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905" r:id="rId2"/>
    <p:sldId id="904" r:id="rId3"/>
    <p:sldId id="856" r:id="rId4"/>
    <p:sldId id="898" r:id="rId5"/>
    <p:sldId id="860" r:id="rId6"/>
    <p:sldId id="861" r:id="rId7"/>
    <p:sldId id="862" r:id="rId8"/>
    <p:sldId id="863" r:id="rId9"/>
    <p:sldId id="864" r:id="rId10"/>
    <p:sldId id="887" r:id="rId11"/>
    <p:sldId id="888" r:id="rId12"/>
    <p:sldId id="889" r:id="rId13"/>
    <p:sldId id="865" r:id="rId14"/>
    <p:sldId id="890" r:id="rId15"/>
    <p:sldId id="891" r:id="rId16"/>
    <p:sldId id="866" r:id="rId17"/>
    <p:sldId id="893" r:id="rId18"/>
    <p:sldId id="894" r:id="rId19"/>
    <p:sldId id="895" r:id="rId20"/>
    <p:sldId id="896" r:id="rId21"/>
    <p:sldId id="868" r:id="rId22"/>
    <p:sldId id="871" r:id="rId23"/>
    <p:sldId id="870" r:id="rId24"/>
    <p:sldId id="872" r:id="rId25"/>
    <p:sldId id="873" r:id="rId26"/>
    <p:sldId id="875" r:id="rId27"/>
    <p:sldId id="876" r:id="rId28"/>
    <p:sldId id="878" r:id="rId29"/>
    <p:sldId id="879" r:id="rId30"/>
    <p:sldId id="880" r:id="rId31"/>
    <p:sldId id="882" r:id="rId32"/>
    <p:sldId id="883" r:id="rId33"/>
    <p:sldId id="884" r:id="rId34"/>
    <p:sldId id="885" r:id="rId35"/>
    <p:sldId id="899" r:id="rId36"/>
    <p:sldId id="902" r:id="rId37"/>
    <p:sldId id="903" r:id="rId38"/>
    <p:sldId id="783" r:id="rId39"/>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6" autoAdjust="0"/>
    <p:restoredTop sz="86299" autoAdjust="0"/>
  </p:normalViewPr>
  <p:slideViewPr>
    <p:cSldViewPr>
      <p:cViewPr varScale="1">
        <p:scale>
          <a:sx n="74" d="100"/>
          <a:sy n="74" d="100"/>
        </p:scale>
        <p:origin x="14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it-IT"/>
          </a:p>
        </p:txBody>
      </p:sp>
      <p:sp>
        <p:nvSpPr>
          <p:cNvPr id="3" name="Segnaposto data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34D5D39F-C74D-4397-8B48-A35603EACFB9}" type="datetimeFigureOut">
              <a:rPr lang="it-IT"/>
              <a:pPr>
                <a:defRPr/>
              </a:pPr>
              <a:t>11/11/2020</a:t>
            </a:fld>
            <a:endParaRPr lang="it-IT"/>
          </a:p>
        </p:txBody>
      </p:sp>
      <p:sp>
        <p:nvSpPr>
          <p:cNvPr id="4" name="Segnaposto immagine diapositiva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it-IT"/>
          </a:p>
        </p:txBody>
      </p:sp>
      <p:sp>
        <p:nvSpPr>
          <p:cNvPr id="7" name="Segnaposto numero diapositiva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05E43A2D-DB20-449A-90F4-3ECE1DB2F0E4}" type="slidenum">
              <a:rPr lang="it-IT"/>
              <a:pPr>
                <a:defRPr/>
              </a:pPr>
              <a:t>‹N›</a:t>
            </a:fld>
            <a:endParaRPr lang="it-IT"/>
          </a:p>
        </p:txBody>
      </p:sp>
    </p:spTree>
    <p:extLst>
      <p:ext uri="{BB962C8B-B14F-4D97-AF65-F5344CB8AC3E}">
        <p14:creationId xmlns:p14="http://schemas.microsoft.com/office/powerpoint/2010/main" val="2977192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pPr>
              <a:defRPr/>
            </a:pPr>
            <a:fld id="{477B9EB4-7F70-4D11-ADCC-6EA226395223}" type="datetime1">
              <a:rPr lang="it-IT" smtClean="0"/>
              <a:pPr>
                <a:defRPr/>
              </a:pPr>
              <a:t>11/11/2020</a:t>
            </a:fld>
            <a:endParaRPr lang="it-IT"/>
          </a:p>
        </p:txBody>
      </p:sp>
      <p:sp>
        <p:nvSpPr>
          <p:cNvPr id="19" name="Segnaposto piè di pagina 18"/>
          <p:cNvSpPr>
            <a:spLocks noGrp="1"/>
          </p:cNvSpPr>
          <p:nvPr>
            <p:ph type="ftr" sz="quarter" idx="11"/>
          </p:nvPr>
        </p:nvSpPr>
        <p:spPr/>
        <p:txBody>
          <a:bodyPr/>
          <a:lstStyle/>
          <a:p>
            <a:pPr>
              <a:defRPr/>
            </a:pPr>
            <a:endParaRPr lang="it-IT"/>
          </a:p>
        </p:txBody>
      </p:sp>
      <p:sp>
        <p:nvSpPr>
          <p:cNvPr id="27" name="Segnaposto numero diapositiva 26"/>
          <p:cNvSpPr>
            <a:spLocks noGrp="1"/>
          </p:cNvSpPr>
          <p:nvPr>
            <p:ph type="sldNum" sz="quarter" idx="12"/>
          </p:nvPr>
        </p:nvSpPr>
        <p:spPr/>
        <p:txBody>
          <a:bodyPr/>
          <a:lstStyle/>
          <a:p>
            <a:pPr>
              <a:defRPr/>
            </a:pPr>
            <a:fld id="{641C9BCC-DD29-451C-921A-77E0AB773934}"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C37EF72C-78B8-40E3-AB83-67E55D16E4BE}" type="datetime1">
              <a:rPr lang="it-IT" smtClean="0"/>
              <a:pPr>
                <a:defRPr/>
              </a:pPr>
              <a:t>11/11/2020</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7EEA34BF-DC1C-4F59-AA42-03A7FE27758C}"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DCFCAFB4-D682-4CC7-AB4C-B5E8CBF292E0}" type="datetime1">
              <a:rPr lang="it-IT" smtClean="0"/>
              <a:pPr>
                <a:defRPr/>
              </a:pPr>
              <a:t>11/11/2020</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70D82BC1-710F-4AFD-8FB7-BB19282A1DA0}" type="slidenum">
              <a:rPr lang="it-IT" smtClean="0"/>
              <a:pPr>
                <a:defRPr/>
              </a:pPr>
              <a:t>‹N›</a:t>
            </a:fld>
            <a:endParaRPr lang="it-IT"/>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6AD898FA-654D-466C-9611-14B3CBDA09A9}" type="datetime1">
              <a:rPr lang="it-IT" smtClean="0"/>
              <a:pPr>
                <a:defRPr/>
              </a:pPr>
              <a:t>11/11/2020</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9263CD42-FD24-475C-9119-7D79CC2A8CDC}"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pPr>
              <a:defRPr/>
            </a:pPr>
            <a:fld id="{DF1592C9-9832-415F-96A0-ACA5B1426EE8}" type="datetime1">
              <a:rPr lang="it-IT" smtClean="0"/>
              <a:pPr>
                <a:defRPr/>
              </a:pPr>
              <a:t>11/11/2020</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87E9D897-2574-401D-88BA-20E7D6D0D1E8}"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fld id="{7CCF4B09-9C69-4631-9F96-437826907C57}" type="datetime1">
              <a:rPr lang="it-IT" smtClean="0"/>
              <a:pPr>
                <a:defRPr/>
              </a:pPr>
              <a:t>11/11/2020</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64FEDCFC-9481-431A-A8CC-68C1EF5B85B4}" type="slidenum">
              <a:rPr lang="it-IT" smtClean="0"/>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pPr>
              <a:defRPr/>
            </a:pPr>
            <a:fld id="{AA25482F-E538-4D83-8DC8-E0611A0F1A67}" type="datetime1">
              <a:rPr lang="it-IT" smtClean="0"/>
              <a:pPr>
                <a:defRPr/>
              </a:pPr>
              <a:t>11/11/2020</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F69E7D71-26ED-4E01-A47A-26EF9BC856F9}" type="slidenum">
              <a:rPr lang="it-IT" smtClean="0"/>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pPr>
              <a:defRPr/>
            </a:pPr>
            <a:fld id="{552A8AF3-F0EE-45F6-B469-973D69DD820C}" type="datetime1">
              <a:rPr lang="it-IT" smtClean="0"/>
              <a:pPr>
                <a:defRPr/>
              </a:pPr>
              <a:t>11/11/2020</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326CE540-AABE-4407-A514-1ACA18E22FDC}"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F870EE7A-62F8-432F-B702-4A7A7E693EF4}" type="datetime1">
              <a:rPr lang="it-IT" smtClean="0"/>
              <a:pPr>
                <a:defRPr/>
              </a:pPr>
              <a:t>11/11/2020</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358A6CD4-48F8-4898-A8F2-3C90804903FF}"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fld id="{90B870C7-B070-490A-B191-DCE04DED36BC}" type="datetime1">
              <a:rPr lang="it-IT" smtClean="0"/>
              <a:pPr>
                <a:defRPr/>
              </a:pPr>
              <a:t>11/11/2020</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8CDECBE0-FF37-456C-9D75-DF17C28D94C3}" type="slidenum">
              <a:rPr lang="it-IT" smtClean="0"/>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pPr>
              <a:defRPr/>
            </a:pPr>
            <a:fld id="{3226C560-94B5-456D-8172-61111FEE8214}" type="datetime1">
              <a:rPr lang="it-IT" smtClean="0"/>
              <a:pPr>
                <a:defRPr/>
              </a:pPr>
              <a:t>11/11/2020</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pPr>
              <a:defRPr/>
            </a:pPr>
            <a:fld id="{DF566AF6-3399-4B61-80D5-359473E8CE5D}" type="slidenum">
              <a:rPr lang="it-IT" smtClean="0"/>
              <a:pPr>
                <a:defRPr/>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CFCAFB4-D682-4CC7-AB4C-B5E8CBF292E0}" type="datetime1">
              <a:rPr lang="it-IT" smtClean="0"/>
              <a:pPr>
                <a:defRPr/>
              </a:pPr>
              <a:t>11/11/2020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0D82BC1-710F-4AFD-8FB7-BB19282A1DA0}" type="slidenum">
              <a:rPr lang="it-IT" smtClean="0"/>
              <a:pPr>
                <a:defRPr/>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iustizia.it/giustizia/it/mg_1_8_1.wp?previsiousPage=mg_1_8_1&amp;contentId=SDC1187890" TargetMode="External"/><Relationship Id="rId2" Type="http://schemas.openxmlformats.org/officeDocument/2006/relationships/hyperlink" Target="https://www.giustizia.it/giustizia/it/mg_1_8_1.wp?previsiousPage=mg_1_8&amp;contentId=SDC120493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Condemi%20+%20altri%20-%20Vital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Condemi%20+%20altri%20-%20Vitali/Doc.%20B_fascicolo%20di%20parte%20I%20grad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2508888"/>
          </a:xfrm>
        </p:spPr>
        <p:txBody>
          <a:bodyPr>
            <a:noAutofit/>
          </a:bodyPr>
          <a:lstStyle/>
          <a:p>
            <a:pPr algn="ctr"/>
            <a:r>
              <a:rPr lang="it-IT" sz="3200" b="1" dirty="0">
                <a:solidFill>
                  <a:srgbClr val="FF0000"/>
                </a:solidFill>
                <a:latin typeface="Arial" charset="0"/>
                <a:cs typeface="Arial" charset="0"/>
              </a:rPr>
              <a:t>Avvocato </a:t>
            </a:r>
            <a:r>
              <a:rPr lang="it-IT" sz="3600" b="1" dirty="0">
                <a:solidFill>
                  <a:srgbClr val="FF0000"/>
                </a:solidFill>
                <a:latin typeface="Arial" charset="0"/>
                <a:cs typeface="Arial" charset="0"/>
              </a:rPr>
              <a:t>Telematico</a:t>
            </a:r>
            <a:r>
              <a:rPr lang="it-IT" sz="3200" b="1" dirty="0">
                <a:solidFill>
                  <a:srgbClr val="FF0000"/>
                </a:solidFill>
                <a:latin typeface="Arial" charset="0"/>
                <a:cs typeface="Arial" charset="0"/>
              </a:rPr>
              <a:t> 2.0</a:t>
            </a:r>
            <a:br>
              <a:rPr lang="it-IT" sz="3200" b="1" dirty="0">
                <a:solidFill>
                  <a:srgbClr val="FF0000"/>
                </a:solidFill>
                <a:latin typeface="Arial" charset="0"/>
                <a:cs typeface="Arial" charset="0"/>
              </a:rPr>
            </a:br>
            <a:r>
              <a:rPr lang="it-IT" sz="3200" i="1" dirty="0" err="1" smtClean="0"/>
              <a:t>Webinar</a:t>
            </a:r>
            <a:r>
              <a:rPr lang="it-IT" sz="3200" i="1" dirty="0" smtClean="0"/>
              <a:t> </a:t>
            </a:r>
            <a:r>
              <a:rPr lang="it-IT" sz="2800" i="1" dirty="0" smtClean="0"/>
              <a:t>11.11.2020 </a:t>
            </a:r>
            <a:r>
              <a:rPr lang="it-IT" sz="3200" i="1" dirty="0"/>
              <a:t/>
            </a:r>
            <a:br>
              <a:rPr lang="it-IT" sz="3200" i="1" dirty="0"/>
            </a:br>
            <a:r>
              <a:rPr lang="it-IT" sz="3200" i="1" dirty="0"/>
              <a:t/>
            </a:r>
            <a:br>
              <a:rPr lang="it-IT" sz="3200" i="1" dirty="0"/>
            </a:br>
            <a:r>
              <a:rPr lang="it-IT" sz="3200" i="1" dirty="0"/>
              <a:t>Avv. Andrea Deangeli</a:t>
            </a:r>
            <a:br>
              <a:rPr lang="it-IT" sz="3200" i="1" dirty="0"/>
            </a:br>
            <a:r>
              <a:rPr lang="it-IT" sz="3200" i="1" dirty="0">
                <a:solidFill>
                  <a:srgbClr val="FF0000"/>
                </a:solidFill>
              </a:rPr>
              <a:t>Foro di Rimini</a:t>
            </a:r>
            <a:endParaRPr lang="it-IT" sz="3200"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a:t>
            </a:fld>
            <a:endParaRPr lang="it-IT"/>
          </a:p>
        </p:txBody>
      </p:sp>
      <p:pic>
        <p:nvPicPr>
          <p:cNvPr id="5"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519488"/>
            <a:ext cx="8229600" cy="2786062"/>
          </a:xfrm>
          <a:prstGeom prst="rect">
            <a:avLst/>
          </a:prstGeom>
        </p:spPr>
      </p:pic>
    </p:spTree>
    <p:extLst>
      <p:ext uri="{BB962C8B-B14F-4D97-AF65-F5344CB8AC3E}">
        <p14:creationId xmlns:p14="http://schemas.microsoft.com/office/powerpoint/2010/main" val="4231645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Attestazione I modalità</a:t>
            </a:r>
            <a:endParaRPr lang="it-IT" dirty="0"/>
          </a:p>
        </p:txBody>
      </p:sp>
      <p:sp>
        <p:nvSpPr>
          <p:cNvPr id="3" name="Segnaposto contenuto 2"/>
          <p:cNvSpPr>
            <a:spLocks noGrp="1"/>
          </p:cNvSpPr>
          <p:nvPr>
            <p:ph idx="1"/>
          </p:nvPr>
        </p:nvSpPr>
        <p:spPr/>
        <p:txBody>
          <a:bodyPr/>
          <a:lstStyle/>
          <a:p>
            <a:pPr algn="just"/>
            <a:r>
              <a:rPr lang="it-IT" sz="2400" dirty="0" smtClean="0"/>
              <a:t>Il citato art. 19 del decreto legge 83/2015, colma un vuoto normativo aggiungendo al decreto legge 179/12 l’art. 16  </a:t>
            </a:r>
            <a:r>
              <a:rPr lang="it-IT" sz="2400" dirty="0" err="1" smtClean="0"/>
              <a:t>undecies</a:t>
            </a:r>
            <a:r>
              <a:rPr lang="it-IT" sz="2400" dirty="0" smtClean="0"/>
              <a:t> secondo il quale, </a:t>
            </a:r>
            <a:r>
              <a:rPr lang="it-IT" sz="2400" u="sng" dirty="0" smtClean="0"/>
              <a:t>in caso di attestazioni di conformità previste dal decreto legge 179/12, dal codice di procedura civile </a:t>
            </a:r>
            <a:r>
              <a:rPr lang="it-IT" sz="2400" dirty="0" smtClean="0"/>
              <a:t>e dall’art. 3 bis comma 2 della legge 21 gennaio 1994 n. 53, si prescrive ora </a:t>
            </a:r>
            <a:r>
              <a:rPr lang="it-IT" sz="2400" b="1" dirty="0" smtClean="0"/>
              <a:t>dove e con quali modalità debba essere apposta l’attestazione di conformità</a:t>
            </a:r>
            <a:r>
              <a:rPr lang="it-IT" sz="2400" dirty="0" smtClean="0"/>
              <a:t>, prevedendo ipotesi diverse a seconda che l’attestazione di conformità si riferisca ad una </a:t>
            </a:r>
            <a:r>
              <a:rPr lang="it-IT" sz="2400" b="1" dirty="0" smtClean="0"/>
              <a:t>COPIA ANALOGICA</a:t>
            </a:r>
            <a:r>
              <a:rPr lang="it-IT" sz="2400" dirty="0" smtClean="0"/>
              <a:t> o ad una </a:t>
            </a:r>
            <a:r>
              <a:rPr lang="it-IT" sz="2400" b="1" dirty="0" smtClean="0"/>
              <a:t>COPIA INFORMATICA che è quella il cui esame che ci interessa nel caso di specie.</a:t>
            </a:r>
            <a:endParaRPr lang="it-IT" sz="2400" dirty="0" smtClean="0"/>
          </a:p>
          <a:p>
            <a:endParaRPr lang="it-IT" sz="2400" dirty="0" smtClean="0"/>
          </a:p>
          <a:p>
            <a:pPr algn="ctr">
              <a:lnSpc>
                <a:spcPct val="80000"/>
              </a:lnSpc>
              <a:buNone/>
            </a:pPr>
            <a:endParaRPr lang="it-IT" sz="1800" dirty="0" smtClean="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t/>
            </a:r>
            <a:br>
              <a:rPr lang="it-IT" sz="4000" dirty="0" smtClean="0"/>
            </a:br>
            <a:r>
              <a:rPr lang="it-IT" sz="3600" dirty="0" smtClean="0">
                <a:solidFill>
                  <a:srgbClr val="FF0000"/>
                </a:solidFill>
              </a:rPr>
              <a:t>Attestazione di conformità ridotta all’essenziale</a:t>
            </a:r>
            <a:r>
              <a:rPr lang="it-IT" sz="4000" dirty="0" smtClean="0"/>
              <a:t/>
            </a:r>
            <a:br>
              <a:rPr lang="it-IT" sz="4000" dirty="0" smtClean="0"/>
            </a:br>
            <a:endParaRPr lang="it-IT" sz="4000" dirty="0"/>
          </a:p>
        </p:txBody>
      </p:sp>
      <p:sp>
        <p:nvSpPr>
          <p:cNvPr id="3" name="Segnaposto contenuto 2"/>
          <p:cNvSpPr>
            <a:spLocks noGrp="1"/>
          </p:cNvSpPr>
          <p:nvPr>
            <p:ph idx="1"/>
          </p:nvPr>
        </p:nvSpPr>
        <p:spPr/>
        <p:txBody>
          <a:bodyPr/>
          <a:lstStyle/>
          <a:p>
            <a:endParaRPr lang="it-IT" dirty="0" smtClean="0"/>
          </a:p>
          <a:p>
            <a:pPr algn="just"/>
            <a:r>
              <a:rPr lang="it-IT" dirty="0" smtClean="0">
                <a:solidFill>
                  <a:srgbClr val="FF0000"/>
                </a:solidFill>
              </a:rPr>
              <a:t>E’ copia conforme all’originale in mio possesso.</a:t>
            </a:r>
          </a:p>
          <a:p>
            <a:r>
              <a:rPr lang="it-IT" dirty="0" smtClean="0">
                <a:solidFill>
                  <a:srgbClr val="FF0000"/>
                </a:solidFill>
              </a:rPr>
              <a:t>Luogo ________Data_________</a:t>
            </a:r>
          </a:p>
          <a:p>
            <a:pPr algn="r"/>
            <a:r>
              <a:rPr lang="it-IT" dirty="0" smtClean="0">
                <a:solidFill>
                  <a:srgbClr val="FF0000"/>
                </a:solidFill>
              </a:rPr>
              <a:t>Firma digitale </a:t>
            </a:r>
          </a:p>
          <a:p>
            <a:pPr algn="r"/>
            <a:r>
              <a:rPr lang="it-IT" dirty="0" smtClean="0"/>
              <a:t>(apposta in sede di deposito con gli usuali redattori)</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Fac-simile Attestazione di conformità “completa”</a:t>
            </a:r>
            <a:endParaRPr lang="it-IT" sz="3200" dirty="0"/>
          </a:p>
        </p:txBody>
      </p:sp>
      <p:sp>
        <p:nvSpPr>
          <p:cNvPr id="3" name="Segnaposto contenuto 2"/>
          <p:cNvSpPr>
            <a:spLocks noGrp="1"/>
          </p:cNvSpPr>
          <p:nvPr>
            <p:ph idx="1"/>
          </p:nvPr>
        </p:nvSpPr>
        <p:spPr/>
        <p:txBody>
          <a:bodyPr>
            <a:normAutofit fontScale="70000" lnSpcReduction="20000"/>
          </a:bodyPr>
          <a:lstStyle/>
          <a:p>
            <a:pPr algn="ctr"/>
            <a:r>
              <a:rPr lang="it-IT" sz="2800" dirty="0" smtClean="0"/>
              <a:t>ATTESTAZIONE </a:t>
            </a:r>
            <a:r>
              <a:rPr lang="it-IT" sz="2800" dirty="0" err="1" smtClean="0"/>
              <a:t>DI</a:t>
            </a:r>
            <a:r>
              <a:rPr lang="it-IT" sz="2800" dirty="0" smtClean="0"/>
              <a:t> CONFORMITA</a:t>
            </a:r>
          </a:p>
          <a:p>
            <a:r>
              <a:rPr lang="it-IT" sz="2800" dirty="0" smtClean="0"/>
              <a:t>Il sottoscritto avvocato ________ del Foro di ___________, </a:t>
            </a:r>
            <a:r>
              <a:rPr lang="it-IT" sz="2800" dirty="0" err="1" smtClean="0"/>
              <a:t>cod.fisc.</a:t>
            </a:r>
            <a:r>
              <a:rPr lang="it-IT" sz="2800" dirty="0" smtClean="0"/>
              <a:t> XXX </a:t>
            </a:r>
            <a:r>
              <a:rPr lang="it-IT" sz="2800" dirty="0" err="1" smtClean="0"/>
              <a:t>XXX</a:t>
            </a:r>
            <a:r>
              <a:rPr lang="it-IT" sz="2800" dirty="0" smtClean="0"/>
              <a:t> 00X00 X000X , procuratore di (indicazione del CLIENTE, cod. </a:t>
            </a:r>
            <a:r>
              <a:rPr lang="it-IT" sz="2800" dirty="0" err="1" smtClean="0"/>
              <a:t>fisc</a:t>
            </a:r>
            <a:r>
              <a:rPr lang="it-IT" sz="2800" dirty="0" smtClean="0"/>
              <a:t>. XXX </a:t>
            </a:r>
            <a:r>
              <a:rPr lang="it-IT" sz="2800" dirty="0" err="1" smtClean="0"/>
              <a:t>XXX</a:t>
            </a:r>
            <a:r>
              <a:rPr lang="it-IT" sz="2800" dirty="0" smtClean="0"/>
              <a:t> 00X00 X000X), in forza di procura alle liti rilasciata in data ______________</a:t>
            </a:r>
          </a:p>
          <a:p>
            <a:pPr algn="ctr"/>
            <a:r>
              <a:rPr lang="it-IT" sz="2800" dirty="0" smtClean="0"/>
              <a:t>ATTESTA</a:t>
            </a:r>
          </a:p>
          <a:p>
            <a:pPr algn="just"/>
            <a:r>
              <a:rPr lang="it-IT" sz="2800" dirty="0" smtClean="0"/>
              <a:t>ai sensi del combinato disposto degli artt. 16 bis, comma 9 bis e 16 </a:t>
            </a:r>
            <a:r>
              <a:rPr lang="it-IT" sz="2800" dirty="0" err="1" smtClean="0"/>
              <a:t>undecies</a:t>
            </a:r>
            <a:r>
              <a:rPr lang="it-IT" sz="2800" dirty="0" smtClean="0"/>
              <a:t>, comma 2 e 3, D.L. 18.10.2012 n. 179 convertito con modificazioni in L. 17.12.2012 n. 221, come modificato dall’art. 19 del decreto legge 83/2015 convertito con modifiche dalla L. 132.2015, che (es. </a:t>
            </a:r>
            <a:r>
              <a:rPr lang="it-IT" sz="2800" b="1" dirty="0" smtClean="0"/>
              <a:t>l’atto di citazione notificato in data __________________) </a:t>
            </a:r>
            <a:r>
              <a:rPr lang="it-IT" sz="2800" dirty="0" smtClean="0"/>
              <a:t>riprodotto nella presente copia informatica è conforme all’originale in suo possesso. La presente copia di compone di complessive n. __ pagine inclusa la presente.</a:t>
            </a:r>
          </a:p>
          <a:p>
            <a:r>
              <a:rPr lang="it-IT" sz="2800" dirty="0" smtClean="0"/>
              <a:t>Rimini lì 				Avv. ______________</a:t>
            </a:r>
          </a:p>
          <a:p>
            <a:r>
              <a:rPr lang="it-IT" sz="2800" dirty="0" smtClean="0"/>
              <a:t>(documento firmato digitalmente)</a:t>
            </a:r>
          </a:p>
          <a:p>
            <a:endParaRPr lang="it-IT" sz="3600" dirty="0" smtClean="0"/>
          </a:p>
          <a:p>
            <a:endParaRPr lang="it-IT" sz="3600" dirty="0" smtClean="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13</a:t>
            </a:fld>
            <a:endParaRPr lang="it-IT"/>
          </a:p>
        </p:txBody>
      </p:sp>
      <p:pic>
        <p:nvPicPr>
          <p:cNvPr id="25602" name="Picture 2" descr="C:\Users\andrea\Desktop\pontecorvo.png"/>
          <p:cNvPicPr>
            <a:picLocks noGrp="1" noChangeAspect="1" noChangeArrowheads="1"/>
          </p:cNvPicPr>
          <p:nvPr>
            <p:ph idx="1"/>
          </p:nvPr>
        </p:nvPicPr>
        <p:blipFill>
          <a:blip r:embed="rId2" cstate="print"/>
          <a:srcRect/>
          <a:stretch>
            <a:fillRect/>
          </a:stretch>
        </p:blipFill>
        <p:spPr bwMode="auto">
          <a:xfrm>
            <a:off x="1187624" y="836712"/>
            <a:ext cx="6489018" cy="3366045"/>
          </a:xfrm>
          <a:prstGeom prst="rect">
            <a:avLst/>
          </a:prstGeom>
          <a:noFill/>
        </p:spPr>
      </p:pic>
      <p:pic>
        <p:nvPicPr>
          <p:cNvPr id="11" name="Picture 1"/>
          <p:cNvPicPr>
            <a:picLocks noChangeAspect="1" noChangeArrowheads="1"/>
          </p:cNvPicPr>
          <p:nvPr/>
        </p:nvPicPr>
        <p:blipFill>
          <a:blip r:embed="rId3" cstate="print"/>
          <a:srcRect/>
          <a:stretch>
            <a:fillRect/>
          </a:stretch>
        </p:blipFill>
        <p:spPr bwMode="auto">
          <a:xfrm>
            <a:off x="827585" y="5038930"/>
            <a:ext cx="7920880" cy="1463197"/>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343872"/>
          </a:xfrm>
        </p:spPr>
        <p:txBody>
          <a:bodyPr/>
          <a:lstStyle/>
          <a:p>
            <a:pPr algn="just"/>
            <a:r>
              <a:rPr lang="it-IT" sz="2800" dirty="0" smtClean="0">
                <a:solidFill>
                  <a:srgbClr val="FF0000"/>
                </a:solidFill>
              </a:rPr>
              <a:t>Come inserire in calce alla copia informatica dell’atto l’attestazione di conformità??</a:t>
            </a:r>
          </a:p>
          <a:p>
            <a:pPr algn="just">
              <a:buFont typeface="Arial" charset="0"/>
              <a:buNone/>
            </a:pPr>
            <a:r>
              <a:rPr lang="it-IT" dirty="0" smtClean="0"/>
              <a:t>1) il </a:t>
            </a:r>
            <a:r>
              <a:rPr lang="it-IT" dirty="0" err="1" smtClean="0"/>
              <a:t>piu’</a:t>
            </a:r>
            <a:r>
              <a:rPr lang="it-IT" dirty="0" smtClean="0"/>
              <a:t> empirico. Redigere l’attestazione di conformità con gli usuali redattori di testo e stamparla. Scansionare le pagine del documento che possediamo in copia autentica (</a:t>
            </a:r>
            <a:r>
              <a:rPr lang="it-IT" dirty="0" err="1" smtClean="0"/>
              <a:t>es</a:t>
            </a:r>
            <a:r>
              <a:rPr lang="it-IT" dirty="0" smtClean="0"/>
              <a:t> sentenza munita di formula esecutiva) inserendo all’ultima pagina l’attestazione di conformità.</a:t>
            </a:r>
          </a:p>
          <a:p>
            <a:pPr algn="just">
              <a:buNone/>
            </a:pPr>
            <a:r>
              <a:rPr lang="it-IT" sz="2800" dirty="0" smtClean="0">
                <a:solidFill>
                  <a:srgbClr val="FF0000"/>
                </a:solidFill>
              </a:rPr>
              <a:t>Avremo un unico file con in calce l’attestazione.</a:t>
            </a:r>
          </a:p>
          <a:p>
            <a:pPr algn="just">
              <a:buNone/>
            </a:pPr>
            <a:r>
              <a:rPr lang="it-IT" sz="2800" u="sng" dirty="0" smtClean="0">
                <a:solidFill>
                  <a:srgbClr val="FF0000"/>
                </a:solidFill>
              </a:rPr>
              <a:t>Il file così generato deve essere firmato digitalmente</a:t>
            </a:r>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631904"/>
          </a:xfrm>
        </p:spPr>
        <p:txBody>
          <a:bodyPr>
            <a:normAutofit/>
          </a:bodyPr>
          <a:lstStyle/>
          <a:p>
            <a:pPr algn="just">
              <a:buNone/>
            </a:pPr>
            <a:r>
              <a:rPr lang="it-IT" sz="2000" dirty="0" smtClean="0"/>
              <a:t>2) scansionare il file in pdf (prestando attenzione che il </a:t>
            </a:r>
            <a:r>
              <a:rPr lang="it-IT" sz="2000" dirty="0" err="1" smtClean="0"/>
              <a:t>Vs</a:t>
            </a:r>
            <a:r>
              <a:rPr lang="it-IT" sz="2000" dirty="0" smtClean="0"/>
              <a:t> scanner non generi un file pdf A non modificabile) e poi utilizzare la funzione “aggiungi testo” presente nelle versioni di </a:t>
            </a:r>
            <a:r>
              <a:rPr lang="it-IT" sz="2000" dirty="0" err="1" smtClean="0"/>
              <a:t>acrobat</a:t>
            </a:r>
            <a:r>
              <a:rPr lang="it-IT" sz="2000" dirty="0" smtClean="0"/>
              <a:t> </a:t>
            </a:r>
            <a:r>
              <a:rPr lang="it-IT" sz="2000" dirty="0" err="1" smtClean="0"/>
              <a:t>reader</a:t>
            </a:r>
            <a:r>
              <a:rPr lang="it-IT" sz="2000" dirty="0" smtClean="0"/>
              <a:t> successive alla 10 partendo dal menù “compila e firma”</a:t>
            </a:r>
          </a:p>
          <a:p>
            <a:pPr algn="just">
              <a:buNone/>
            </a:pPr>
            <a:r>
              <a:rPr lang="it-IT" sz="2000" u="sng" dirty="0" smtClean="0">
                <a:solidFill>
                  <a:srgbClr val="FF0000"/>
                </a:solidFill>
              </a:rPr>
              <a:t>Il file così generato deve essere firmato </a:t>
            </a:r>
            <a:r>
              <a:rPr lang="it-IT" sz="2000" u="sng" dirty="0" smtClean="0">
                <a:solidFill>
                  <a:srgbClr val="FF0000"/>
                </a:solidFill>
              </a:rPr>
              <a:t>digitalmente</a:t>
            </a:r>
          </a:p>
          <a:p>
            <a:pPr algn="just">
              <a:buNone/>
            </a:pPr>
            <a:endParaRPr lang="it-IT" sz="2000" u="sng" dirty="0" smtClean="0">
              <a:solidFill>
                <a:srgbClr val="FF0000"/>
              </a:solidFill>
            </a:endParaRPr>
          </a:p>
          <a:p>
            <a:pPr algn="just">
              <a:buNone/>
            </a:pPr>
            <a:r>
              <a:rPr lang="it-IT" sz="2000" dirty="0" smtClean="0"/>
              <a:t>3) creare un nuovo documento di testo con word, open office, o altro redattore di testi contenente l’attestazione di conformità, trasformarlo in pdf (testo) ed unirlo con </a:t>
            </a:r>
            <a:r>
              <a:rPr lang="it-IT" sz="2000" dirty="0" err="1" smtClean="0"/>
              <a:t>icecreame</a:t>
            </a:r>
            <a:r>
              <a:rPr lang="it-IT" sz="2000" dirty="0" smtClean="0"/>
              <a:t> (o qualsiasi altro programma che unisce i pdf) alla copia informatica  documento di cui si deve attestarne la conformità</a:t>
            </a:r>
          </a:p>
          <a:p>
            <a:pPr algn="just">
              <a:buNone/>
            </a:pPr>
            <a:r>
              <a:rPr lang="it-IT" sz="2000" b="1" u="sng" dirty="0" smtClean="0">
                <a:solidFill>
                  <a:srgbClr val="FF0000"/>
                </a:solidFill>
              </a:rPr>
              <a:t>Il file così generato deve essere firmato </a:t>
            </a:r>
            <a:r>
              <a:rPr lang="it-IT" sz="2000" b="1" u="sng" dirty="0" smtClean="0">
                <a:solidFill>
                  <a:srgbClr val="FF0000"/>
                </a:solidFill>
              </a:rPr>
              <a:t>digitalmente</a:t>
            </a:r>
          </a:p>
          <a:p>
            <a:pPr algn="just">
              <a:buNone/>
            </a:pPr>
            <a:endParaRPr lang="it-IT" sz="2000" b="1" u="sng" dirty="0" smtClean="0">
              <a:solidFill>
                <a:srgbClr val="FF0000"/>
              </a:solidFill>
            </a:endParaRPr>
          </a:p>
          <a:p>
            <a:pPr marL="0" indent="0" algn="just">
              <a:lnSpc>
                <a:spcPct val="80000"/>
              </a:lnSpc>
              <a:buNone/>
            </a:pPr>
            <a:r>
              <a:rPr lang="it-IT" sz="2000" dirty="0"/>
              <a:t>4</a:t>
            </a:r>
            <a:r>
              <a:rPr lang="it-IT" sz="2000" dirty="0"/>
              <a:t>)  scansionare il file in pdf e poi utilizzare l’ultima versione di </a:t>
            </a:r>
            <a:r>
              <a:rPr lang="it-IT" sz="2000" dirty="0" err="1"/>
              <a:t>microsoft</a:t>
            </a:r>
            <a:r>
              <a:rPr lang="it-IT" sz="2000" dirty="0"/>
              <a:t> word che supporta </a:t>
            </a:r>
            <a:r>
              <a:rPr lang="it-IT" sz="2000" dirty="0" err="1"/>
              <a:t>l’edit</a:t>
            </a:r>
            <a:r>
              <a:rPr lang="it-IT" sz="2000" dirty="0"/>
              <a:t> di file PDF;</a:t>
            </a:r>
          </a:p>
          <a:p>
            <a:pPr marL="0" indent="0" algn="just">
              <a:lnSpc>
                <a:spcPct val="80000"/>
              </a:lnSpc>
              <a:buNone/>
            </a:pPr>
            <a:r>
              <a:rPr lang="it-IT" sz="2000" b="1" u="sng" dirty="0">
                <a:solidFill>
                  <a:srgbClr val="FF0000"/>
                </a:solidFill>
              </a:rPr>
              <a:t>Il file così generato deve essere firmato digitalmente</a:t>
            </a:r>
          </a:p>
          <a:p>
            <a:endParaRPr lang="it-IT" sz="2400" dirty="0" smtClean="0"/>
          </a:p>
          <a:p>
            <a:pPr algn="just">
              <a:buNone/>
            </a:pPr>
            <a:endParaRPr lang="it-IT" sz="2400" u="sng" dirty="0" smtClean="0">
              <a:solidFill>
                <a:srgbClr val="FF0000"/>
              </a:solidFill>
            </a:endParaRPr>
          </a:p>
          <a:p>
            <a:endParaRPr lang="it-IT" sz="2400" dirty="0" smtClean="0"/>
          </a:p>
          <a:p>
            <a:endParaRPr lang="it-IT" sz="2400" dirty="0" smtClean="0"/>
          </a:p>
          <a:p>
            <a:endParaRPr lang="it-IT" sz="24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Attestazione II modalità</a:t>
            </a:r>
            <a:endParaRPr lang="it-IT" dirty="0"/>
          </a:p>
        </p:txBody>
      </p:sp>
      <p:sp>
        <p:nvSpPr>
          <p:cNvPr id="3" name="Segnaposto contenuto 2"/>
          <p:cNvSpPr>
            <a:spLocks noGrp="1"/>
          </p:cNvSpPr>
          <p:nvPr>
            <p:ph idx="1"/>
          </p:nvPr>
        </p:nvSpPr>
        <p:spPr/>
        <p:txBody>
          <a:bodyPr/>
          <a:lstStyle/>
          <a:p>
            <a:r>
              <a:rPr lang="it-IT" sz="2800" dirty="0" smtClean="0">
                <a:solidFill>
                  <a:srgbClr val="800000"/>
                </a:solidFill>
              </a:rPr>
              <a:t>D.L. 179/2012 art. 16 </a:t>
            </a:r>
            <a:r>
              <a:rPr lang="it-IT" sz="2800" i="1" dirty="0" err="1" smtClean="0">
                <a:solidFill>
                  <a:srgbClr val="800000"/>
                </a:solidFill>
              </a:rPr>
              <a:t>undecies</a:t>
            </a:r>
            <a:r>
              <a:rPr lang="it-IT" sz="2800" dirty="0" smtClean="0">
                <a:solidFill>
                  <a:srgbClr val="800000"/>
                </a:solidFill>
              </a:rPr>
              <a:t> – </a:t>
            </a:r>
            <a:r>
              <a:rPr lang="it-IT" sz="2800" b="1" dirty="0" smtClean="0">
                <a:solidFill>
                  <a:srgbClr val="800000"/>
                </a:solidFill>
              </a:rPr>
              <a:t>COMMA </a:t>
            </a:r>
            <a:r>
              <a:rPr lang="it-IT" sz="2800" b="1" dirty="0" smtClean="0">
                <a:solidFill>
                  <a:srgbClr val="800000"/>
                </a:solidFill>
              </a:rPr>
              <a:t>3</a:t>
            </a:r>
            <a:endParaRPr lang="it-IT" sz="2800" b="1" dirty="0" smtClean="0">
              <a:solidFill>
                <a:srgbClr val="800000"/>
              </a:solidFill>
            </a:endParaRPr>
          </a:p>
          <a:p>
            <a:endParaRPr lang="it-IT" sz="2800" b="1" dirty="0" smtClean="0">
              <a:solidFill>
                <a:srgbClr val="800000"/>
              </a:solidFill>
            </a:endParaRPr>
          </a:p>
          <a:p>
            <a:endParaRPr lang="it-IT" sz="2800" b="1" dirty="0" smtClean="0">
              <a:solidFill>
                <a:srgbClr val="800000"/>
              </a:solidFill>
            </a:endParaRPr>
          </a:p>
          <a:p>
            <a:endParaRPr lang="it-IT" sz="2800" b="1" dirty="0" smtClean="0">
              <a:solidFill>
                <a:srgbClr val="800000"/>
              </a:solidFill>
            </a:endParaRPr>
          </a:p>
          <a:p>
            <a:endParaRPr lang="it-IT" sz="2800" b="1" dirty="0" smtClean="0">
              <a:solidFill>
                <a:srgbClr val="800000"/>
              </a:solidFill>
            </a:endParaRP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16</a:t>
            </a:fld>
            <a:endParaRPr lang="it-IT"/>
          </a:p>
        </p:txBody>
      </p:sp>
      <p:pic>
        <p:nvPicPr>
          <p:cNvPr id="5" name="Picture 2"/>
          <p:cNvPicPr>
            <a:picLocks noChangeAspect="1" noChangeArrowheads="1"/>
          </p:cNvPicPr>
          <p:nvPr/>
        </p:nvPicPr>
        <p:blipFill>
          <a:blip r:embed="rId2" cstate="print"/>
          <a:srcRect/>
          <a:stretch>
            <a:fillRect/>
          </a:stretch>
        </p:blipFill>
        <p:spPr bwMode="auto">
          <a:xfrm>
            <a:off x="683568" y="2564904"/>
            <a:ext cx="7812484" cy="1352015"/>
          </a:xfrm>
          <a:prstGeom prst="rect">
            <a:avLst/>
          </a:prstGeom>
          <a:noFill/>
          <a:ln w="9525">
            <a:noFill/>
            <a:round/>
            <a:headEnd/>
            <a:tailEnd/>
          </a:ln>
        </p:spPr>
      </p:pic>
      <p:pic>
        <p:nvPicPr>
          <p:cNvPr id="6" name="Picture 3"/>
          <p:cNvPicPr>
            <a:picLocks noChangeAspect="1" noChangeArrowheads="1"/>
          </p:cNvPicPr>
          <p:nvPr/>
        </p:nvPicPr>
        <p:blipFill>
          <a:blip r:embed="rId3" cstate="print"/>
          <a:srcRect/>
          <a:stretch>
            <a:fillRect/>
          </a:stretch>
        </p:blipFill>
        <p:spPr bwMode="auto">
          <a:xfrm>
            <a:off x="1619672" y="4005064"/>
            <a:ext cx="4889013" cy="2716573"/>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II modalità – attestazione su documento separato</a:t>
            </a:r>
            <a:endParaRPr lang="it-IT" dirty="0"/>
          </a:p>
        </p:txBody>
      </p:sp>
      <p:sp>
        <p:nvSpPr>
          <p:cNvPr id="3" name="Segnaposto contenuto 2"/>
          <p:cNvSpPr>
            <a:spLocks noGrp="1"/>
          </p:cNvSpPr>
          <p:nvPr>
            <p:ph idx="1"/>
          </p:nvPr>
        </p:nvSpPr>
        <p:spPr/>
        <p:txBody>
          <a:bodyPr>
            <a:normAutofit/>
          </a:bodyPr>
          <a:lstStyle/>
          <a:p>
            <a:pPr algn="just"/>
            <a:r>
              <a:rPr lang="it-IT" sz="2400" dirty="0" smtClean="0"/>
              <a:t>Dopo venti settimane esatte dall’entrata in vigore della Legge 132 del 20 agosto 2015, che convertì con modificazioni il D.L. 83/2015, il 7 gennaio 2016, le specifiche tecniche previste dall’art. 16 </a:t>
            </a:r>
            <a:r>
              <a:rPr lang="it-IT" sz="2400" i="1" dirty="0" err="1" smtClean="0"/>
              <a:t>undecies</a:t>
            </a:r>
            <a:r>
              <a:rPr lang="it-IT" sz="2400" dirty="0" smtClean="0"/>
              <a:t> </a:t>
            </a:r>
            <a:r>
              <a:rPr lang="it-IT" sz="2400" dirty="0" err="1" smtClean="0"/>
              <a:t>DL</a:t>
            </a:r>
            <a:r>
              <a:rPr lang="it-IT" sz="2400" dirty="0" smtClean="0"/>
              <a:t> 179/2012 (introdotto dall’art. 19 della citata legge di conversione) hanno finalmente visto la luce.</a:t>
            </a:r>
          </a:p>
          <a:p>
            <a:pPr algn="just"/>
            <a:r>
              <a:rPr lang="it-IT" sz="2400" dirty="0" smtClean="0"/>
              <a:t>Ciò permette ora di attestare (anche) la conformità su un unico documento separato (v. art. 19 </a:t>
            </a:r>
            <a:r>
              <a:rPr lang="it-IT" sz="2400" dirty="0" err="1" smtClean="0"/>
              <a:t>ter</a:t>
            </a:r>
            <a:r>
              <a:rPr lang="it-IT" sz="2400" dirty="0" smtClean="0"/>
              <a:t>, </a:t>
            </a:r>
            <a:r>
              <a:rPr lang="it-IT" sz="2400" dirty="0" err="1" smtClean="0"/>
              <a:t>VI</a:t>
            </a:r>
            <a:r>
              <a:rPr lang="it-IT" sz="2400" dirty="0" smtClean="0"/>
              <a:t> comma) di un documento di cui si possiede l’originale o la copia conforme allo stesso.</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17</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b="1" dirty="0" smtClean="0"/>
              <a:t>Art. 19 </a:t>
            </a:r>
            <a:r>
              <a:rPr lang="it-IT" sz="2400" b="1" i="1" dirty="0" err="1" smtClean="0"/>
              <a:t>ter</a:t>
            </a:r>
            <a:r>
              <a:rPr lang="it-IT" sz="2400" b="1" i="1" dirty="0" smtClean="0"/>
              <a:t>,</a:t>
            </a:r>
            <a:r>
              <a:rPr lang="it-IT" sz="2400" b="1" dirty="0" smtClean="0"/>
              <a:t>  </a:t>
            </a:r>
            <a:r>
              <a:rPr lang="it-IT" sz="2400" b="1" dirty="0" err="1" smtClean="0"/>
              <a:t>Provv</a:t>
            </a:r>
            <a:r>
              <a:rPr lang="it-IT" sz="2400" b="1" dirty="0" smtClean="0"/>
              <a:t>. 16/4/2014 come introdotto dall’art. 1 decreto 28/12/2015</a:t>
            </a:r>
            <a:r>
              <a:rPr lang="it-IT" sz="2400" dirty="0" smtClean="0"/>
              <a:t> in vigore dal 09.01.2016 </a:t>
            </a:r>
            <a:br>
              <a:rPr lang="it-IT" sz="2400" dirty="0" smtClean="0"/>
            </a:br>
            <a:r>
              <a:rPr lang="it-IT" sz="1600" u="sng" dirty="0" smtClean="0">
                <a:hlinkClick r:id="rId2"/>
              </a:rPr>
              <a:t>https://www.giustizia.it/giustizia/it/mg_1_8_1.wp?previsiousPage=mg_1_8&amp;contentId=SDC1204937</a:t>
            </a:r>
            <a:r>
              <a:rPr lang="it-IT" sz="1600" u="sng" dirty="0" smtClean="0">
                <a:hlinkClick r:id="rId3"/>
              </a:rPr>
              <a:t> </a:t>
            </a:r>
            <a:r>
              <a:rPr lang="it-IT" sz="1600" dirty="0" smtClean="0"/>
              <a:t/>
            </a:r>
            <a:br>
              <a:rPr lang="it-IT" sz="1600" dirty="0" smtClean="0"/>
            </a:br>
            <a:endParaRPr lang="it-IT" sz="1600" dirty="0"/>
          </a:p>
        </p:txBody>
      </p:sp>
      <p:sp>
        <p:nvSpPr>
          <p:cNvPr id="3" name="Segnaposto contenuto 2"/>
          <p:cNvSpPr>
            <a:spLocks noGrp="1"/>
          </p:cNvSpPr>
          <p:nvPr>
            <p:ph idx="1"/>
          </p:nvPr>
        </p:nvSpPr>
        <p:spPr/>
        <p:txBody>
          <a:bodyPr>
            <a:normAutofit fontScale="92500" lnSpcReduction="10000"/>
          </a:bodyPr>
          <a:lstStyle/>
          <a:p>
            <a:pPr algn="just"/>
            <a:r>
              <a:rPr lang="it-IT" dirty="0" smtClean="0"/>
              <a:t>(Comma 1) «Quando si deve procedere ad attestare la conformità di una copia informatica, anche per immagine, ai sensi del terzo comma dell’art. 16 </a:t>
            </a:r>
            <a:r>
              <a:rPr lang="it-IT" dirty="0" err="1" smtClean="0"/>
              <a:t>-undecies</a:t>
            </a:r>
            <a:r>
              <a:rPr lang="it-IT" dirty="0" smtClean="0"/>
              <a:t> del decreto-legge 18 ottobre 2012, n. 179, convertito con modificazioni dalla legge 17 dicembre 2012, n.221 </a:t>
            </a:r>
            <a:r>
              <a:rPr lang="it-IT" b="1" u="sng" dirty="0" smtClean="0">
                <a:solidFill>
                  <a:srgbClr val="FF0000"/>
                </a:solidFill>
              </a:rPr>
              <a:t>l’attestazione è inserita in un documento informatico in formato PDF e contiene una sintetica descrizione del documento di cui si sta attestando la conformità nonché il relativo nome del file</a:t>
            </a:r>
            <a:r>
              <a:rPr lang="it-IT" dirty="0" smtClean="0"/>
              <a:t>. Il documento informatico contenente l’attestazione </a:t>
            </a:r>
            <a:r>
              <a:rPr lang="it-IT" b="1" u="sng" dirty="0" smtClean="0">
                <a:solidFill>
                  <a:srgbClr val="FF0000"/>
                </a:solidFill>
              </a:rPr>
              <a:t>è sottoscritto dal soggetto che compie l’attestazione con firma digitale o firma elettronica qualificata</a:t>
            </a:r>
            <a:r>
              <a:rPr lang="it-IT" dirty="0" smtClean="0"/>
              <a:t> »</a:t>
            </a:r>
            <a:endParaRPr lang="it-IT" b="1" u="sng" dirty="0" smtClean="0">
              <a:solidFill>
                <a:srgbClr val="FF0000"/>
              </a:solidFill>
            </a:endParaRPr>
          </a:p>
          <a:p>
            <a:endParaRPr lang="it-IT" sz="2800" dirty="0" smtClean="0"/>
          </a:p>
          <a:p>
            <a:endParaRPr lang="it-IT" sz="2800" dirty="0" smtClean="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b="1" dirty="0" smtClean="0"/>
              <a:t>Art. 19 </a:t>
            </a:r>
            <a:r>
              <a:rPr lang="it-IT" sz="2000" b="1" i="1" dirty="0" err="1" smtClean="0"/>
              <a:t>ter</a:t>
            </a:r>
            <a:r>
              <a:rPr lang="it-IT" sz="2000" b="1" i="1" dirty="0" smtClean="0"/>
              <a:t>,</a:t>
            </a:r>
            <a:r>
              <a:rPr lang="it-IT" sz="2000" b="1" dirty="0" smtClean="0"/>
              <a:t>  </a:t>
            </a:r>
            <a:r>
              <a:rPr lang="it-IT" sz="2000" b="1" dirty="0" err="1" smtClean="0"/>
              <a:t>Provv</a:t>
            </a:r>
            <a:r>
              <a:rPr lang="it-IT" sz="2000" b="1" dirty="0" smtClean="0"/>
              <a:t>. 16/4/2014 come introdotto dall’art. 1 decreto 28/12/2015</a:t>
            </a:r>
            <a:r>
              <a:rPr lang="it-IT" sz="2000" dirty="0" smtClean="0"/>
              <a:t> in vigore dal 09.01.2016</a:t>
            </a:r>
            <a:endParaRPr lang="it-IT" sz="2000" dirty="0"/>
          </a:p>
        </p:txBody>
      </p:sp>
      <p:sp>
        <p:nvSpPr>
          <p:cNvPr id="3" name="Segnaposto contenuto 2"/>
          <p:cNvSpPr>
            <a:spLocks noGrp="1"/>
          </p:cNvSpPr>
          <p:nvPr>
            <p:ph idx="1"/>
          </p:nvPr>
        </p:nvSpPr>
        <p:spPr/>
        <p:txBody>
          <a:bodyPr>
            <a:normAutofit fontScale="62500" lnSpcReduction="20000"/>
          </a:bodyPr>
          <a:lstStyle/>
          <a:p>
            <a:pPr algn="just"/>
            <a:r>
              <a:rPr lang="it-IT" sz="2800" dirty="0" smtClean="0"/>
              <a:t>(comma 2) «</a:t>
            </a:r>
            <a:r>
              <a:rPr lang="it-IT" sz="2800" b="1" dirty="0" smtClean="0">
                <a:solidFill>
                  <a:srgbClr val="FF0000"/>
                </a:solidFill>
              </a:rPr>
              <a:t>Se la copia informatica è destinata ad essere depositata </a:t>
            </a:r>
            <a:r>
              <a:rPr lang="it-IT" sz="2800" dirty="0" smtClean="0"/>
              <a:t>secondo le regole tecniche previste dall’art. 4 del decreto-legge 29 dicembre 2009, n. 193, convertito con modificazioni dalla legge 22 febbraio 2010, n. 24,</a:t>
            </a:r>
            <a:r>
              <a:rPr lang="it-IT" sz="2800" b="1" dirty="0" smtClean="0">
                <a:solidFill>
                  <a:srgbClr val="FF0000"/>
                </a:solidFill>
              </a:rPr>
              <a:t> il </a:t>
            </a:r>
            <a:r>
              <a:rPr lang="it-IT" sz="2800" b="1" u="sng" dirty="0" smtClean="0">
                <a:solidFill>
                  <a:srgbClr val="FF0000"/>
                </a:solidFill>
              </a:rPr>
              <a:t>documento informatico contenente l’attestazione </a:t>
            </a:r>
            <a:r>
              <a:rPr lang="it-IT" sz="2800" b="1" dirty="0" smtClean="0">
                <a:solidFill>
                  <a:srgbClr val="FF0000"/>
                </a:solidFill>
              </a:rPr>
              <a:t>è inserito come allegato nella “busta telematica” di cui all’art. 14</a:t>
            </a:r>
            <a:r>
              <a:rPr lang="it-IT" sz="2800" dirty="0" smtClean="0"/>
              <a:t>; i dati identificativi del documento informatico contenente l’attestazione, nonché del documento cui essa si riferisce, sono anche inseriti nel </a:t>
            </a:r>
            <a:r>
              <a:rPr lang="it-IT" sz="2800" dirty="0" err="1" smtClean="0"/>
              <a:t>fi</a:t>
            </a:r>
            <a:r>
              <a:rPr lang="it-IT" sz="2800" dirty="0" smtClean="0"/>
              <a:t> le </a:t>
            </a:r>
            <a:r>
              <a:rPr lang="it-IT" sz="2800" dirty="0" err="1" smtClean="0"/>
              <a:t>DatiAtto.xml</a:t>
            </a:r>
            <a:r>
              <a:rPr lang="it-IT" sz="2800" dirty="0" smtClean="0"/>
              <a:t> di cui all’art. 12, comma 1, lettera e» </a:t>
            </a:r>
          </a:p>
          <a:p>
            <a:pPr algn="ctr">
              <a:buNone/>
            </a:pPr>
            <a:r>
              <a:rPr lang="it-IT" sz="2800" dirty="0" smtClean="0"/>
              <a:t>e che</a:t>
            </a:r>
          </a:p>
          <a:p>
            <a:pPr algn="just"/>
            <a:r>
              <a:rPr lang="it-IT" sz="2800" dirty="0" smtClean="0"/>
              <a:t>(comma 3) «Se la copia informatica è destinata ad essere notificata ai sensi dell’art. 3 -bis della legge 21 gennaio 1994, n. 53, gli elementi indicati al primo comma, sono inseriti nella relazione di notificazione».</a:t>
            </a:r>
          </a:p>
          <a:p>
            <a:pPr algn="ctr">
              <a:buNone/>
            </a:pPr>
            <a:r>
              <a:rPr lang="it-IT" sz="2800" dirty="0" smtClean="0"/>
              <a:t>e che</a:t>
            </a:r>
          </a:p>
          <a:p>
            <a:pPr algn="just"/>
            <a:r>
              <a:rPr lang="it-IT" sz="2800" dirty="0" smtClean="0"/>
              <a:t>(comma 6) «</a:t>
            </a:r>
            <a:r>
              <a:rPr lang="it-IT" sz="2800" dirty="0" smtClean="0">
                <a:solidFill>
                  <a:srgbClr val="FF0000"/>
                </a:solidFill>
              </a:rPr>
              <a:t>L’attestazione di conformità di cui ai commi precedenti può anche riferirsi </a:t>
            </a:r>
            <a:r>
              <a:rPr lang="it-IT" sz="2800" b="1" dirty="0" smtClean="0">
                <a:solidFill>
                  <a:srgbClr val="FF0000"/>
                </a:solidFill>
              </a:rPr>
              <a:t>a più documenti informatici</a:t>
            </a:r>
            <a:r>
              <a:rPr lang="it-IT" sz="2800" dirty="0" smtClean="0"/>
              <a:t>».</a:t>
            </a:r>
          </a:p>
          <a:p>
            <a:endParaRPr lang="it-IT" sz="3600" dirty="0" smtClean="0"/>
          </a:p>
          <a:p>
            <a:endParaRPr lang="it-IT" sz="3200" dirty="0" smtClean="0"/>
          </a:p>
          <a:p>
            <a:endParaRPr lang="it-IT" sz="3200" dirty="0" smtClean="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2148848"/>
          </a:xfrm>
        </p:spPr>
        <p:txBody>
          <a:bodyPr>
            <a:normAutofit/>
          </a:bodyPr>
          <a:lstStyle/>
          <a:p>
            <a:pPr algn="ctr"/>
            <a:r>
              <a:rPr lang="it-IT" sz="3600" dirty="0" smtClean="0">
                <a:solidFill>
                  <a:srgbClr val="FF0000"/>
                </a:solidFill>
              </a:rPr>
              <a:t>Come depositare </a:t>
            </a:r>
            <a:r>
              <a:rPr lang="it-IT" sz="3600" dirty="0" smtClean="0">
                <a:solidFill>
                  <a:srgbClr val="FF0000"/>
                </a:solidFill>
              </a:rPr>
              <a:t>telematicamente nel giudizio di appello il fascicolo di parte (di I grado)</a:t>
            </a:r>
            <a:endParaRPr lang="it-IT" sz="3600" dirty="0">
              <a:solidFill>
                <a:srgbClr val="FF0000"/>
              </a:solidFill>
            </a:endParaRPr>
          </a:p>
        </p:txBody>
      </p:sp>
      <p:sp>
        <p:nvSpPr>
          <p:cNvPr id="3" name="Segnaposto contenuto 2"/>
          <p:cNvSpPr>
            <a:spLocks noGrp="1"/>
          </p:cNvSpPr>
          <p:nvPr>
            <p:ph idx="1"/>
          </p:nvPr>
        </p:nvSpPr>
        <p:spPr>
          <a:xfrm>
            <a:off x="457200" y="3501008"/>
            <a:ext cx="8229600" cy="2823592"/>
          </a:xfrm>
        </p:spPr>
        <p:txBody>
          <a:bodyPr/>
          <a:lstStyle/>
          <a:p>
            <a:r>
              <a:rPr lang="it-IT" sz="2400" dirty="0"/>
              <a:t>Creazione del fascicolo informatico del primo grado, con le corrette attestazioni di conformità degli atti ivi contenuti.</a:t>
            </a:r>
            <a:endParaRPr lang="it-IT" sz="2400" b="1" dirty="0">
              <a:solidFill>
                <a:srgbClr val="FF0000"/>
              </a:solidFill>
            </a:endParaRP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a:t>
            </a:fld>
            <a:endParaRPr lang="it-IT"/>
          </a:p>
        </p:txBody>
      </p:sp>
    </p:spTree>
    <p:extLst>
      <p:ext uri="{BB962C8B-B14F-4D97-AF65-F5344CB8AC3E}">
        <p14:creationId xmlns:p14="http://schemas.microsoft.com/office/powerpoint/2010/main" val="3518636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solidFill>
                  <a:srgbClr val="FF0000"/>
                </a:solidFill>
              </a:rPr>
              <a:t>ESEMPIO </a:t>
            </a:r>
            <a:r>
              <a:rPr lang="it-IT" sz="2800" b="1" dirty="0" err="1" smtClean="0">
                <a:solidFill>
                  <a:srgbClr val="FF0000"/>
                </a:solidFill>
              </a:rPr>
              <a:t>DI</a:t>
            </a:r>
            <a:r>
              <a:rPr lang="it-IT" sz="2800" b="1" dirty="0" smtClean="0">
                <a:solidFill>
                  <a:srgbClr val="FF0000"/>
                </a:solidFill>
              </a:rPr>
              <a:t> ATTESTAZIONE </a:t>
            </a:r>
            <a:r>
              <a:rPr lang="it-IT" sz="2800" b="1" dirty="0" err="1" smtClean="0">
                <a:solidFill>
                  <a:srgbClr val="FF0000"/>
                </a:solidFill>
              </a:rPr>
              <a:t>DI</a:t>
            </a:r>
            <a:r>
              <a:rPr lang="it-IT" sz="2800" b="1" dirty="0" smtClean="0">
                <a:solidFill>
                  <a:srgbClr val="FF0000"/>
                </a:solidFill>
              </a:rPr>
              <a:t> CONFORMITA’ APPOSTA SU FOGLIO SEPARATO</a:t>
            </a:r>
            <a:endParaRPr lang="it-IT" sz="2800" dirty="0"/>
          </a:p>
        </p:txBody>
      </p:sp>
      <p:sp>
        <p:nvSpPr>
          <p:cNvPr id="3" name="Segnaposto contenuto 2"/>
          <p:cNvSpPr>
            <a:spLocks noGrp="1"/>
          </p:cNvSpPr>
          <p:nvPr>
            <p:ph idx="1"/>
          </p:nvPr>
        </p:nvSpPr>
        <p:spPr>
          <a:xfrm>
            <a:off x="467544" y="1935480"/>
            <a:ext cx="8219256" cy="4661872"/>
          </a:xfrm>
        </p:spPr>
        <p:txBody>
          <a:bodyPr>
            <a:noAutofit/>
          </a:bodyPr>
          <a:lstStyle/>
          <a:p>
            <a:pPr algn="ctr"/>
            <a:r>
              <a:rPr lang="en-US" sz="1700" dirty="0" smtClean="0"/>
              <a:t>ATTESTAZIONE DI CONFORMITA’SU FOGLIO SEPARATO</a:t>
            </a:r>
            <a:endParaRPr lang="it-IT" sz="1700" dirty="0" smtClean="0"/>
          </a:p>
          <a:p>
            <a:pPr algn="just"/>
            <a:r>
              <a:rPr lang="en-US" sz="1700" dirty="0" smtClean="0"/>
              <a:t>Il </a:t>
            </a:r>
            <a:r>
              <a:rPr lang="en-US" sz="1700" dirty="0" err="1" smtClean="0"/>
              <a:t>sottoscritto</a:t>
            </a:r>
            <a:r>
              <a:rPr lang="en-US" sz="1700" dirty="0" smtClean="0"/>
              <a:t> </a:t>
            </a:r>
            <a:r>
              <a:rPr lang="en-US" sz="1700" dirty="0" err="1" smtClean="0"/>
              <a:t>Avv</a:t>
            </a:r>
            <a:r>
              <a:rPr lang="en-US" sz="1700" dirty="0" smtClean="0"/>
              <a:t>. ________del </a:t>
            </a:r>
            <a:r>
              <a:rPr lang="en-US" sz="1700" dirty="0" err="1" smtClean="0"/>
              <a:t>Foro</a:t>
            </a:r>
            <a:r>
              <a:rPr lang="en-US" sz="1700" dirty="0" smtClean="0"/>
              <a:t> </a:t>
            </a:r>
            <a:r>
              <a:rPr lang="en-US" sz="1700" dirty="0" err="1" smtClean="0"/>
              <a:t>di</a:t>
            </a:r>
            <a:r>
              <a:rPr lang="en-US" sz="1700" dirty="0" smtClean="0"/>
              <a:t> _______, </a:t>
            </a:r>
            <a:r>
              <a:rPr lang="en-US" sz="1700" dirty="0" err="1" smtClean="0"/>
              <a:t>cod.fisc</a:t>
            </a:r>
            <a:r>
              <a:rPr lang="en-US" sz="1700" dirty="0" smtClean="0"/>
              <a:t>. _____________, </a:t>
            </a:r>
            <a:r>
              <a:rPr lang="en-US" sz="1700" dirty="0" err="1" smtClean="0"/>
              <a:t>procuratore</a:t>
            </a:r>
            <a:r>
              <a:rPr lang="en-US" sz="1700" dirty="0" smtClean="0"/>
              <a:t> </a:t>
            </a:r>
            <a:r>
              <a:rPr lang="en-US" sz="1700" dirty="0" err="1" smtClean="0"/>
              <a:t>domiciliatario</a:t>
            </a:r>
            <a:r>
              <a:rPr lang="en-US" sz="1700" dirty="0" smtClean="0"/>
              <a:t> </a:t>
            </a:r>
            <a:r>
              <a:rPr lang="en-US" sz="1700" dirty="0" err="1" smtClean="0"/>
              <a:t>di</a:t>
            </a:r>
            <a:r>
              <a:rPr lang="en-US" sz="1700" dirty="0" smtClean="0"/>
              <a:t> (</a:t>
            </a:r>
            <a:r>
              <a:rPr lang="en-US" sz="1700" dirty="0" err="1" smtClean="0"/>
              <a:t>indicazione</a:t>
            </a:r>
            <a:r>
              <a:rPr lang="en-US" sz="1700" dirty="0" smtClean="0"/>
              <a:t> del CLIENTE, cod. </a:t>
            </a:r>
            <a:r>
              <a:rPr lang="en-US" sz="1700" dirty="0" err="1" smtClean="0"/>
              <a:t>fisc</a:t>
            </a:r>
            <a:r>
              <a:rPr lang="en-US" sz="1700" dirty="0" smtClean="0"/>
              <a:t>. XXX </a:t>
            </a:r>
            <a:r>
              <a:rPr lang="en-US" sz="1700" dirty="0" err="1" smtClean="0"/>
              <a:t>XXX</a:t>
            </a:r>
            <a:r>
              <a:rPr lang="en-US" sz="1700" dirty="0" smtClean="0"/>
              <a:t> 00X00 X000X), in </a:t>
            </a:r>
            <a:r>
              <a:rPr lang="en-US" sz="1700" dirty="0" err="1" smtClean="0"/>
              <a:t>forza</a:t>
            </a:r>
            <a:r>
              <a:rPr lang="en-US" sz="1700" dirty="0" smtClean="0"/>
              <a:t> </a:t>
            </a:r>
            <a:r>
              <a:rPr lang="en-US" sz="1700" dirty="0" err="1" smtClean="0"/>
              <a:t>di</a:t>
            </a:r>
            <a:r>
              <a:rPr lang="en-US" sz="1700" dirty="0" smtClean="0"/>
              <a:t> </a:t>
            </a:r>
            <a:r>
              <a:rPr lang="en-US" sz="1700" dirty="0" err="1" smtClean="0"/>
              <a:t>procura</a:t>
            </a:r>
            <a:r>
              <a:rPr lang="en-US" sz="1700" dirty="0" smtClean="0"/>
              <a:t> </a:t>
            </a:r>
            <a:r>
              <a:rPr lang="en-US" sz="1700" dirty="0" err="1" smtClean="0"/>
              <a:t>alle</a:t>
            </a:r>
            <a:r>
              <a:rPr lang="en-US" sz="1700" dirty="0" smtClean="0"/>
              <a:t> </a:t>
            </a:r>
            <a:r>
              <a:rPr lang="en-US" sz="1700" dirty="0" err="1" smtClean="0"/>
              <a:t>liti</a:t>
            </a:r>
            <a:r>
              <a:rPr lang="en-US" sz="1700" dirty="0" smtClean="0"/>
              <a:t> </a:t>
            </a:r>
            <a:r>
              <a:rPr lang="en-US" sz="1700" dirty="0" err="1" smtClean="0"/>
              <a:t>rilasciata</a:t>
            </a:r>
            <a:r>
              <a:rPr lang="en-US" sz="1700" dirty="0" smtClean="0"/>
              <a:t> in data ______________ </a:t>
            </a:r>
            <a:endParaRPr lang="it-IT" sz="1700" dirty="0" smtClean="0"/>
          </a:p>
          <a:p>
            <a:pPr algn="ctr"/>
            <a:r>
              <a:rPr lang="en-US" sz="1700" dirty="0" smtClean="0"/>
              <a:t>ATTESTA</a:t>
            </a:r>
            <a:endParaRPr lang="it-IT" sz="1700" dirty="0" smtClean="0"/>
          </a:p>
          <a:p>
            <a:pPr algn="just"/>
            <a:r>
              <a:rPr lang="en-US" sz="1700" dirty="0" err="1" smtClean="0"/>
              <a:t>ai</a:t>
            </a:r>
            <a:r>
              <a:rPr lang="en-US" sz="1700" dirty="0" smtClean="0"/>
              <a:t> </a:t>
            </a:r>
            <a:r>
              <a:rPr lang="en-US" sz="1700" dirty="0" err="1" smtClean="0"/>
              <a:t>sensi</a:t>
            </a:r>
            <a:r>
              <a:rPr lang="en-US" sz="1700" dirty="0" smtClean="0"/>
              <a:t> e per </a:t>
            </a:r>
            <a:r>
              <a:rPr lang="en-US" sz="1700" dirty="0" err="1" smtClean="0"/>
              <a:t>gli</a:t>
            </a:r>
            <a:r>
              <a:rPr lang="en-US" sz="1700" dirty="0" smtClean="0"/>
              <a:t> </a:t>
            </a:r>
            <a:r>
              <a:rPr lang="en-US" sz="1700" dirty="0" err="1" smtClean="0"/>
              <a:t>effetti</a:t>
            </a:r>
            <a:r>
              <a:rPr lang="en-US" sz="1700" dirty="0" smtClean="0"/>
              <a:t> del </a:t>
            </a:r>
            <a:r>
              <a:rPr lang="en-US" sz="1700" dirty="0" err="1" smtClean="0"/>
              <a:t>combinato</a:t>
            </a:r>
            <a:r>
              <a:rPr lang="en-US" sz="1700" dirty="0" smtClean="0"/>
              <a:t> </a:t>
            </a:r>
            <a:r>
              <a:rPr lang="en-US" sz="1700" dirty="0" err="1" smtClean="0"/>
              <a:t>disposto</a:t>
            </a:r>
            <a:r>
              <a:rPr lang="en-US" sz="1700" dirty="0" smtClean="0"/>
              <a:t> </a:t>
            </a:r>
            <a:r>
              <a:rPr lang="en-US" sz="1700" dirty="0" err="1" smtClean="0"/>
              <a:t>degli</a:t>
            </a:r>
            <a:r>
              <a:rPr lang="en-US" sz="1700" dirty="0" smtClean="0"/>
              <a:t> </a:t>
            </a:r>
            <a:r>
              <a:rPr lang="en-US" sz="1700" dirty="0" err="1" smtClean="0"/>
              <a:t>artt</a:t>
            </a:r>
            <a:r>
              <a:rPr lang="en-US" sz="1700" dirty="0" smtClean="0"/>
              <a:t>. 16 </a:t>
            </a:r>
            <a:r>
              <a:rPr lang="en-US" sz="1700" dirty="0" err="1" smtClean="0"/>
              <a:t>decies</a:t>
            </a:r>
            <a:r>
              <a:rPr lang="en-US" sz="1700" dirty="0" smtClean="0"/>
              <a:t> e 16  </a:t>
            </a:r>
            <a:r>
              <a:rPr lang="en-US" sz="1700" dirty="0" err="1" smtClean="0"/>
              <a:t>undecies</a:t>
            </a:r>
            <a:r>
              <a:rPr lang="en-US" sz="1700" dirty="0" smtClean="0"/>
              <a:t>, comma 3, del D.L. n. 179/2012, </a:t>
            </a:r>
            <a:r>
              <a:rPr lang="en-US" sz="1700" dirty="0" err="1" smtClean="0"/>
              <a:t>nonché</a:t>
            </a:r>
            <a:r>
              <a:rPr lang="en-US" sz="1700" dirty="0" smtClean="0"/>
              <a:t> </a:t>
            </a:r>
            <a:r>
              <a:rPr lang="en-US" sz="1700" dirty="0" err="1" smtClean="0"/>
              <a:t>dell’art</a:t>
            </a:r>
            <a:r>
              <a:rPr lang="en-US" sz="1700" dirty="0" smtClean="0"/>
              <a:t>. 19 </a:t>
            </a:r>
            <a:r>
              <a:rPr lang="en-US" sz="1700" dirty="0" err="1" smtClean="0"/>
              <a:t>ter</a:t>
            </a:r>
            <a:r>
              <a:rPr lang="en-US" sz="1700" dirty="0" smtClean="0"/>
              <a:t> </a:t>
            </a:r>
            <a:r>
              <a:rPr lang="en-US" sz="1700" dirty="0" err="1" smtClean="0"/>
              <a:t>Provv</a:t>
            </a:r>
            <a:r>
              <a:rPr lang="en-US" sz="1700" dirty="0" smtClean="0"/>
              <a:t>. DGSIA 16/4/2014, </a:t>
            </a:r>
            <a:r>
              <a:rPr lang="en-US" sz="1700" dirty="0" err="1" smtClean="0"/>
              <a:t>che</a:t>
            </a:r>
            <a:r>
              <a:rPr lang="en-US" sz="1700" dirty="0" smtClean="0"/>
              <a:t> </a:t>
            </a:r>
            <a:r>
              <a:rPr lang="en-US" sz="1700" dirty="0" err="1" smtClean="0"/>
              <a:t>i</a:t>
            </a:r>
            <a:r>
              <a:rPr lang="en-US" sz="1700" dirty="0" smtClean="0"/>
              <a:t> </a:t>
            </a:r>
            <a:r>
              <a:rPr lang="en-US" sz="1700" dirty="0" err="1" smtClean="0"/>
              <a:t>seguenti</a:t>
            </a:r>
            <a:r>
              <a:rPr lang="en-US" sz="1700" dirty="0" smtClean="0"/>
              <a:t> </a:t>
            </a:r>
            <a:r>
              <a:rPr lang="en-US" sz="1700" dirty="0" err="1" smtClean="0"/>
              <a:t>documenti</a:t>
            </a:r>
            <a:r>
              <a:rPr lang="en-US" sz="1700" dirty="0" smtClean="0"/>
              <a:t> </a:t>
            </a:r>
            <a:r>
              <a:rPr lang="en-US" sz="1700" dirty="0" err="1" smtClean="0"/>
              <a:t>informatici</a:t>
            </a:r>
            <a:r>
              <a:rPr lang="en-US" sz="1700" dirty="0" smtClean="0"/>
              <a:t>, </a:t>
            </a:r>
            <a:r>
              <a:rPr lang="en-US" sz="1700" dirty="0" err="1" smtClean="0"/>
              <a:t>tutti</a:t>
            </a:r>
            <a:r>
              <a:rPr lang="en-US" sz="1700" dirty="0" smtClean="0"/>
              <a:t> </a:t>
            </a:r>
            <a:r>
              <a:rPr lang="en-US" sz="1700" dirty="0" err="1" smtClean="0"/>
              <a:t>allegati</a:t>
            </a:r>
            <a:r>
              <a:rPr lang="en-US" sz="1700" dirty="0" smtClean="0"/>
              <a:t> con la </a:t>
            </a:r>
            <a:r>
              <a:rPr lang="en-US" sz="1700" dirty="0" err="1" smtClean="0"/>
              <a:t>presente</a:t>
            </a:r>
            <a:r>
              <a:rPr lang="en-US" sz="1700" dirty="0" smtClean="0"/>
              <a:t> </a:t>
            </a:r>
            <a:r>
              <a:rPr lang="en-US" sz="1700" dirty="0" err="1" smtClean="0"/>
              <a:t>attestazione</a:t>
            </a:r>
            <a:r>
              <a:rPr lang="en-US" sz="1700" dirty="0" smtClean="0"/>
              <a:t> </a:t>
            </a:r>
            <a:r>
              <a:rPr lang="en-US" sz="1700" dirty="0" err="1" smtClean="0"/>
              <a:t>alla</a:t>
            </a:r>
            <a:r>
              <a:rPr lang="en-US" sz="1700" dirty="0" smtClean="0"/>
              <a:t> </a:t>
            </a:r>
            <a:r>
              <a:rPr lang="en-US" sz="1700" dirty="0" err="1" smtClean="0"/>
              <a:t>stessa</a:t>
            </a:r>
            <a:r>
              <a:rPr lang="en-US" sz="1700" dirty="0" smtClean="0"/>
              <a:t> </a:t>
            </a:r>
            <a:r>
              <a:rPr lang="en-US" sz="1700" dirty="0" err="1" smtClean="0"/>
              <a:t>busta</a:t>
            </a:r>
            <a:r>
              <a:rPr lang="en-US" sz="1700" dirty="0" smtClean="0"/>
              <a:t> </a:t>
            </a:r>
            <a:r>
              <a:rPr lang="en-US" sz="1700" dirty="0" err="1" smtClean="0"/>
              <a:t>informatica</a:t>
            </a:r>
            <a:r>
              <a:rPr lang="en-US" sz="1700" dirty="0" smtClean="0"/>
              <a:t>:</a:t>
            </a:r>
            <a:endParaRPr lang="it-IT" sz="1700" dirty="0" smtClean="0"/>
          </a:p>
          <a:p>
            <a:pPr algn="just"/>
            <a:r>
              <a:rPr lang="en-US" sz="1700" dirty="0" smtClean="0"/>
              <a:t>NOMEFILE1.pdf (SINTETICA DESCRIZIONE DEL DOCUMENTO1)</a:t>
            </a:r>
            <a:endParaRPr lang="it-IT" sz="1700" dirty="0" smtClean="0"/>
          </a:p>
          <a:p>
            <a:pPr algn="just"/>
            <a:r>
              <a:rPr lang="en-US" sz="1700" dirty="0" smtClean="0"/>
              <a:t>NOMEFILE2.pdf (SINTETICA DESCRIZIONE DEL DOCUMENTO2)</a:t>
            </a:r>
            <a:endParaRPr lang="it-IT" sz="1700" dirty="0" smtClean="0"/>
          </a:p>
          <a:p>
            <a:pPr algn="just"/>
            <a:r>
              <a:rPr lang="en-US" sz="1700" dirty="0" err="1" smtClean="0"/>
              <a:t>sono</a:t>
            </a:r>
            <a:r>
              <a:rPr lang="en-US" sz="1700" dirty="0" smtClean="0"/>
              <a:t> </a:t>
            </a:r>
            <a:r>
              <a:rPr lang="en-US" sz="1700" dirty="0" err="1" smtClean="0"/>
              <a:t>copie</a:t>
            </a:r>
            <a:r>
              <a:rPr lang="en-US" sz="1700" dirty="0" smtClean="0"/>
              <a:t> </a:t>
            </a:r>
            <a:r>
              <a:rPr lang="en-US" sz="1700" dirty="0" err="1" smtClean="0"/>
              <a:t>informatiche</a:t>
            </a:r>
            <a:r>
              <a:rPr lang="en-US" sz="1700" dirty="0" smtClean="0"/>
              <a:t> </a:t>
            </a:r>
            <a:r>
              <a:rPr lang="en-US" sz="1700" dirty="0" err="1" smtClean="0"/>
              <a:t>conformi</a:t>
            </a:r>
            <a:r>
              <a:rPr lang="en-US" sz="1700" dirty="0" smtClean="0"/>
              <a:t>  </a:t>
            </a:r>
            <a:r>
              <a:rPr lang="en-US" sz="1700" dirty="0" err="1" smtClean="0"/>
              <a:t>agli</a:t>
            </a:r>
            <a:r>
              <a:rPr lang="en-US" sz="1700" dirty="0" smtClean="0"/>
              <a:t> </a:t>
            </a:r>
            <a:r>
              <a:rPr lang="en-US" sz="1700" dirty="0" err="1" smtClean="0"/>
              <a:t>originali</a:t>
            </a:r>
            <a:r>
              <a:rPr lang="en-US" sz="1700" dirty="0" smtClean="0"/>
              <a:t>/</a:t>
            </a:r>
            <a:r>
              <a:rPr lang="en-US" sz="1700" dirty="0" err="1" smtClean="0"/>
              <a:t>alle</a:t>
            </a:r>
            <a:r>
              <a:rPr lang="en-US" sz="1700" dirty="0" smtClean="0"/>
              <a:t> </a:t>
            </a:r>
            <a:r>
              <a:rPr lang="en-US" sz="1700" dirty="0" err="1" smtClean="0"/>
              <a:t>copie</a:t>
            </a:r>
            <a:r>
              <a:rPr lang="en-US" sz="1700" dirty="0" smtClean="0"/>
              <a:t> </a:t>
            </a:r>
            <a:r>
              <a:rPr lang="en-US" sz="1700" dirty="0" err="1" smtClean="0"/>
              <a:t>conformi</a:t>
            </a:r>
            <a:r>
              <a:rPr lang="en-US" sz="1700" dirty="0" smtClean="0"/>
              <a:t> </a:t>
            </a:r>
            <a:r>
              <a:rPr lang="en-US" sz="1700" dirty="0" err="1" smtClean="0"/>
              <a:t>dei</a:t>
            </a:r>
            <a:r>
              <a:rPr lang="en-US" sz="1700" dirty="0" smtClean="0"/>
              <a:t> </a:t>
            </a:r>
            <a:r>
              <a:rPr lang="en-US" sz="1700" dirty="0" err="1" smtClean="0"/>
              <a:t>corrispondenti</a:t>
            </a:r>
            <a:r>
              <a:rPr lang="en-US" sz="1700" dirty="0" smtClean="0"/>
              <a:t> </a:t>
            </a:r>
            <a:r>
              <a:rPr lang="en-US" sz="1700" dirty="0" err="1" smtClean="0"/>
              <a:t>documenti</a:t>
            </a:r>
            <a:r>
              <a:rPr lang="en-US" sz="1700" dirty="0" smtClean="0"/>
              <a:t> </a:t>
            </a:r>
            <a:r>
              <a:rPr lang="en-US" sz="1700" dirty="0" err="1" smtClean="0"/>
              <a:t>analogici</a:t>
            </a:r>
            <a:r>
              <a:rPr lang="en-US" sz="1700" dirty="0" smtClean="0"/>
              <a:t> in </a:t>
            </a:r>
            <a:r>
              <a:rPr lang="en-US" sz="1700" dirty="0" err="1" smtClean="0"/>
              <a:t>mio</a:t>
            </a:r>
            <a:r>
              <a:rPr lang="en-US" sz="1700" dirty="0" smtClean="0"/>
              <a:t> </a:t>
            </a:r>
            <a:r>
              <a:rPr lang="en-US" sz="1700" dirty="0" err="1" smtClean="0"/>
              <a:t>possesso</a:t>
            </a:r>
            <a:r>
              <a:rPr lang="en-US" sz="1700" dirty="0" smtClean="0"/>
              <a:t> </a:t>
            </a:r>
            <a:r>
              <a:rPr lang="en-US" sz="1700" dirty="0" err="1" smtClean="0"/>
              <a:t>da</a:t>
            </a:r>
            <a:r>
              <a:rPr lang="en-US" sz="1700" dirty="0" smtClean="0"/>
              <a:t> cui </a:t>
            </a:r>
            <a:r>
              <a:rPr lang="en-US" sz="1700" dirty="0" err="1" smtClean="0"/>
              <a:t>sono</a:t>
            </a:r>
            <a:r>
              <a:rPr lang="en-US" sz="1700" dirty="0" smtClean="0"/>
              <a:t> </a:t>
            </a:r>
            <a:r>
              <a:rPr lang="en-US" sz="1700" dirty="0" err="1" smtClean="0"/>
              <a:t>stati</a:t>
            </a:r>
            <a:r>
              <a:rPr lang="en-US" sz="1700" dirty="0" smtClean="0"/>
              <a:t> </a:t>
            </a:r>
            <a:r>
              <a:rPr lang="en-US" sz="1700" dirty="0" err="1" smtClean="0"/>
              <a:t>estratti</a:t>
            </a:r>
            <a:r>
              <a:rPr lang="en-US" sz="1700" dirty="0" smtClean="0"/>
              <a:t>.</a:t>
            </a:r>
            <a:endParaRPr lang="it-IT" sz="1700" dirty="0" smtClean="0"/>
          </a:p>
          <a:p>
            <a:pPr algn="just"/>
            <a:r>
              <a:rPr lang="en-US" sz="1700" dirty="0" smtClean="0"/>
              <a:t>Rimini </a:t>
            </a:r>
            <a:r>
              <a:rPr lang="en-US" sz="1700" dirty="0" err="1" smtClean="0"/>
              <a:t>lì</a:t>
            </a:r>
            <a:r>
              <a:rPr lang="en-US" sz="1700" dirty="0" smtClean="0"/>
              <a:t>				 </a:t>
            </a:r>
            <a:r>
              <a:rPr lang="en-US" sz="1700" dirty="0" err="1" smtClean="0"/>
              <a:t>Avv</a:t>
            </a:r>
            <a:r>
              <a:rPr lang="en-US" sz="1700" dirty="0" smtClean="0"/>
              <a:t>. ___________________</a:t>
            </a:r>
            <a:endParaRPr lang="it-IT" sz="1700" dirty="0" smtClean="0"/>
          </a:p>
          <a:p>
            <a:pPr algn="r"/>
            <a:r>
              <a:rPr lang="en-US" sz="1700" dirty="0" smtClean="0"/>
              <a:t>(</a:t>
            </a:r>
            <a:r>
              <a:rPr lang="en-US" sz="1700" dirty="0" err="1" smtClean="0"/>
              <a:t>documento</a:t>
            </a:r>
            <a:r>
              <a:rPr lang="en-US" sz="1700" dirty="0" smtClean="0"/>
              <a:t> </a:t>
            </a:r>
            <a:r>
              <a:rPr lang="en-US" sz="1700" dirty="0" err="1" smtClean="0"/>
              <a:t>firmato</a:t>
            </a:r>
            <a:r>
              <a:rPr lang="en-US" sz="1700" dirty="0" smtClean="0"/>
              <a:t> </a:t>
            </a:r>
            <a:r>
              <a:rPr lang="en-US" sz="1700" dirty="0" err="1" smtClean="0"/>
              <a:t>digitalmente</a:t>
            </a:r>
            <a:r>
              <a:rPr lang="en-US" sz="1700" dirty="0" smtClean="0"/>
              <a:t>)</a:t>
            </a:r>
            <a:endParaRPr lang="it-IT" sz="1700" dirty="0" smtClean="0"/>
          </a:p>
          <a:p>
            <a:pPr algn="just"/>
            <a:r>
              <a:rPr lang="it-IT" sz="1700" dirty="0" smtClean="0"/>
              <a:t> </a:t>
            </a:r>
          </a:p>
          <a:p>
            <a:r>
              <a:rPr lang="it-IT" sz="1700" dirty="0" smtClean="0"/>
              <a:t> </a:t>
            </a:r>
          </a:p>
          <a:p>
            <a:endParaRPr lang="it-IT" sz="17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Attestazione II modalità</a:t>
            </a:r>
            <a:endParaRPr lang="it-IT" dirty="0"/>
          </a:p>
        </p:txBody>
      </p:sp>
      <p:sp>
        <p:nvSpPr>
          <p:cNvPr id="3" name="Segnaposto contenuto 2"/>
          <p:cNvSpPr>
            <a:spLocks noGrp="1"/>
          </p:cNvSpPr>
          <p:nvPr>
            <p:ph idx="1"/>
          </p:nvPr>
        </p:nvSpPr>
        <p:spPr/>
        <p:txBody>
          <a:bodyPr/>
          <a:lstStyle/>
          <a:p>
            <a:pPr algn="just"/>
            <a:r>
              <a:rPr lang="it-IT" sz="2400" dirty="0" smtClean="0">
                <a:solidFill>
                  <a:srgbClr val="000099"/>
                </a:solidFill>
              </a:rPr>
              <a:t>L’art. </a:t>
            </a:r>
            <a:r>
              <a:rPr lang="it-IT" sz="2400" b="1" dirty="0" smtClean="0">
                <a:solidFill>
                  <a:srgbClr val="009900"/>
                </a:solidFill>
              </a:rPr>
              <a:t>19 </a:t>
            </a:r>
            <a:r>
              <a:rPr lang="it-IT" sz="2400" b="1" i="1" dirty="0" err="1" smtClean="0">
                <a:solidFill>
                  <a:srgbClr val="009900"/>
                </a:solidFill>
              </a:rPr>
              <a:t>ter</a:t>
            </a:r>
            <a:r>
              <a:rPr lang="it-IT" sz="2400" dirty="0" smtClean="0">
                <a:solidFill>
                  <a:srgbClr val="000099"/>
                </a:solidFill>
              </a:rPr>
              <a:t> aggiunto, dalle citate modifiche, alle </a:t>
            </a:r>
            <a:r>
              <a:rPr lang="it-IT" sz="2400" dirty="0" smtClean="0">
                <a:solidFill>
                  <a:srgbClr val="009900"/>
                </a:solidFill>
              </a:rPr>
              <a:t>specifiche tecniche del PCT del 16 aprile 2014</a:t>
            </a:r>
            <a:r>
              <a:rPr lang="it-IT" sz="2400" dirty="0" smtClean="0">
                <a:solidFill>
                  <a:srgbClr val="000099"/>
                </a:solidFill>
              </a:rPr>
              <a:t>, stabilisce ed indica le modalità con le quali gli avvocati dovranno attestare la conformità di una copia informatica (es. documento informatico ottenuto dalla scansione di un documento cartaceo) </a:t>
            </a:r>
            <a:r>
              <a:rPr lang="it-IT" sz="2400" dirty="0" smtClean="0">
                <a:solidFill>
                  <a:srgbClr val="800000"/>
                </a:solidFill>
              </a:rPr>
              <a:t>apposta su un documento informatico separato</a:t>
            </a:r>
          </a:p>
          <a:p>
            <a:pPr lvl="2"/>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21</a:t>
            </a:fld>
            <a:endParaRPr lang="it-IT"/>
          </a:p>
        </p:txBody>
      </p:sp>
      <p:pic>
        <p:nvPicPr>
          <p:cNvPr id="5" name="Picture 2"/>
          <p:cNvPicPr>
            <a:picLocks noChangeAspect="1" noChangeArrowheads="1"/>
          </p:cNvPicPr>
          <p:nvPr/>
        </p:nvPicPr>
        <p:blipFill>
          <a:blip r:embed="rId2" cstate="print"/>
          <a:srcRect/>
          <a:stretch>
            <a:fillRect/>
          </a:stretch>
        </p:blipFill>
        <p:spPr bwMode="auto">
          <a:xfrm>
            <a:off x="899592" y="4221088"/>
            <a:ext cx="3043115" cy="2214395"/>
          </a:xfrm>
          <a:prstGeom prst="rect">
            <a:avLst/>
          </a:prstGeom>
          <a:noFill/>
          <a:ln w="9525">
            <a:noFill/>
            <a:round/>
            <a:headEnd/>
            <a:tailEnd/>
          </a:ln>
        </p:spPr>
      </p:pic>
      <p:pic>
        <p:nvPicPr>
          <p:cNvPr id="6" name="Picture 3"/>
          <p:cNvPicPr>
            <a:picLocks noChangeAspect="1" noChangeArrowheads="1"/>
          </p:cNvPicPr>
          <p:nvPr/>
        </p:nvPicPr>
        <p:blipFill>
          <a:blip r:embed="rId3" cstate="print"/>
          <a:srcRect/>
          <a:stretch>
            <a:fillRect/>
          </a:stretch>
        </p:blipFill>
        <p:spPr bwMode="auto">
          <a:xfrm>
            <a:off x="4716016" y="4365104"/>
            <a:ext cx="3060078" cy="1857396"/>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343872"/>
          </a:xfrm>
        </p:spPr>
        <p:txBody>
          <a:bodyPr>
            <a:normAutofit/>
          </a:bodyPr>
          <a:lstStyle/>
          <a:p>
            <a:pPr algn="just"/>
            <a:r>
              <a:rPr lang="it-IT" sz="2800" dirty="0" smtClean="0">
                <a:solidFill>
                  <a:srgbClr val="800000"/>
                </a:solidFill>
              </a:rPr>
              <a:t>Da oggi è sufficiente che il documento separato</a:t>
            </a:r>
            <a:br>
              <a:rPr lang="it-IT" sz="2800" dirty="0" smtClean="0">
                <a:solidFill>
                  <a:srgbClr val="800000"/>
                </a:solidFill>
              </a:rPr>
            </a:br>
            <a:r>
              <a:rPr lang="it-IT" sz="2800" dirty="0" smtClean="0">
                <a:solidFill>
                  <a:srgbClr val="800000"/>
                </a:solidFill>
              </a:rPr>
              <a:t>con cui attestiamo la conformità contenga</a:t>
            </a:r>
            <a:r>
              <a:rPr lang="it-IT" dirty="0" smtClean="0">
                <a:solidFill>
                  <a:srgbClr val="800000"/>
                </a:solidFill>
              </a:rPr>
              <a:t/>
            </a:r>
            <a:br>
              <a:rPr lang="it-IT" dirty="0" smtClean="0">
                <a:solidFill>
                  <a:srgbClr val="800000"/>
                </a:solidFill>
              </a:rPr>
            </a:br>
            <a:endParaRPr lang="it-IT" dirty="0" smtClean="0">
              <a:solidFill>
                <a:srgbClr val="800000"/>
              </a:solidFill>
            </a:endParaRPr>
          </a:p>
          <a:p>
            <a:pPr marL="514350" indent="-514350" algn="just">
              <a:spcBef>
                <a:spcPct val="0"/>
              </a:spcBef>
              <a:buClrTx/>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r>
              <a:rPr lang="it-IT" sz="2800" b="1" dirty="0" smtClean="0">
                <a:solidFill>
                  <a:srgbClr val="000099"/>
                </a:solidFill>
              </a:rPr>
              <a:t>una sintetica descrizione del documento di cui si sta attestando la conformità;</a:t>
            </a:r>
          </a:p>
          <a:p>
            <a:pPr marL="514350" indent="-514350" algn="just">
              <a:spcBef>
                <a:spcPct val="0"/>
              </a:spcBef>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endParaRPr lang="it-IT" dirty="0" smtClean="0"/>
          </a:p>
          <a:p>
            <a:pPr marL="0" indent="0" algn="just">
              <a:spcBef>
                <a:spcPct val="0"/>
              </a:spcBef>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r>
              <a:rPr lang="it-IT" sz="2800" b="1" dirty="0" smtClean="0">
                <a:solidFill>
                  <a:srgbClr val="000099"/>
                </a:solidFill>
              </a:rPr>
              <a:t>2)		il relativo nome del file;</a:t>
            </a:r>
          </a:p>
          <a:p>
            <a:pPr marL="0" indent="0" algn="just">
              <a:spcBef>
                <a:spcPct val="0"/>
              </a:spcBef>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endParaRPr lang="it-IT" dirty="0" smtClean="0"/>
          </a:p>
          <a:p>
            <a:pPr marL="0" indent="0" algn="just">
              <a:spcBef>
                <a:spcPct val="0"/>
              </a:spcBef>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r>
              <a:rPr lang="it-IT" sz="2800" b="1" dirty="0" smtClean="0">
                <a:solidFill>
                  <a:srgbClr val="000099"/>
                </a:solidFill>
              </a:rPr>
              <a:t>3)		la sottoscrizione digitale dopo averla trasformata in PDF TESTO (no scansione)</a:t>
            </a:r>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22</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6768752"/>
          </a:xfrm>
        </p:spPr>
        <p:txBody>
          <a:bodyPr>
            <a:normAutofit/>
          </a:bodyPr>
          <a:lstStyle/>
          <a:p>
            <a:pPr algn="just"/>
            <a:r>
              <a:rPr lang="it-IT" sz="2800" dirty="0" smtClean="0">
                <a:solidFill>
                  <a:srgbClr val="800000"/>
                </a:solidFill>
              </a:rPr>
              <a:t>Se la copia informatica è destinata al deposito telematico il documento informatico contenente l’attestazione di conformità dovrà essere inserito come allegato specifico nella “busta telematica” </a:t>
            </a:r>
            <a:r>
              <a:rPr lang="it-IT" sz="2800" dirty="0" smtClean="0">
                <a:solidFill>
                  <a:srgbClr val="009900"/>
                </a:solidFill>
              </a:rPr>
              <a:t>(art. 19, </a:t>
            </a:r>
            <a:r>
              <a:rPr lang="it-IT" sz="2800" i="1" dirty="0" err="1" smtClean="0">
                <a:solidFill>
                  <a:srgbClr val="009900"/>
                </a:solidFill>
              </a:rPr>
              <a:t>ter</a:t>
            </a:r>
            <a:r>
              <a:rPr lang="it-IT" sz="2800" dirty="0" smtClean="0">
                <a:solidFill>
                  <a:srgbClr val="009900"/>
                </a:solidFill>
              </a:rPr>
              <a:t> comma 2).</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800" dirty="0" smtClean="0">
              <a:solidFill>
                <a:srgbClr val="800000"/>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800" dirty="0" smtClean="0">
              <a:solidFill>
                <a:srgbClr val="000099"/>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800" dirty="0" smtClean="0">
              <a:solidFill>
                <a:srgbClr val="000099"/>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it-IT" sz="2800" dirty="0" smtClean="0">
              <a:solidFill>
                <a:srgbClr val="000099"/>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2800" dirty="0" smtClean="0">
                <a:solidFill>
                  <a:srgbClr val="FF0000"/>
                </a:solidFill>
              </a:rPr>
              <a:t>Il comma 6 dell’art. 19 ter </a:t>
            </a:r>
            <a:r>
              <a:rPr lang="it-IT" sz="2800" dirty="0" smtClean="0">
                <a:solidFill>
                  <a:srgbClr val="FF0000"/>
                </a:solidFill>
              </a:rPr>
              <a:t>precisa ESPRESSAMENTE  </a:t>
            </a:r>
            <a:r>
              <a:rPr lang="it-IT" sz="2800" dirty="0" smtClean="0">
                <a:solidFill>
                  <a:srgbClr val="FF0000"/>
                </a:solidFill>
              </a:rPr>
              <a:t>poi che l’attestazione di conformità può anche riferirsi a più documenti informatici.</a:t>
            </a:r>
          </a:p>
          <a:p>
            <a:pPr algn="just"/>
            <a:endParaRPr lang="it-IT" sz="2800" dirty="0" smtClean="0">
              <a:solidFill>
                <a:srgbClr val="009900"/>
              </a:solidFill>
            </a:endParaRP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23</a:t>
            </a:fld>
            <a:endParaRPr lang="it-IT"/>
          </a:p>
        </p:txBody>
      </p:sp>
      <p:pic>
        <p:nvPicPr>
          <p:cNvPr id="5" name="Picture 2"/>
          <p:cNvPicPr>
            <a:picLocks noChangeAspect="1" noChangeArrowheads="1"/>
          </p:cNvPicPr>
          <p:nvPr/>
        </p:nvPicPr>
        <p:blipFill>
          <a:blip r:embed="rId2" cstate="print"/>
          <a:srcRect/>
          <a:stretch>
            <a:fillRect/>
          </a:stretch>
        </p:blipFill>
        <p:spPr bwMode="auto">
          <a:xfrm>
            <a:off x="3851920" y="2924944"/>
            <a:ext cx="2812463" cy="1893162"/>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68760"/>
            <a:ext cx="8229600" cy="5055840"/>
          </a:xfrm>
        </p:spPr>
        <p:txBody>
          <a:bodyPr>
            <a:normAutofit fontScale="70000" lnSpcReduction="20000"/>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lang="it-IT" sz="4000" dirty="0" smtClean="0">
                <a:solidFill>
                  <a:srgbClr val="800000"/>
                </a:solidFill>
              </a:rPr>
              <a:t>PROCEDIMENTO DA SEGUIRE PER ATTESTARE LA CONFORMITA’ </a:t>
            </a:r>
            <a:r>
              <a:rPr lang="it-IT" sz="4000" dirty="0" err="1" smtClean="0">
                <a:solidFill>
                  <a:srgbClr val="800000"/>
                </a:solidFill>
              </a:rPr>
              <a:t>DI</a:t>
            </a:r>
            <a:r>
              <a:rPr lang="it-IT" sz="4000" dirty="0" smtClean="0">
                <a:solidFill>
                  <a:srgbClr val="800000"/>
                </a:solidFill>
              </a:rPr>
              <a:t> UNA COPIA INFORMATICA CON UN DOCUMENTO INFORMATICO SEPARATO PER IL</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lang="it-IT" sz="4000" dirty="0" smtClean="0">
                <a:solidFill>
                  <a:srgbClr val="800000"/>
                </a:solidFill>
              </a:rPr>
              <a:t>DEPOSITO TELEMATICO:</a:t>
            </a:r>
            <a:r>
              <a:rPr lang="it-IT" dirty="0" smtClean="0">
                <a:solidFill>
                  <a:srgbClr val="000000"/>
                </a:solidFill>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endParaRPr lang="it-IT" sz="2800" dirty="0" smtClean="0">
              <a:solidFill>
                <a:srgbClr val="000000"/>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lang="it-IT" sz="2800" dirty="0" smtClean="0">
                <a:solidFill>
                  <a:srgbClr val="000099"/>
                </a:solidFill>
              </a:rPr>
              <a:t>con “word”, o altro software di videoscrittura, predisporre l’attestazione di conformità:</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endParaRPr lang="it-IT" sz="1800" dirty="0" smtClean="0">
              <a:solidFill>
                <a:srgbClr val="000000"/>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lang="it-IT" sz="2800" b="1" dirty="0" smtClean="0">
                <a:solidFill>
                  <a:srgbClr val="009900"/>
                </a:solidFill>
              </a:rPr>
              <a:t>ATTESTAZIONE </a:t>
            </a:r>
            <a:r>
              <a:rPr lang="it-IT" sz="2800" b="1" dirty="0" err="1" smtClean="0">
                <a:solidFill>
                  <a:srgbClr val="009900"/>
                </a:solidFill>
              </a:rPr>
              <a:t>DI</a:t>
            </a:r>
            <a:r>
              <a:rPr lang="it-IT" sz="2800" b="1" dirty="0" smtClean="0">
                <a:solidFill>
                  <a:srgbClr val="009900"/>
                </a:solidFill>
              </a:rPr>
              <a:t> CONFORMITA’</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endParaRPr lang="it-IT" sz="1800" dirty="0" smtClean="0">
              <a:solidFill>
                <a:srgbClr val="009900"/>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lang="it-IT" sz="2800" dirty="0" smtClean="0">
                <a:solidFill>
                  <a:srgbClr val="009900"/>
                </a:solidFill>
              </a:rPr>
              <a:t>Il sottoscritto Avv. _____________ attesta, ai sensi del combinato disposto degli artt. 16 </a:t>
            </a:r>
            <a:r>
              <a:rPr lang="it-IT" sz="2800" dirty="0" err="1" smtClean="0">
                <a:solidFill>
                  <a:srgbClr val="009900"/>
                </a:solidFill>
              </a:rPr>
              <a:t>decies</a:t>
            </a:r>
            <a:r>
              <a:rPr lang="it-IT" sz="2800" dirty="0" smtClean="0">
                <a:solidFill>
                  <a:srgbClr val="009900"/>
                </a:solidFill>
              </a:rPr>
              <a:t> e 16 </a:t>
            </a:r>
            <a:r>
              <a:rPr lang="it-IT" sz="2800" dirty="0" err="1" smtClean="0">
                <a:solidFill>
                  <a:srgbClr val="009900"/>
                </a:solidFill>
              </a:rPr>
              <a:t>undecies</a:t>
            </a:r>
            <a:r>
              <a:rPr lang="it-IT" sz="2800" dirty="0" smtClean="0">
                <a:solidFill>
                  <a:srgbClr val="009900"/>
                </a:solidFill>
              </a:rPr>
              <a:t> comma 3 del </a:t>
            </a:r>
            <a:r>
              <a:rPr lang="it-IT" sz="2800" dirty="0" err="1" smtClean="0">
                <a:solidFill>
                  <a:srgbClr val="009900"/>
                </a:solidFill>
              </a:rPr>
              <a:t>DL</a:t>
            </a:r>
            <a:r>
              <a:rPr lang="it-IT" sz="2800" dirty="0" smtClean="0">
                <a:solidFill>
                  <a:srgbClr val="009900"/>
                </a:solidFill>
              </a:rPr>
              <a:t> 179/12, che la copia informatica allegata </a:t>
            </a:r>
            <a:r>
              <a:rPr lang="it-IT" sz="2800" b="1" dirty="0" smtClean="0">
                <a:solidFill>
                  <a:srgbClr val="009900"/>
                </a:solidFill>
              </a:rPr>
              <a:t>[NOME FILE]</a:t>
            </a:r>
            <a:r>
              <a:rPr lang="it-IT" sz="2800" dirty="0" smtClean="0">
                <a:solidFill>
                  <a:srgbClr val="009900"/>
                </a:solidFill>
              </a:rPr>
              <a:t> </a:t>
            </a:r>
            <a:r>
              <a:rPr lang="it-IT" sz="2800" b="1" dirty="0" smtClean="0">
                <a:solidFill>
                  <a:srgbClr val="009900"/>
                </a:solidFill>
              </a:rPr>
              <a:t>[</a:t>
            </a:r>
            <a:r>
              <a:rPr lang="it-IT" sz="2800" b="1" dirty="0" err="1" smtClean="0">
                <a:solidFill>
                  <a:srgbClr val="009900"/>
                </a:solidFill>
              </a:rPr>
              <a:t>es</a:t>
            </a:r>
            <a:r>
              <a:rPr lang="it-IT" sz="2800" b="1" dirty="0" smtClean="0">
                <a:solidFill>
                  <a:srgbClr val="009900"/>
                </a:solidFill>
              </a:rPr>
              <a:t>. atto di citazione notificato in data _____________; memoria autorizzata del _________</a:t>
            </a:r>
            <a:r>
              <a:rPr lang="it-IT" sz="2800" dirty="0" smtClean="0">
                <a:solidFill>
                  <a:srgbClr val="009900"/>
                </a:solidFill>
              </a:rPr>
              <a:t> è conforme alla copia conforme analogica dal quale è estratta.</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lang="it-IT" sz="2800" dirty="0" smtClean="0">
                <a:solidFill>
                  <a:srgbClr val="009900"/>
                </a:solidFill>
              </a:rPr>
              <a:t>Luogo, data ___________________Avv. ______________________</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800000"/>
                </a:solidFill>
              </a:rPr>
              <a:t>Avvertenze:</a:t>
            </a:r>
            <a:endParaRPr lang="it-IT" dirty="0"/>
          </a:p>
        </p:txBody>
      </p:sp>
      <p:sp>
        <p:nvSpPr>
          <p:cNvPr id="3" name="Segnaposto contenuto 2"/>
          <p:cNvSpPr>
            <a:spLocks noGrp="1"/>
          </p:cNvSpPr>
          <p:nvPr>
            <p:ph idx="1"/>
          </p:nvPr>
        </p:nvSpPr>
        <p:spPr/>
        <p:txBody>
          <a:bodyPr/>
          <a:lstStyle/>
          <a:p>
            <a:pPr marL="0" indent="0" algn="just">
              <a:spcBef>
                <a:spcPct val="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it-IT" sz="2800" dirty="0" smtClean="0">
                <a:solidFill>
                  <a:srgbClr val="000099"/>
                </a:solidFill>
              </a:rPr>
              <a:t>ad attestazione ultimata, salvare da “word” l’attestazione in formato PDF TESTO</a:t>
            </a:r>
          </a:p>
          <a:p>
            <a:pPr marL="0" indent="0" algn="just">
              <a:spcBef>
                <a:spcPct val="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it-IT" dirty="0" smtClean="0">
              <a:solidFill>
                <a:srgbClr val="000099"/>
              </a:solidFill>
            </a:endParaRPr>
          </a:p>
          <a:p>
            <a:pPr marL="0" indent="0" algn="just">
              <a:spcBef>
                <a:spcPct val="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it-IT" sz="2800" dirty="0" smtClean="0">
                <a:solidFill>
                  <a:srgbClr val="000099"/>
                </a:solidFill>
              </a:rPr>
              <a:t>– sottoscrivere digitalmente il file PDF dell’attestazione</a:t>
            </a:r>
          </a:p>
          <a:p>
            <a:pPr marL="0" indent="0" algn="ctr">
              <a:spcBef>
                <a:spcPct val="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it-IT" dirty="0" smtClean="0">
              <a:solidFill>
                <a:srgbClr val="000099"/>
              </a:solidFill>
            </a:endParaRPr>
          </a:p>
          <a:p>
            <a:pPr marL="0" indent="0" algn="just">
              <a:spcBef>
                <a:spcPct val="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it-IT" sz="2800" dirty="0" smtClean="0">
                <a:solidFill>
                  <a:srgbClr val="000099"/>
                </a:solidFill>
              </a:rPr>
              <a:t>– inserire il file PDF dell’attestazione di conformità e il file PDF della copia informatica nella busta telematica</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852704"/>
          </a:xfrm>
        </p:spPr>
        <p:txBody>
          <a:bodyPr>
            <a:noAutofit/>
          </a:bodyPr>
          <a:lstStyle/>
          <a:p>
            <a:r>
              <a:rPr lang="it-IT" sz="4100" dirty="0" smtClean="0"/>
              <a:t>La parte digitale del fascicolo di I grado</a:t>
            </a:r>
            <a:endParaRPr lang="it-IT" sz="4100" dirty="0"/>
          </a:p>
        </p:txBody>
      </p:sp>
      <p:sp>
        <p:nvSpPr>
          <p:cNvPr id="3" name="Segnaposto contenuto 2"/>
          <p:cNvSpPr>
            <a:spLocks noGrp="1"/>
          </p:cNvSpPr>
          <p:nvPr>
            <p:ph idx="1"/>
          </p:nvPr>
        </p:nvSpPr>
        <p:spPr/>
        <p:txBody>
          <a:bodyPr>
            <a:normAutofit fontScale="85000" lnSpcReduction="20000"/>
          </a:bodyPr>
          <a:lstStyle/>
          <a:p>
            <a:pPr algn="just"/>
            <a:r>
              <a:rPr lang="it-IT" b="1" dirty="0" smtClean="0"/>
              <a:t>Così facendo abbiamo “trasformato” in digitale il contenuto del fascicolo di parte cartaceo ritirato dalla cancelleria; ma tale fascicolo di parte informatico è ancora incompleto, mancando gli ulteriori atti e documenti depositati telematicamente successivamente alla costituzione in giudizio.</a:t>
            </a:r>
          </a:p>
          <a:p>
            <a:pPr algn="just"/>
            <a:r>
              <a:rPr lang="it-IT" dirty="0" smtClean="0"/>
              <a:t/>
            </a:r>
            <a:br>
              <a:rPr lang="it-IT" dirty="0" smtClean="0"/>
            </a:br>
            <a:r>
              <a:rPr lang="it-IT" b="1" dirty="0" smtClean="0"/>
              <a:t>Per completare il nostro fascicolo di parte, entriamo nel sistema POLISWEB e da qui nel fascicolo informatico del procedimento del primo grado di giudizio; al suo interno troveremo tutti gli atti e i documenti che abbiamo depositato telematicamente in quel giudizio.</a:t>
            </a:r>
          </a:p>
          <a:p>
            <a:pPr algn="just"/>
            <a:r>
              <a:rPr lang="it-IT" dirty="0" smtClean="0"/>
              <a:t/>
            </a:r>
            <a:br>
              <a:rPr lang="it-IT" dirty="0" smtClean="0"/>
            </a:br>
            <a:r>
              <a:rPr lang="it-IT" b="1" dirty="0" smtClean="0"/>
              <a:t>Procediamo quindi ad estrarre (download) dal fascicolo informatico</a:t>
            </a:r>
          </a:p>
          <a:p>
            <a:pPr algn="just"/>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8688"/>
          </a:xfrm>
        </p:spPr>
        <p:txBody>
          <a:bodyPr>
            <a:noAutofit/>
          </a:bodyPr>
          <a:lstStyle/>
          <a:p>
            <a:r>
              <a:rPr lang="it-IT" sz="4100" dirty="0" smtClean="0"/>
              <a:t>La parte digitale del fascicolo di I grado</a:t>
            </a:r>
            <a:endParaRPr lang="it-IT" sz="4100" dirty="0"/>
          </a:p>
        </p:txBody>
      </p:sp>
      <p:sp>
        <p:nvSpPr>
          <p:cNvPr id="3" name="Segnaposto contenuto 2"/>
          <p:cNvSpPr>
            <a:spLocks noGrp="1"/>
          </p:cNvSpPr>
          <p:nvPr>
            <p:ph idx="1"/>
          </p:nvPr>
        </p:nvSpPr>
        <p:spPr>
          <a:xfrm>
            <a:off x="457200" y="1484785"/>
            <a:ext cx="8229600" cy="5236690"/>
          </a:xfrm>
        </p:spPr>
        <p:txBody>
          <a:bodyPr>
            <a:noAutofit/>
          </a:bodyPr>
          <a:lstStyle/>
          <a:p>
            <a:pPr algn="just"/>
            <a:r>
              <a:rPr lang="it-IT" sz="1400" b="1" dirty="0" smtClean="0"/>
              <a:t>i DUPLICATI INFORMATICI degli atti da noi depositati (memorie 183, comparsa conclusionale e replica e/o qualsiasi altro atto di nostra produzione che in quel giudizio abbiamo depositato telematicamente); tali DUPLICATI INFORMATICI avremo cura di “salvarli” nella cartella creata in precedenza sul desktop “fascicolo parte 1 grado giudizio”;</a:t>
            </a:r>
          </a:p>
          <a:p>
            <a:pPr algn="just"/>
            <a:endParaRPr lang="it-IT" sz="1400" b="1" dirty="0" smtClean="0"/>
          </a:p>
          <a:p>
            <a:pPr marL="0" indent="0" algn="just">
              <a:buNone/>
            </a:pPr>
            <a:r>
              <a:rPr lang="it-IT" sz="1400" b="1" dirty="0" smtClean="0"/>
              <a:t>- i file dei DOCUMENTI che abbiamo depositato a sostegno delle ragioni del nostro assistito; “salveremo” anche i detti file nella cartella creata in precedenza sul desktop “fascicolo parte 1 grado giudizio”. </a:t>
            </a:r>
          </a:p>
          <a:p>
            <a:pPr algn="just"/>
            <a:r>
              <a:rPr lang="it-IT" sz="1400" b="1" dirty="0" smtClean="0">
                <a:solidFill>
                  <a:srgbClr val="FF0000"/>
                </a:solidFill>
              </a:rPr>
              <a:t>NB.: VERIFICARE CHE IL DUPLICATO SIA VISIBILE. IN ALCUNI CASI PER ERRORE DA PARTE DEL SISTEMA MINISTERIALE SONO VISIBILI SOLO LE COPIE INFORMATICHE E NON I DUPLICATI</a:t>
            </a:r>
          </a:p>
          <a:p>
            <a:pPr algn="just"/>
            <a:endParaRPr lang="it-IT" sz="1400" b="1" dirty="0" smtClean="0"/>
          </a:p>
          <a:p>
            <a:pPr algn="just"/>
            <a:r>
              <a:rPr lang="it-IT" sz="1400" b="1" dirty="0" smtClean="0">
                <a:solidFill>
                  <a:srgbClr val="FF0000"/>
                </a:solidFill>
              </a:rPr>
              <a:t>N.B.: PER GLI ATTI E I DOCUMENTI ESTRATTI DAL FASCICOLO INFORMATICO (POLISWEB) NON DOVREMO ATTESTARE NESSUNA CONFORMITA' CONSIDERANDO CHE, DEI PRIMI, ALLEGHIAMO I DUPLICATI INFORMATICI E, I SECONDI, ESSENDO DOCUMENTI, NON RICHIEDONO ATTESTAZIONE </a:t>
            </a:r>
            <a:r>
              <a:rPr lang="it-IT" sz="1400" b="1" dirty="0" err="1" smtClean="0">
                <a:solidFill>
                  <a:srgbClr val="FF0000"/>
                </a:solidFill>
              </a:rPr>
              <a:t>DI</a:t>
            </a:r>
            <a:r>
              <a:rPr lang="it-IT" sz="1400" b="1" dirty="0" smtClean="0">
                <a:solidFill>
                  <a:srgbClr val="FF0000"/>
                </a:solidFill>
              </a:rPr>
              <a:t> CONFORMITA'.</a:t>
            </a:r>
          </a:p>
          <a:p>
            <a:pPr algn="just"/>
            <a:endParaRPr lang="it-IT" sz="1400" b="1" dirty="0" smtClean="0">
              <a:solidFill>
                <a:srgbClr val="FF0000"/>
              </a:solidFill>
            </a:endParaRPr>
          </a:p>
          <a:p>
            <a:pPr algn="just"/>
            <a:r>
              <a:rPr lang="it-IT" sz="1400" b="1" dirty="0" smtClean="0">
                <a:solidFill>
                  <a:srgbClr val="FF0000"/>
                </a:solidFill>
              </a:rPr>
              <a:t>N.B. NON APPORRE LA NS FIRMA DIGITALE SUL DUPLICATO INFORMATO (CHE NON NECESSITA </a:t>
            </a:r>
            <a:r>
              <a:rPr lang="it-IT" sz="1400" b="1" dirty="0" err="1" smtClean="0">
                <a:solidFill>
                  <a:srgbClr val="FF0000"/>
                </a:solidFill>
              </a:rPr>
              <a:t>DI</a:t>
            </a:r>
            <a:r>
              <a:rPr lang="it-IT" sz="1400" b="1" dirty="0" smtClean="0">
                <a:solidFill>
                  <a:srgbClr val="FF0000"/>
                </a:solidFill>
              </a:rPr>
              <a:t> ALCUNA ATTESTAZIONE </a:t>
            </a:r>
            <a:r>
              <a:rPr lang="it-IT" sz="1400" b="1" dirty="0" err="1" smtClean="0">
                <a:solidFill>
                  <a:srgbClr val="FF0000"/>
                </a:solidFill>
              </a:rPr>
              <a:t>DI</a:t>
            </a:r>
            <a:r>
              <a:rPr lang="it-IT" sz="1400" b="1" dirty="0" smtClean="0">
                <a:solidFill>
                  <a:srgbClr val="FF0000"/>
                </a:solidFill>
              </a:rPr>
              <a:t> CONFORMITÀ E QUINDI </a:t>
            </a:r>
            <a:r>
              <a:rPr lang="it-IT" sz="1400" b="1" dirty="0" err="1" smtClean="0">
                <a:solidFill>
                  <a:srgbClr val="FF0000"/>
                </a:solidFill>
              </a:rPr>
              <a:t>DI</a:t>
            </a:r>
            <a:r>
              <a:rPr lang="it-IT" sz="1400" b="1" dirty="0" smtClean="0">
                <a:solidFill>
                  <a:srgbClr val="FF0000"/>
                </a:solidFill>
              </a:rPr>
              <a:t> NESSUNA FIRMA DIGITALE) POSTO CHE LA FIRMA DEL GIUDICE E QUELLA DEL CANCELLIRE GIÀ CONTENUTE NEL DUPLICATO POSSONO ENTRARE “IN CONFLITTO” E GENERARE UN </a:t>
            </a:r>
            <a:r>
              <a:rPr lang="it-IT" sz="1400" b="1" i="1" u="sng" dirty="0" smtClean="0">
                <a:solidFill>
                  <a:srgbClr val="92D050"/>
                </a:solidFill>
              </a:rPr>
              <a:t>ERRORE FATAL </a:t>
            </a:r>
            <a:r>
              <a:rPr lang="it-IT" sz="1400" b="1" dirty="0" smtClean="0">
                <a:solidFill>
                  <a:srgbClr val="FF0000"/>
                </a:solidFill>
              </a:rPr>
              <a:t>CHE LA CANCELLERIA DELLA CORTE </a:t>
            </a:r>
            <a:r>
              <a:rPr lang="it-IT" sz="1400" b="1" dirty="0" err="1" smtClean="0">
                <a:solidFill>
                  <a:srgbClr val="FF0000"/>
                </a:solidFill>
              </a:rPr>
              <a:t>D’APPELLO</a:t>
            </a:r>
            <a:r>
              <a:rPr lang="it-IT" sz="1400" b="1" dirty="0" smtClean="0">
                <a:solidFill>
                  <a:srgbClr val="FF0000"/>
                </a:solidFill>
              </a:rPr>
              <a:t> NON PUÒ GESTIRE E RIFIUTERÀ IL DEPOSITO.</a:t>
            </a:r>
          </a:p>
          <a:p>
            <a:pPr algn="just"/>
            <a:endParaRPr lang="it-IT" sz="1400" b="1" dirty="0" smtClean="0">
              <a:solidFill>
                <a:srgbClr val="FF0000"/>
              </a:solidFill>
            </a:endParaRPr>
          </a:p>
          <a:p>
            <a:pPr algn="just"/>
            <a:endParaRPr lang="it-IT" sz="1400" b="1" dirty="0" smtClean="0"/>
          </a:p>
          <a:p>
            <a:pPr algn="just"/>
            <a:r>
              <a:rPr lang="it-IT" sz="1400" dirty="0" smtClean="0"/>
              <a:t/>
            </a:r>
            <a:br>
              <a:rPr lang="it-IT" sz="1400" dirty="0" smtClean="0"/>
            </a:br>
            <a:endParaRPr lang="it-IT" sz="14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5127848"/>
          </a:xfrm>
        </p:spPr>
        <p:txBody>
          <a:bodyPr/>
          <a:lstStyle/>
          <a:p>
            <a:pPr algn="just"/>
            <a:r>
              <a:rPr lang="it-IT" b="1" dirty="0" smtClean="0"/>
              <a:t>Così facendo avremo nella cartella denominata “fascicolo parte 1 grado giudizio” tutti i nostri atti e documenti depositati nel corso del giudizio di primo grado, sia quelli presenti nel fascicolo di parte cartaceo sia quelli presenti nel fascicolo informatico (FIG</a:t>
            </a:r>
            <a:r>
              <a:rPr lang="it-IT" b="1" dirty="0" err="1" smtClean="0"/>
              <a:t>.05</a:t>
            </a:r>
            <a:r>
              <a:rPr lang="it-IT" b="1" dirty="0" smtClean="0"/>
              <a:t>). </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28</a:t>
            </a:fld>
            <a:endParaRPr lang="it-IT"/>
          </a:p>
        </p:txBody>
      </p:sp>
      <p:pic>
        <p:nvPicPr>
          <p:cNvPr id="5" name="Segnaposto contenuto 4" descr="05.png"/>
          <p:cNvPicPr>
            <a:picLocks noChangeAspect="1"/>
          </p:cNvPicPr>
          <p:nvPr/>
        </p:nvPicPr>
        <p:blipFill>
          <a:blip r:embed="rId2" cstate="print"/>
          <a:stretch>
            <a:fillRect/>
          </a:stretch>
        </p:blipFill>
        <p:spPr>
          <a:xfrm>
            <a:off x="2555777" y="4116713"/>
            <a:ext cx="3312368" cy="242907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343872"/>
          </a:xfrm>
        </p:spPr>
        <p:txBody>
          <a:bodyPr/>
          <a:lstStyle/>
          <a:p>
            <a:pPr algn="just"/>
            <a:r>
              <a:rPr lang="it-IT" b="1" dirty="0" smtClean="0"/>
              <a:t>Adesso dobbiamo allegare la cartella così formata nella “busta telematica” con la quale ci costituiremo telematicamente nel grado successivo del giudizio ma, prima di fare ciò, sarà necessario “comprimere” “zippare” la cartella “fascicolo parte 1 grado giudizio” in quanto, solo se resa in formato compresso, sarà possibile allegarla nella busta telematica al pari degli altri file.</a:t>
            </a:r>
          </a:p>
          <a:p>
            <a:pPr algn="just"/>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Fascicolo di I grado “ibrido”</a:t>
            </a:r>
            <a:endParaRPr lang="it-IT" dirty="0"/>
          </a:p>
        </p:txBody>
      </p:sp>
      <p:sp>
        <p:nvSpPr>
          <p:cNvPr id="3" name="Segnaposto contenuto 2"/>
          <p:cNvSpPr>
            <a:spLocks noGrp="1"/>
          </p:cNvSpPr>
          <p:nvPr>
            <p:ph idx="1"/>
          </p:nvPr>
        </p:nvSpPr>
        <p:spPr/>
        <p:txBody>
          <a:bodyPr>
            <a:normAutofit lnSpcReduction="10000"/>
          </a:bodyPr>
          <a:lstStyle/>
          <a:p>
            <a:pPr algn="just"/>
            <a:r>
              <a:rPr lang="it-IT" sz="3200" b="1" dirty="0" smtClean="0"/>
              <a:t>Prenderemo in esame l’ipotesi di gran lunga ad oggi </a:t>
            </a:r>
            <a:r>
              <a:rPr lang="it-IT" sz="3200" b="1" dirty="0" smtClean="0"/>
              <a:t>più </a:t>
            </a:r>
            <a:r>
              <a:rPr lang="it-IT" sz="3200" b="1" dirty="0" smtClean="0"/>
              <a:t>frequente ovvero </a:t>
            </a:r>
            <a:r>
              <a:rPr lang="it-IT" sz="3200" b="1" dirty="0"/>
              <a:t>i</a:t>
            </a:r>
            <a:r>
              <a:rPr lang="it-IT" sz="3200" b="1" dirty="0" smtClean="0"/>
              <a:t>l </a:t>
            </a:r>
            <a:r>
              <a:rPr lang="it-IT" sz="3200" b="1" dirty="0" smtClean="0"/>
              <a:t>deposito telematico del </a:t>
            </a:r>
            <a:r>
              <a:rPr lang="it-IT" sz="3200" b="1" dirty="0" smtClean="0">
                <a:solidFill>
                  <a:srgbClr val="FF0000"/>
                </a:solidFill>
              </a:rPr>
              <a:t>fascicolo di parte di primo grado c.d. “ibrido”, </a:t>
            </a:r>
            <a:r>
              <a:rPr lang="it-IT" sz="3200" b="1" dirty="0" smtClean="0"/>
              <a:t>ossia in parte cartaceo (in quanto la prima fase del giudizio di primo grado si era svolta  quando il telematico non era obbligatorio neppure per i depositi c.d.  </a:t>
            </a:r>
            <a:r>
              <a:rPr lang="it-IT" sz="3200" b="1" dirty="0" err="1" smtClean="0"/>
              <a:t>endo-processuali</a:t>
            </a:r>
            <a:r>
              <a:rPr lang="it-IT" sz="3200" b="1" dirty="0" smtClean="0"/>
              <a:t>) ed in parte digitale.</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487888"/>
          </a:xfrm>
        </p:spPr>
        <p:txBody>
          <a:bodyPr>
            <a:normAutofit/>
          </a:bodyPr>
          <a:lstStyle/>
          <a:p>
            <a:pPr algn="just"/>
            <a:r>
              <a:rPr lang="it-IT" sz="2000" b="1" dirty="0" smtClean="0"/>
              <a:t>Per “comprimere”, “zippare” la cartella, procediamo così:</a:t>
            </a:r>
            <a:br>
              <a:rPr lang="it-IT" sz="2000" b="1" dirty="0" smtClean="0"/>
            </a:br>
            <a:r>
              <a:rPr lang="it-IT" sz="2000" b="1" dirty="0" smtClean="0"/>
              <a:t>- visualizzata sul nostro computer la cartella “fascicolo parte 1 grado giudizio” (FIG</a:t>
            </a:r>
            <a:r>
              <a:rPr lang="it-IT" sz="2000" b="1" dirty="0" err="1" smtClean="0"/>
              <a:t>.06</a:t>
            </a:r>
            <a:r>
              <a:rPr lang="it-IT" sz="2000" b="1" dirty="0" smtClean="0"/>
              <a:t>), clicchiamo sulla stessa con il tasto destro del mouse; così facendo comparirà, a fianco della stessa, un menu nel quale troveremo una serie di comandi/voci (FIG</a:t>
            </a:r>
            <a:r>
              <a:rPr lang="it-IT" sz="2000" b="1" dirty="0" err="1" smtClean="0"/>
              <a:t>.06</a:t>
            </a:r>
            <a:r>
              <a:rPr lang="it-IT" sz="2000" b="1" dirty="0" smtClean="0"/>
              <a:t>). </a:t>
            </a:r>
          </a:p>
          <a:p>
            <a:pPr algn="just"/>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30</a:t>
            </a:fld>
            <a:endParaRPr lang="it-IT"/>
          </a:p>
        </p:txBody>
      </p:sp>
      <p:pic>
        <p:nvPicPr>
          <p:cNvPr id="5" name="Immagine 4" descr="06.png"/>
          <p:cNvPicPr>
            <a:picLocks noChangeAspect="1"/>
          </p:cNvPicPr>
          <p:nvPr/>
        </p:nvPicPr>
        <p:blipFill>
          <a:blip r:embed="rId2" cstate="print"/>
          <a:stretch>
            <a:fillRect/>
          </a:stretch>
        </p:blipFill>
        <p:spPr>
          <a:xfrm>
            <a:off x="2483768" y="2924944"/>
            <a:ext cx="3240360" cy="347034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559896"/>
          </a:xfrm>
        </p:spPr>
        <p:txBody>
          <a:bodyPr/>
          <a:lstStyle/>
          <a:p>
            <a:pPr algn="just"/>
            <a:r>
              <a:rPr lang="it-IT" b="1" dirty="0" smtClean="0"/>
              <a:t>Dobbiamo cliccare sul comando/voce “INVIA A” (FIG</a:t>
            </a:r>
            <a:r>
              <a:rPr lang="it-IT" b="1" dirty="0" err="1" smtClean="0"/>
              <a:t>.07 e</a:t>
            </a:r>
            <a:r>
              <a:rPr lang="it-IT" b="1" dirty="0" smtClean="0"/>
              <a:t> 08); si aprirà un nuovo menù con altri comandi/voci e cliccheremo sul comando/voce “CARTELLA COMPRESSA” (FIG</a:t>
            </a:r>
            <a:r>
              <a:rPr lang="it-IT" b="1" dirty="0" err="1" smtClean="0"/>
              <a:t>.09</a:t>
            </a:r>
            <a:r>
              <a:rPr lang="it-IT" b="1" dirty="0" smtClean="0"/>
              <a:t>).</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31</a:t>
            </a:fld>
            <a:endParaRPr lang="it-IT"/>
          </a:p>
        </p:txBody>
      </p:sp>
      <p:pic>
        <p:nvPicPr>
          <p:cNvPr id="5" name="Immagine 4" descr="07.png"/>
          <p:cNvPicPr>
            <a:picLocks noChangeAspect="1"/>
          </p:cNvPicPr>
          <p:nvPr/>
        </p:nvPicPr>
        <p:blipFill>
          <a:blip r:embed="rId2" cstate="print"/>
          <a:stretch>
            <a:fillRect/>
          </a:stretch>
        </p:blipFill>
        <p:spPr>
          <a:xfrm>
            <a:off x="1115616" y="2492896"/>
            <a:ext cx="2857500" cy="2095500"/>
          </a:xfrm>
          <a:prstGeom prst="rect">
            <a:avLst/>
          </a:prstGeom>
        </p:spPr>
      </p:pic>
      <p:pic>
        <p:nvPicPr>
          <p:cNvPr id="7" name="Immagine 6" descr="08.png"/>
          <p:cNvPicPr>
            <a:picLocks noChangeAspect="1"/>
          </p:cNvPicPr>
          <p:nvPr/>
        </p:nvPicPr>
        <p:blipFill>
          <a:blip r:embed="rId3" cstate="print"/>
          <a:stretch>
            <a:fillRect/>
          </a:stretch>
        </p:blipFill>
        <p:spPr>
          <a:xfrm>
            <a:off x="5364088" y="2636912"/>
            <a:ext cx="2857500" cy="2095500"/>
          </a:xfrm>
          <a:prstGeom prst="rect">
            <a:avLst/>
          </a:prstGeom>
        </p:spPr>
      </p:pic>
      <p:pic>
        <p:nvPicPr>
          <p:cNvPr id="8" name="Immagine 7" descr="09.png"/>
          <p:cNvPicPr>
            <a:picLocks noChangeAspect="1"/>
          </p:cNvPicPr>
          <p:nvPr/>
        </p:nvPicPr>
        <p:blipFill>
          <a:blip r:embed="rId4" cstate="print"/>
          <a:stretch>
            <a:fillRect/>
          </a:stretch>
        </p:blipFill>
        <p:spPr>
          <a:xfrm>
            <a:off x="3059832" y="4365104"/>
            <a:ext cx="2857500" cy="20955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908720"/>
            <a:ext cx="8291264" cy="5760640"/>
          </a:xfrm>
        </p:spPr>
        <p:txBody>
          <a:bodyPr>
            <a:normAutofit/>
          </a:bodyPr>
          <a:lstStyle/>
          <a:p>
            <a:pPr algn="just"/>
            <a:r>
              <a:rPr lang="it-IT" sz="1800" b="1" dirty="0" smtClean="0"/>
              <a:t>Ciò fatto sul desktop del nostro computer avremo una cartella con la classica icona contraddistinta però da una “cerniera” “ZIP”, logo questo che identifica la cartella come “compressa” (FIG. 10).</a:t>
            </a:r>
          </a:p>
          <a:p>
            <a:endParaRPr lang="it-IT" dirty="0" smtClean="0"/>
          </a:p>
          <a:p>
            <a:endParaRPr lang="it-IT" dirty="0" smtClean="0"/>
          </a:p>
          <a:p>
            <a:endParaRPr lang="it-IT" dirty="0" smtClean="0"/>
          </a:p>
          <a:p>
            <a:pPr algn="just">
              <a:buNone/>
            </a:pPr>
            <a:endParaRPr lang="it-IT" sz="2400" b="1" dirty="0" smtClean="0"/>
          </a:p>
          <a:p>
            <a:pPr algn="just">
              <a:buNone/>
            </a:pPr>
            <a:r>
              <a:rPr lang="it-IT" sz="2400" b="1" dirty="0" smtClean="0"/>
              <a:t>A </a:t>
            </a:r>
            <a:r>
              <a:rPr lang="it-IT" sz="1800" b="1" dirty="0" smtClean="0"/>
              <a:t>questo punto potremo effettuare l'allegazione della cartella compressa “fascicolo parte 1 grado giudizio” nella “busta telematica” tramite il software con il quale depositiamo telematicamente avendo cura di inserirla, come “TIPO ATTO”, quale “ALLEGATO GENERICO” (FIG</a:t>
            </a:r>
            <a:r>
              <a:rPr lang="it-IT" sz="1800" b="1" dirty="0" err="1" smtClean="0"/>
              <a:t>.11</a:t>
            </a:r>
            <a:r>
              <a:rPr lang="it-IT" sz="1800" b="1" dirty="0" smtClean="0"/>
              <a:t>).</a:t>
            </a:r>
          </a:p>
          <a:p>
            <a:r>
              <a:rPr lang="it-IT" sz="2400" dirty="0" smtClean="0"/>
              <a:t/>
            </a:r>
            <a:br>
              <a:rPr lang="it-IT" sz="2400" dirty="0" smtClean="0"/>
            </a:br>
            <a:endParaRPr lang="it-IT" sz="24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32</a:t>
            </a:fld>
            <a:endParaRPr lang="it-IT"/>
          </a:p>
        </p:txBody>
      </p:sp>
      <p:pic>
        <p:nvPicPr>
          <p:cNvPr id="5" name="Immagine 4" descr="10.png"/>
          <p:cNvPicPr>
            <a:picLocks noChangeAspect="1"/>
          </p:cNvPicPr>
          <p:nvPr/>
        </p:nvPicPr>
        <p:blipFill>
          <a:blip r:embed="rId2" cstate="print"/>
          <a:stretch>
            <a:fillRect/>
          </a:stretch>
        </p:blipFill>
        <p:spPr>
          <a:xfrm>
            <a:off x="3707904" y="1772816"/>
            <a:ext cx="2448272" cy="1795399"/>
          </a:xfrm>
          <a:prstGeom prst="rect">
            <a:avLst/>
          </a:prstGeom>
        </p:spPr>
      </p:pic>
      <p:pic>
        <p:nvPicPr>
          <p:cNvPr id="6" name="Immagine 5" descr="11.png"/>
          <p:cNvPicPr>
            <a:picLocks noChangeAspect="1"/>
          </p:cNvPicPr>
          <p:nvPr/>
        </p:nvPicPr>
        <p:blipFill>
          <a:blip r:embed="rId3" cstate="print"/>
          <a:stretch>
            <a:fillRect/>
          </a:stretch>
        </p:blipFill>
        <p:spPr>
          <a:xfrm>
            <a:off x="3419872" y="4941168"/>
            <a:ext cx="2376264" cy="173467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271864"/>
          </a:xfrm>
        </p:spPr>
        <p:txBody>
          <a:bodyPr/>
          <a:lstStyle/>
          <a:p>
            <a:pPr algn="just"/>
            <a:r>
              <a:rPr lang="it-IT" b="1" dirty="0" smtClean="0"/>
              <a:t>Naturalmente, nella medesima “BUSTA TELEMATICA”, allegheremo anche l'atto introduttivo (se iscriviamo a ruolo il procedimento nel grado successivo) o l'atto successivo (se ci costituiremo telematicamente nel giudizio iscritto a ruolo dalla controparte) e gli eventuali ulteriori documenti.</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33</a:t>
            </a:fld>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solidFill>
                  <a:srgbClr val="FF0000"/>
                </a:solidFill>
              </a:rPr>
              <a:t>Ricordarsi il Deposito </a:t>
            </a:r>
            <a:r>
              <a:rPr lang="it-IT" b="1" dirty="0" smtClean="0">
                <a:solidFill>
                  <a:srgbClr val="FF0000"/>
                </a:solidFill>
              </a:rPr>
              <a:t>del provvedimento impugnato</a:t>
            </a:r>
            <a:endParaRPr lang="it-IT" b="1" dirty="0">
              <a:solidFill>
                <a:srgbClr val="FF0000"/>
              </a:solidFill>
            </a:endParaRPr>
          </a:p>
        </p:txBody>
      </p:sp>
      <p:sp>
        <p:nvSpPr>
          <p:cNvPr id="3" name="Segnaposto contenuto 2"/>
          <p:cNvSpPr>
            <a:spLocks noGrp="1"/>
          </p:cNvSpPr>
          <p:nvPr>
            <p:ph idx="1"/>
          </p:nvPr>
        </p:nvSpPr>
        <p:spPr/>
        <p:txBody>
          <a:bodyPr>
            <a:normAutofit fontScale="55000" lnSpcReduction="20000"/>
          </a:bodyPr>
          <a:lstStyle/>
          <a:p>
            <a:pPr algn="just"/>
            <a:endParaRPr lang="it-IT" sz="3200" dirty="0" smtClean="0"/>
          </a:p>
          <a:p>
            <a:pPr algn="just"/>
            <a:r>
              <a:rPr lang="it-IT" sz="3200" dirty="0" smtClean="0"/>
              <a:t>Quali appellanti dobbiamo ricordarci di depositare al momento della costituzione telematica la copia autentica “uso appello” della sentenza ai sensi dell’art 347 </a:t>
            </a:r>
            <a:r>
              <a:rPr lang="it-IT" sz="3200" dirty="0" err="1" smtClean="0"/>
              <a:t>c.p.c</a:t>
            </a:r>
            <a:endParaRPr lang="it-IT" sz="3200" dirty="0" smtClean="0"/>
          </a:p>
          <a:p>
            <a:pPr algn="just"/>
            <a:r>
              <a:rPr lang="it-IT" sz="3200" dirty="0" smtClean="0"/>
              <a:t>Se la copia ci è stata notificata “tradizionalmente” possiamo utilizzare quella, previa scansione ed attestazione di conformità (in calce o su foglio separato).</a:t>
            </a:r>
          </a:p>
          <a:p>
            <a:pPr algn="just"/>
            <a:r>
              <a:rPr lang="it-IT" sz="3200" dirty="0" smtClean="0"/>
              <a:t>Se la copia ci è stata notificata via pec depositeremo il messaggio pec completo di </a:t>
            </a:r>
            <a:r>
              <a:rPr lang="it-IT" sz="3200" dirty="0" err="1" smtClean="0"/>
              <a:t>relata</a:t>
            </a:r>
            <a:r>
              <a:rPr lang="it-IT" sz="3200" dirty="0" smtClean="0"/>
              <a:t> di notifica;</a:t>
            </a:r>
          </a:p>
          <a:p>
            <a:pPr algn="just"/>
            <a:r>
              <a:rPr lang="it-IT" sz="3200" dirty="0" smtClean="0"/>
              <a:t>Se la copia è stata estratta dal </a:t>
            </a:r>
            <a:r>
              <a:rPr lang="it-IT" sz="3200" dirty="0" err="1" smtClean="0"/>
              <a:t>Polisweb</a:t>
            </a:r>
            <a:r>
              <a:rPr lang="it-IT" sz="3200" dirty="0" smtClean="0"/>
              <a:t> come duplicato informatico nessuna attestazione sarà necessaria N.B. </a:t>
            </a:r>
            <a:r>
              <a:rPr lang="it-IT" sz="3200" dirty="0" smtClean="0">
                <a:solidFill>
                  <a:srgbClr val="FF0000"/>
                </a:solidFill>
              </a:rPr>
              <a:t>Non sottoscrivere con firma digitale il duplicato in sede di iscrizione a ruolo (no funzione firma tutto di SLPCT) posto che la doppia firma genera un errore </a:t>
            </a:r>
            <a:r>
              <a:rPr lang="it-IT" sz="3200" dirty="0" err="1" smtClean="0">
                <a:solidFill>
                  <a:srgbClr val="FF0000"/>
                </a:solidFill>
              </a:rPr>
              <a:t>fatal</a:t>
            </a:r>
            <a:r>
              <a:rPr lang="it-IT" sz="3200" dirty="0" smtClean="0">
                <a:solidFill>
                  <a:srgbClr val="FF0000"/>
                </a:solidFill>
              </a:rPr>
              <a:t> che determina il rifiuto della cancelleria ;</a:t>
            </a:r>
          </a:p>
          <a:p>
            <a:pPr algn="just"/>
            <a:r>
              <a:rPr lang="it-IT" sz="3200" dirty="0" smtClean="0"/>
              <a:t>Se è stata estratta dal </a:t>
            </a:r>
            <a:r>
              <a:rPr lang="it-IT" sz="3200" dirty="0" err="1" smtClean="0"/>
              <a:t>Polisweb</a:t>
            </a:r>
            <a:r>
              <a:rPr lang="it-IT" sz="3200" dirty="0" smtClean="0"/>
              <a:t> la copia informatica della sentenza oggetto dell’appello oppure vogliamo utilizzare quella integrale che la cancelleria ci ha comunicato dobbiamo attestarne la conformità (in calce o su foglio separato) secondo le modalità già esaminate.</a:t>
            </a:r>
          </a:p>
          <a:p>
            <a:pPr algn="just"/>
            <a:endParaRPr lang="it-IT" dirty="0" smtClean="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34</a:t>
            </a:fld>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492664"/>
          </a:xfrm>
        </p:spPr>
        <p:txBody>
          <a:bodyPr>
            <a:normAutofit fontScale="90000"/>
          </a:bodyPr>
          <a:lstStyle/>
          <a:p>
            <a:r>
              <a:rPr lang="it-IT" dirty="0" smtClean="0"/>
              <a:t>Attestazione di conformità multipla</a:t>
            </a:r>
            <a:endParaRPr lang="it-IT" dirty="0"/>
          </a:p>
        </p:txBody>
      </p:sp>
      <p:sp>
        <p:nvSpPr>
          <p:cNvPr id="3" name="Segnaposto contenuto 2"/>
          <p:cNvSpPr>
            <a:spLocks noGrp="1"/>
          </p:cNvSpPr>
          <p:nvPr>
            <p:ph idx="1"/>
          </p:nvPr>
        </p:nvSpPr>
        <p:spPr>
          <a:xfrm>
            <a:off x="395536" y="1268760"/>
            <a:ext cx="8291264" cy="5256584"/>
          </a:xfrm>
        </p:spPr>
        <p:txBody>
          <a:bodyPr>
            <a:normAutofit fontScale="25000" lnSpcReduction="20000"/>
          </a:bodyPr>
          <a:lstStyle/>
          <a:p>
            <a:endParaRPr lang="it-IT" sz="4000" dirty="0" smtClean="0"/>
          </a:p>
          <a:p>
            <a:pPr algn="ctr"/>
            <a:r>
              <a:rPr lang="it-IT" sz="4400" dirty="0" smtClean="0"/>
              <a:t>ATTESTAZIONE </a:t>
            </a:r>
            <a:r>
              <a:rPr lang="it-IT" sz="4400" dirty="0" err="1" smtClean="0"/>
              <a:t>DI</a:t>
            </a:r>
            <a:r>
              <a:rPr lang="it-IT" sz="4400" dirty="0" smtClean="0"/>
              <a:t> CONFORMITA' NEL PROCESSO TELEMATICO</a:t>
            </a:r>
          </a:p>
          <a:p>
            <a:pPr algn="ctr"/>
            <a:r>
              <a:rPr lang="it-IT" sz="4400" dirty="0" smtClean="0"/>
              <a:t>SU FOGLIO SEPARATO</a:t>
            </a:r>
          </a:p>
          <a:p>
            <a:pPr algn="just"/>
            <a:r>
              <a:rPr lang="it-IT" sz="4400" dirty="0" smtClean="0"/>
              <a:t>Il sottoscritto avvocato ________________del Foro di Urbino (cod. fisc.___________), procuratore domiciliatario del Dott. ______________, nato a Reggio Calabria (RC) il _____________  (</a:t>
            </a:r>
            <a:r>
              <a:rPr lang="it-IT" sz="4400" dirty="0" err="1" smtClean="0"/>
              <a:t>cod</a:t>
            </a:r>
            <a:r>
              <a:rPr lang="it-IT" sz="4400" dirty="0" smtClean="0"/>
              <a:t> fisc. ______________) residente in Fano (PU) alla Via _______________, congiuntamente e disgiuntamente, con l’Avv. Andrea Deangeli del Foro di Rimini (cod. </a:t>
            </a:r>
            <a:r>
              <a:rPr lang="it-IT" sz="4400" dirty="0" err="1" smtClean="0"/>
              <a:t>fisc</a:t>
            </a:r>
            <a:r>
              <a:rPr lang="it-IT" sz="4400" dirty="0" smtClean="0"/>
              <a:t>. DNG NDR 65C 20H 294°, in forza di procura alle liti rilasciata in data 28.04.2017</a:t>
            </a:r>
          </a:p>
          <a:p>
            <a:pPr algn="ctr"/>
            <a:r>
              <a:rPr lang="en-US" sz="4400" dirty="0" smtClean="0"/>
              <a:t>ATTESTA</a:t>
            </a:r>
            <a:endParaRPr lang="it-IT" sz="4400" dirty="0" smtClean="0"/>
          </a:p>
          <a:p>
            <a:pPr algn="just"/>
            <a:r>
              <a:rPr lang="en-US" sz="4400" dirty="0" err="1" smtClean="0"/>
              <a:t>ai</a:t>
            </a:r>
            <a:r>
              <a:rPr lang="en-US" sz="4400" dirty="0" smtClean="0"/>
              <a:t> </a:t>
            </a:r>
            <a:r>
              <a:rPr lang="en-US" sz="4400" dirty="0" err="1" smtClean="0"/>
              <a:t>sensi</a:t>
            </a:r>
            <a:r>
              <a:rPr lang="en-US" sz="4400" dirty="0" smtClean="0"/>
              <a:t> e per </a:t>
            </a:r>
            <a:r>
              <a:rPr lang="en-US" sz="4400" dirty="0" err="1" smtClean="0"/>
              <a:t>gli</a:t>
            </a:r>
            <a:r>
              <a:rPr lang="en-US" sz="4400" dirty="0" smtClean="0"/>
              <a:t> </a:t>
            </a:r>
            <a:r>
              <a:rPr lang="en-US" sz="4400" dirty="0" err="1" smtClean="0"/>
              <a:t>effetti</a:t>
            </a:r>
            <a:r>
              <a:rPr lang="en-US" sz="4400" dirty="0" smtClean="0"/>
              <a:t> del </a:t>
            </a:r>
            <a:r>
              <a:rPr lang="en-US" sz="4400" dirty="0" err="1" smtClean="0"/>
              <a:t>combinato</a:t>
            </a:r>
            <a:r>
              <a:rPr lang="en-US" sz="4400" dirty="0" smtClean="0"/>
              <a:t> </a:t>
            </a:r>
            <a:r>
              <a:rPr lang="en-US" sz="4400" dirty="0" err="1" smtClean="0"/>
              <a:t>disposto</a:t>
            </a:r>
            <a:r>
              <a:rPr lang="en-US" sz="4400" dirty="0" smtClean="0"/>
              <a:t> </a:t>
            </a:r>
            <a:r>
              <a:rPr lang="en-US" sz="4400" dirty="0" err="1" smtClean="0"/>
              <a:t>degli</a:t>
            </a:r>
            <a:r>
              <a:rPr lang="en-US" sz="4400" dirty="0" smtClean="0"/>
              <a:t> </a:t>
            </a:r>
            <a:r>
              <a:rPr lang="en-US" sz="4400" dirty="0" err="1" smtClean="0"/>
              <a:t>artt</a:t>
            </a:r>
            <a:r>
              <a:rPr lang="en-US" sz="4400" dirty="0" smtClean="0"/>
              <a:t>. 16 </a:t>
            </a:r>
            <a:r>
              <a:rPr lang="en-US" sz="4400" dirty="0" err="1" smtClean="0"/>
              <a:t>decies</a:t>
            </a:r>
            <a:r>
              <a:rPr lang="en-US" sz="4400" dirty="0" smtClean="0"/>
              <a:t> e 16  </a:t>
            </a:r>
            <a:r>
              <a:rPr lang="en-US" sz="4400" dirty="0" err="1" smtClean="0"/>
              <a:t>undecies</a:t>
            </a:r>
            <a:r>
              <a:rPr lang="en-US" sz="4400" dirty="0" smtClean="0"/>
              <a:t>, comma 3, del D.L. n. 179/2012, </a:t>
            </a:r>
            <a:r>
              <a:rPr lang="en-US" sz="4400" dirty="0" err="1" smtClean="0"/>
              <a:t>nonché</a:t>
            </a:r>
            <a:r>
              <a:rPr lang="en-US" sz="4400" dirty="0" smtClean="0"/>
              <a:t> </a:t>
            </a:r>
            <a:r>
              <a:rPr lang="en-US" sz="4400" dirty="0" err="1" smtClean="0"/>
              <a:t>dell’art</a:t>
            </a:r>
            <a:r>
              <a:rPr lang="en-US" sz="4400" dirty="0" smtClean="0"/>
              <a:t>. 19 </a:t>
            </a:r>
            <a:r>
              <a:rPr lang="en-US" sz="4400" dirty="0" err="1" smtClean="0"/>
              <a:t>ter</a:t>
            </a:r>
            <a:r>
              <a:rPr lang="en-US" sz="4400" dirty="0" smtClean="0"/>
              <a:t> </a:t>
            </a:r>
            <a:r>
              <a:rPr lang="en-US" sz="4400" dirty="0" err="1" smtClean="0"/>
              <a:t>Provv</a:t>
            </a:r>
            <a:r>
              <a:rPr lang="en-US" sz="4400" dirty="0" smtClean="0"/>
              <a:t>. DGSIA 16/4/2014, </a:t>
            </a:r>
            <a:r>
              <a:rPr lang="en-US" sz="4400" dirty="0" err="1" smtClean="0"/>
              <a:t>che</a:t>
            </a:r>
            <a:r>
              <a:rPr lang="en-US" sz="4400" dirty="0" smtClean="0"/>
              <a:t> </a:t>
            </a:r>
            <a:r>
              <a:rPr lang="en-US" sz="4400" dirty="0" err="1" smtClean="0"/>
              <a:t>i</a:t>
            </a:r>
            <a:r>
              <a:rPr lang="en-US" sz="4400" dirty="0" smtClean="0"/>
              <a:t> </a:t>
            </a:r>
            <a:r>
              <a:rPr lang="en-US" sz="4400" dirty="0" err="1" smtClean="0"/>
              <a:t>seguenti</a:t>
            </a:r>
            <a:r>
              <a:rPr lang="en-US" sz="4400" dirty="0" smtClean="0"/>
              <a:t> </a:t>
            </a:r>
            <a:r>
              <a:rPr lang="en-US" sz="4400" dirty="0" err="1" smtClean="0"/>
              <a:t>documenti</a:t>
            </a:r>
            <a:r>
              <a:rPr lang="en-US" sz="4400" dirty="0" smtClean="0"/>
              <a:t> </a:t>
            </a:r>
            <a:r>
              <a:rPr lang="en-US" sz="4400" dirty="0" err="1" smtClean="0"/>
              <a:t>informatici</a:t>
            </a:r>
            <a:r>
              <a:rPr lang="en-US" sz="4400" dirty="0" smtClean="0"/>
              <a:t>, </a:t>
            </a:r>
            <a:r>
              <a:rPr lang="en-US" sz="4400" dirty="0" err="1" smtClean="0"/>
              <a:t>tutti</a:t>
            </a:r>
            <a:r>
              <a:rPr lang="en-US" sz="4400" dirty="0" smtClean="0"/>
              <a:t> </a:t>
            </a:r>
            <a:r>
              <a:rPr lang="en-US" sz="4400" dirty="0" err="1" smtClean="0"/>
              <a:t>allegati</a:t>
            </a:r>
            <a:r>
              <a:rPr lang="en-US" sz="4400" dirty="0" smtClean="0"/>
              <a:t> con la </a:t>
            </a:r>
            <a:r>
              <a:rPr lang="en-US" sz="4400" dirty="0" err="1" smtClean="0"/>
              <a:t>presente</a:t>
            </a:r>
            <a:r>
              <a:rPr lang="en-US" sz="4400" dirty="0" smtClean="0"/>
              <a:t> </a:t>
            </a:r>
            <a:r>
              <a:rPr lang="en-US" sz="4400" dirty="0" err="1" smtClean="0"/>
              <a:t>attestazione</a:t>
            </a:r>
            <a:r>
              <a:rPr lang="en-US" sz="4400" dirty="0" smtClean="0"/>
              <a:t> </a:t>
            </a:r>
            <a:r>
              <a:rPr lang="en-US" sz="4400" dirty="0" err="1" smtClean="0"/>
              <a:t>alla</a:t>
            </a:r>
            <a:r>
              <a:rPr lang="en-US" sz="4400" dirty="0" smtClean="0"/>
              <a:t> </a:t>
            </a:r>
            <a:r>
              <a:rPr lang="en-US" sz="4400" dirty="0" err="1" smtClean="0"/>
              <a:t>stessa</a:t>
            </a:r>
            <a:r>
              <a:rPr lang="en-US" sz="4400" dirty="0" smtClean="0"/>
              <a:t> </a:t>
            </a:r>
            <a:r>
              <a:rPr lang="en-US" sz="4400" dirty="0" err="1" smtClean="0"/>
              <a:t>busta</a:t>
            </a:r>
            <a:r>
              <a:rPr lang="en-US" sz="4400" dirty="0" smtClean="0"/>
              <a:t> </a:t>
            </a:r>
            <a:r>
              <a:rPr lang="en-US" sz="4400" dirty="0" err="1" smtClean="0"/>
              <a:t>informatica</a:t>
            </a:r>
            <a:r>
              <a:rPr lang="en-US" sz="4400" dirty="0" smtClean="0"/>
              <a:t>:</a:t>
            </a:r>
            <a:endParaRPr lang="it-IT" sz="4400" dirty="0" smtClean="0"/>
          </a:p>
          <a:p>
            <a:pPr lvl="1" algn="just">
              <a:buFont typeface="Wingdings" pitchFamily="2" charset="2"/>
              <a:buChar char="Ø"/>
            </a:pPr>
            <a:r>
              <a:rPr lang="it-IT" sz="4200" b="1" dirty="0" err="1" smtClean="0"/>
              <a:t>Doc</a:t>
            </a:r>
            <a:r>
              <a:rPr lang="it-IT" sz="4200" b="1" dirty="0" smtClean="0"/>
              <a:t> C_Comparsa_costituzione_risposta_Generali.pdf (Comparsa di costituzione e risposta Generali </a:t>
            </a:r>
            <a:r>
              <a:rPr lang="it-IT" sz="4200" b="1" dirty="0" err="1" smtClean="0"/>
              <a:t>Ass.ni</a:t>
            </a:r>
            <a:r>
              <a:rPr lang="it-IT" sz="4200" b="1" dirty="0" smtClean="0"/>
              <a:t> spa del 24.07.2010);</a:t>
            </a:r>
            <a:endParaRPr lang="it-IT" sz="4200" dirty="0" smtClean="0"/>
          </a:p>
          <a:p>
            <a:pPr lvl="1" algn="just">
              <a:buFont typeface="Wingdings" pitchFamily="2" charset="2"/>
              <a:buChar char="Ø"/>
            </a:pPr>
            <a:r>
              <a:rPr lang="it-IT" sz="4200" b="1" dirty="0" err="1" smtClean="0"/>
              <a:t>Doc</a:t>
            </a:r>
            <a:r>
              <a:rPr lang="it-IT" sz="4200" b="1" dirty="0" smtClean="0"/>
              <a:t> D_foglio_precisazione_conclusioni.Condemi.pdf  (foglio di </a:t>
            </a:r>
            <a:r>
              <a:rPr lang="it-IT" sz="4200" b="1" dirty="0" err="1" smtClean="0"/>
              <a:t>pc</a:t>
            </a:r>
            <a:r>
              <a:rPr lang="it-IT" sz="4200" b="1" dirty="0" smtClean="0"/>
              <a:t> depositato difesa </a:t>
            </a:r>
            <a:r>
              <a:rPr lang="it-IT" sz="4200" b="1" dirty="0" err="1" smtClean="0"/>
              <a:t>Condemi</a:t>
            </a:r>
            <a:r>
              <a:rPr lang="it-IT" sz="4200" b="1" dirty="0" smtClean="0"/>
              <a:t> all’udienza del 26.05.2016)</a:t>
            </a:r>
            <a:endParaRPr lang="it-IT" sz="4200" dirty="0" smtClean="0"/>
          </a:p>
          <a:p>
            <a:pPr lvl="1" algn="just">
              <a:buFont typeface="Wingdings" pitchFamily="2" charset="2"/>
              <a:buChar char="Ø"/>
            </a:pPr>
            <a:r>
              <a:rPr lang="it-IT" sz="4200" b="1" dirty="0" smtClean="0"/>
              <a:t>Doc01_Atto_di </a:t>
            </a:r>
            <a:r>
              <a:rPr lang="it-IT" sz="4200" b="1" dirty="0" err="1" smtClean="0"/>
              <a:t>Citazione.pdf</a:t>
            </a:r>
            <a:r>
              <a:rPr lang="it-IT" sz="4200" b="1" dirty="0" smtClean="0"/>
              <a:t> (atto di citazione notificato al </a:t>
            </a:r>
            <a:r>
              <a:rPr lang="it-IT" sz="4200" b="1" dirty="0" err="1" smtClean="0"/>
              <a:t>Condemi</a:t>
            </a:r>
            <a:r>
              <a:rPr lang="it-IT" sz="4200" b="1" dirty="0" smtClean="0"/>
              <a:t> il 11.12.2009)</a:t>
            </a:r>
            <a:endParaRPr lang="it-IT" sz="4200" dirty="0" smtClean="0"/>
          </a:p>
          <a:p>
            <a:pPr lvl="1" algn="just">
              <a:buFont typeface="Wingdings" pitchFamily="2" charset="2"/>
              <a:buChar char="Ø"/>
            </a:pPr>
            <a:r>
              <a:rPr lang="it-IT" sz="4200" b="1" dirty="0" smtClean="0"/>
              <a:t>Doc02_Comparsa_ costituzione_risposta_Condemi (Comparsa di costituzione e risposta </a:t>
            </a:r>
            <a:r>
              <a:rPr lang="it-IT" sz="4200" b="1" dirty="0" err="1" smtClean="0"/>
              <a:t>Condemi</a:t>
            </a:r>
            <a:r>
              <a:rPr lang="it-IT" sz="4200" b="1" dirty="0" smtClean="0"/>
              <a:t> + richiesta Chiamata in causa depositata il 18.03.2010)</a:t>
            </a:r>
            <a:endParaRPr lang="it-IT" sz="4200" dirty="0" smtClean="0"/>
          </a:p>
          <a:p>
            <a:pPr lvl="1" algn="just">
              <a:buFont typeface="Wingdings" pitchFamily="2" charset="2"/>
              <a:buChar char="Ø"/>
            </a:pPr>
            <a:r>
              <a:rPr lang="it-IT" sz="4200" b="1" dirty="0" smtClean="0"/>
              <a:t>Doc03_Atto_Citazione_chiamata_causa_terzo.pdf (atto di citazione notificato al terzo Generali </a:t>
            </a:r>
            <a:r>
              <a:rPr lang="it-IT" sz="4200" b="1" dirty="0" err="1" smtClean="0"/>
              <a:t>Ass.ni</a:t>
            </a:r>
            <a:r>
              <a:rPr lang="it-IT" sz="4200" b="1" dirty="0" smtClean="0"/>
              <a:t> spa il 12.04.2010)</a:t>
            </a:r>
            <a:endParaRPr lang="it-IT" sz="4200" dirty="0" smtClean="0"/>
          </a:p>
          <a:p>
            <a:pPr algn="just"/>
            <a:r>
              <a:rPr lang="it-IT" sz="4400" b="1" dirty="0" smtClean="0">
                <a:solidFill>
                  <a:srgbClr val="FF0000"/>
                </a:solidFill>
              </a:rPr>
              <a:t>sono copie informatiche conformi  agli originali dei corrispondenti documenti analogici in mio possesso da cui sono stati estratti.</a:t>
            </a:r>
          </a:p>
          <a:p>
            <a:pPr algn="ctr"/>
            <a:r>
              <a:rPr lang="it-IT" sz="4400" dirty="0" smtClean="0"/>
              <a:t>ATTESTA altresì</a:t>
            </a:r>
          </a:p>
          <a:p>
            <a:pPr algn="just"/>
            <a:r>
              <a:rPr lang="it-IT" sz="4400" dirty="0" smtClean="0"/>
              <a:t>ai sensi e per gli effetti del combinato disposto degli artt. 16 bis comma 9 bis e 16  </a:t>
            </a:r>
            <a:r>
              <a:rPr lang="it-IT" sz="4400" dirty="0" err="1" smtClean="0"/>
              <a:t>undecies</a:t>
            </a:r>
            <a:r>
              <a:rPr lang="it-IT" sz="4400" dirty="0" smtClean="0"/>
              <a:t>, comma 3, del D.L. n. 179/2012, nonché dell’art. 19 </a:t>
            </a:r>
            <a:r>
              <a:rPr lang="it-IT" sz="4400" dirty="0" err="1" smtClean="0"/>
              <a:t>ter</a:t>
            </a:r>
            <a:r>
              <a:rPr lang="it-IT" sz="4400" dirty="0" smtClean="0"/>
              <a:t> </a:t>
            </a:r>
            <a:r>
              <a:rPr lang="it-IT" sz="4400" dirty="0" err="1" smtClean="0"/>
              <a:t>Provv</a:t>
            </a:r>
            <a:r>
              <a:rPr lang="it-IT" sz="4400" dirty="0" smtClean="0"/>
              <a:t>. DGSIA 16/4/2014, che i seguenti documenti informatici, tutti allegati con la presente attestazione alla stessa busta informatica:</a:t>
            </a:r>
          </a:p>
          <a:p>
            <a:pPr lvl="1" algn="just">
              <a:buFont typeface="Wingdings" pitchFamily="2" charset="2"/>
              <a:buChar char="Ø"/>
            </a:pPr>
            <a:r>
              <a:rPr lang="it-IT" sz="4200" b="1" dirty="0" err="1" smtClean="0"/>
              <a:t>Doc</a:t>
            </a:r>
            <a:r>
              <a:rPr lang="it-IT" sz="4200" b="1" dirty="0" smtClean="0"/>
              <a:t> A_Sentenza_impugnata.pdf (sentenza Trib. Urbino n. 388\2016 del 11.11.2016);</a:t>
            </a:r>
            <a:endParaRPr lang="it-IT" sz="4200" dirty="0" smtClean="0"/>
          </a:p>
          <a:p>
            <a:pPr lvl="1" algn="just">
              <a:buFont typeface="Wingdings" pitchFamily="2" charset="2"/>
              <a:buChar char="Ø"/>
            </a:pPr>
            <a:r>
              <a:rPr lang="it-IT" sz="4200" b="1" dirty="0" smtClean="0"/>
              <a:t>Doc04_Comparsa_conclusionale (comparsa conclusionale del 27.05.2016)</a:t>
            </a:r>
            <a:endParaRPr lang="it-IT" sz="4200" dirty="0" smtClean="0"/>
          </a:p>
          <a:p>
            <a:pPr lvl="1" algn="just">
              <a:buFont typeface="Wingdings" pitchFamily="2" charset="2"/>
              <a:buChar char="Ø"/>
            </a:pPr>
            <a:r>
              <a:rPr lang="it-IT" sz="4200" b="1" dirty="0" smtClean="0"/>
              <a:t>Doc05_memoria_replica (memoria di replica del 13.09.2016)</a:t>
            </a:r>
            <a:endParaRPr lang="it-IT" sz="4200" dirty="0" smtClean="0"/>
          </a:p>
          <a:p>
            <a:pPr lvl="1" algn="just">
              <a:buFont typeface="Wingdings" pitchFamily="2" charset="2"/>
              <a:buChar char="Ø"/>
            </a:pPr>
            <a:r>
              <a:rPr lang="it-IT" sz="4200" b="1" dirty="0" smtClean="0"/>
              <a:t>Doc06_nota_spese (nota spese del memoria di replica del 13.09.2016)</a:t>
            </a:r>
            <a:endParaRPr lang="it-IT" sz="4200" dirty="0" smtClean="0"/>
          </a:p>
          <a:p>
            <a:pPr algn="just"/>
            <a:r>
              <a:rPr lang="it-IT" sz="4400" b="1" dirty="0" smtClean="0">
                <a:solidFill>
                  <a:srgbClr val="FF0000"/>
                </a:solidFill>
              </a:rPr>
              <a:t>sono copie informatiche conformi ai documenti informatici  estratti  dai registri informatici del Tribunale di Urbino,  RG. 1467\2009.</a:t>
            </a:r>
          </a:p>
          <a:p>
            <a:r>
              <a:rPr lang="it-IT" sz="4400" dirty="0" smtClean="0"/>
              <a:t>Fano lì 01/07/2017					Avv. ____________</a:t>
            </a:r>
          </a:p>
          <a:p>
            <a:r>
              <a:rPr lang="it-IT" sz="4400" dirty="0" smtClean="0"/>
              <a:t> </a:t>
            </a:r>
          </a:p>
          <a:p>
            <a:r>
              <a:rPr lang="it-IT" dirty="0" smtClean="0"/>
              <a:t> </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35</a:t>
            </a:fld>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sz="4000" dirty="0" smtClean="0">
                <a:solidFill>
                  <a:srgbClr val="FF0000"/>
                </a:solidFill>
              </a:rPr>
              <a:t>Ricordarsi di inviare l’avviso di impugnazione nel fascicolo del I grado</a:t>
            </a:r>
            <a:endParaRPr lang="it-IT" sz="4000"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36</a:t>
            </a:fld>
            <a:endParaRPr lang="it-IT"/>
          </a:p>
        </p:txBody>
      </p:sp>
      <p:pic>
        <p:nvPicPr>
          <p:cNvPr id="1026" name="Picture 2"/>
          <p:cNvPicPr>
            <a:picLocks noGrp="1" noChangeAspect="1" noChangeArrowheads="1"/>
          </p:cNvPicPr>
          <p:nvPr>
            <p:ph idx="1"/>
          </p:nvPr>
        </p:nvPicPr>
        <p:blipFill>
          <a:blip r:embed="rId2" cstate="print"/>
          <a:srcRect/>
          <a:stretch>
            <a:fillRect/>
          </a:stretch>
        </p:blipFill>
        <p:spPr bwMode="auto">
          <a:xfrm>
            <a:off x="584293" y="1935163"/>
            <a:ext cx="7975413"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Fac-simile avviso impugnazione</a:t>
            </a:r>
            <a:endParaRPr lang="it-IT" dirty="0"/>
          </a:p>
        </p:txBody>
      </p:sp>
      <p:sp>
        <p:nvSpPr>
          <p:cNvPr id="3" name="Segnaposto contenuto 2"/>
          <p:cNvSpPr>
            <a:spLocks noGrp="1"/>
          </p:cNvSpPr>
          <p:nvPr>
            <p:ph idx="1"/>
          </p:nvPr>
        </p:nvSpPr>
        <p:spPr>
          <a:xfrm>
            <a:off x="467544" y="1935480"/>
            <a:ext cx="8280920" cy="4589864"/>
          </a:xfrm>
        </p:spPr>
        <p:txBody>
          <a:bodyPr>
            <a:normAutofit fontScale="25000" lnSpcReduction="20000"/>
          </a:bodyPr>
          <a:lstStyle/>
          <a:p>
            <a:pPr algn="ctr"/>
            <a:r>
              <a:rPr lang="it-IT" sz="5200" b="1" dirty="0" smtClean="0"/>
              <a:t>TRIBUNALE </a:t>
            </a:r>
            <a:r>
              <a:rPr lang="it-IT" sz="5200" b="1" dirty="0" err="1" smtClean="0"/>
              <a:t>DI</a:t>
            </a:r>
            <a:r>
              <a:rPr lang="it-IT" sz="5200" b="1" dirty="0" smtClean="0"/>
              <a:t> __________</a:t>
            </a:r>
          </a:p>
          <a:p>
            <a:pPr algn="ctr"/>
            <a:r>
              <a:rPr lang="it-IT" sz="5200" b="1" dirty="0" smtClean="0"/>
              <a:t>_____\2016 R.G.</a:t>
            </a:r>
          </a:p>
          <a:p>
            <a:pPr algn="ctr"/>
            <a:r>
              <a:rPr lang="it-IT" sz="5200" b="1" dirty="0" smtClean="0"/>
              <a:t>L’AVVISO </a:t>
            </a:r>
            <a:r>
              <a:rPr lang="it-IT" sz="5200" b="1" dirty="0" err="1" smtClean="0"/>
              <a:t>DI</a:t>
            </a:r>
            <a:r>
              <a:rPr lang="it-IT" sz="5200" b="1" dirty="0" smtClean="0"/>
              <a:t> IMPUGNAZIONE ex art. 123 </a:t>
            </a:r>
            <a:r>
              <a:rPr lang="it-IT" sz="5200" b="1" dirty="0" err="1" smtClean="0"/>
              <a:t>disp</a:t>
            </a:r>
            <a:r>
              <a:rPr lang="it-IT" sz="5200" b="1" dirty="0" smtClean="0"/>
              <a:t>. att. </a:t>
            </a:r>
            <a:r>
              <a:rPr lang="it-IT" sz="5200" b="1" dirty="0" err="1" smtClean="0"/>
              <a:t>c.p.c.</a:t>
            </a:r>
            <a:r>
              <a:rPr lang="it-IT" sz="5200" b="1" dirty="0" smtClean="0"/>
              <a:t> e art. 9 Legge 53/1994</a:t>
            </a:r>
          </a:p>
          <a:p>
            <a:endParaRPr lang="it-IT" sz="5200" dirty="0" smtClean="0"/>
          </a:p>
          <a:p>
            <a:r>
              <a:rPr lang="it-IT" sz="5200" dirty="0" smtClean="0"/>
              <a:t>Il sottoscritto Avv. Andrea Deangeli del foro di Rimini (C.F. DNG NDR 65C 20H 294A), nella qualità di procuratore della  società _____________(cod. </a:t>
            </a:r>
            <a:r>
              <a:rPr lang="it-IT" sz="5200" dirty="0" err="1" smtClean="0"/>
              <a:t>fisc</a:t>
            </a:r>
            <a:r>
              <a:rPr lang="it-IT" sz="5200" dirty="0" smtClean="0"/>
              <a:t>. e </a:t>
            </a:r>
            <a:r>
              <a:rPr lang="it-IT" sz="5200" dirty="0" err="1" smtClean="0"/>
              <a:t>P.Iva</a:t>
            </a:r>
            <a:r>
              <a:rPr lang="it-IT" sz="5200" dirty="0" smtClean="0"/>
              <a:t> ____________), con sede legale in Cervia (RA), Via ____________in persona del legale </a:t>
            </a:r>
            <a:r>
              <a:rPr lang="it-IT" sz="5200" dirty="0" err="1" smtClean="0"/>
              <a:t>rapp.te</a:t>
            </a:r>
            <a:r>
              <a:rPr lang="it-IT" sz="5200" dirty="0" smtClean="0"/>
              <a:t> pro-tempore Sig.ra  ___________(Cod. </a:t>
            </a:r>
            <a:r>
              <a:rPr lang="it-IT" sz="5200" dirty="0" err="1" smtClean="0"/>
              <a:t>Fisc</a:t>
            </a:r>
            <a:r>
              <a:rPr lang="it-IT" sz="5200" dirty="0" smtClean="0"/>
              <a:t>. ________________) nata a </a:t>
            </a:r>
            <a:r>
              <a:rPr lang="it-IT" sz="5200" dirty="0" err="1" smtClean="0"/>
              <a:t>Lupeni</a:t>
            </a:r>
            <a:r>
              <a:rPr lang="it-IT" sz="5200" dirty="0" smtClean="0"/>
              <a:t> (Romania) </a:t>
            </a:r>
            <a:r>
              <a:rPr lang="it-IT" sz="5200" dirty="0" err="1" smtClean="0"/>
              <a:t>igiusta</a:t>
            </a:r>
            <a:r>
              <a:rPr lang="it-IT" sz="5200" dirty="0" smtClean="0"/>
              <a:t> delega in calce all’atto di appello di cui </a:t>
            </a:r>
            <a:r>
              <a:rPr lang="it-IT" sz="5200" dirty="0" err="1" smtClean="0"/>
              <a:t>infra</a:t>
            </a:r>
            <a:r>
              <a:rPr lang="it-IT" sz="5200" dirty="0" smtClean="0"/>
              <a:t> e parte del giudizio in epigrafe indicato</a:t>
            </a:r>
          </a:p>
          <a:p>
            <a:pPr algn="ctr"/>
            <a:r>
              <a:rPr lang="it-IT" sz="5200" dirty="0" smtClean="0"/>
              <a:t>COMUNICA</a:t>
            </a:r>
          </a:p>
          <a:p>
            <a:r>
              <a:rPr lang="it-IT" sz="5200" dirty="0" smtClean="0"/>
              <a:t>di aver notificato a mezzo posta elettronica certificata pervenuta a ____________________., in persona del suo legale rappresentante pro-tempore,  in data 06.07.2017, presso l’indirizzo PEC avvocato@pec.it del procuratore costituito Avv. _______________atto di citazione in appello, avverso l’ordinanza emessa in data ____________ depositata in data 06.06.2017 </a:t>
            </a:r>
            <a:r>
              <a:rPr lang="it-IT" sz="5200" dirty="0" err="1" smtClean="0"/>
              <a:t>-repert</a:t>
            </a:r>
            <a:r>
              <a:rPr lang="it-IT" sz="5200" dirty="0" smtClean="0"/>
              <a:t> n. 1364/2017-,  emessa dal Tribunale di _____________ in composizione monocratica in persona del Giudice Dott. _____________nel procedimento RG n. _________.2016, non comunicata dalla cancelleria ma notificata a cura di _______________in data ____________</a:t>
            </a:r>
          </a:p>
          <a:p>
            <a:r>
              <a:rPr lang="it-IT" sz="5200" dirty="0" smtClean="0"/>
              <a:t>A tal fine si allegano i seguenti documenti digitali, affinché ne venga presa nota sull’originale della sentenza:</a:t>
            </a:r>
          </a:p>
          <a:p>
            <a:pPr lvl="1">
              <a:buFont typeface="Wingdings" pitchFamily="2" charset="2"/>
              <a:buChar char="Ø"/>
            </a:pPr>
            <a:r>
              <a:rPr lang="it-IT" sz="5000" dirty="0" smtClean="0"/>
              <a:t>atto di appello notificato</a:t>
            </a:r>
          </a:p>
          <a:p>
            <a:pPr lvl="1">
              <a:buFont typeface="Wingdings" pitchFamily="2" charset="2"/>
              <a:buChar char="Ø"/>
            </a:pPr>
            <a:r>
              <a:rPr lang="it-IT" sz="5000" dirty="0" smtClean="0"/>
              <a:t>procura alle liti</a:t>
            </a:r>
          </a:p>
          <a:p>
            <a:pPr lvl="1">
              <a:buFont typeface="Wingdings" pitchFamily="2" charset="2"/>
              <a:buChar char="Ø"/>
            </a:pPr>
            <a:r>
              <a:rPr lang="it-IT" sz="5000" dirty="0" smtClean="0"/>
              <a:t>file .msg del messaggio di accettazione</a:t>
            </a:r>
          </a:p>
          <a:p>
            <a:pPr lvl="1">
              <a:buFont typeface="Wingdings" pitchFamily="2" charset="2"/>
              <a:buChar char="Ø"/>
            </a:pPr>
            <a:r>
              <a:rPr lang="it-IT" sz="5000" dirty="0" smtClean="0"/>
              <a:t>file .</a:t>
            </a:r>
            <a:r>
              <a:rPr lang="it-IT" sz="5000" dirty="0" err="1" smtClean="0"/>
              <a:t>msg</a:t>
            </a:r>
            <a:r>
              <a:rPr lang="it-IT" sz="5000" dirty="0" smtClean="0"/>
              <a:t> del messaggio di avvenuta consegna</a:t>
            </a:r>
          </a:p>
          <a:p>
            <a:r>
              <a:rPr lang="it-IT" sz="5200" dirty="0" smtClean="0"/>
              <a:t>Rimini lì 09/07/2017</a:t>
            </a:r>
          </a:p>
          <a:p>
            <a:pPr algn="r"/>
            <a:r>
              <a:rPr lang="it-IT" sz="5200" dirty="0" smtClean="0"/>
              <a:t>F.to digitalmente da</a:t>
            </a:r>
          </a:p>
          <a:p>
            <a:pPr algn="r"/>
            <a:r>
              <a:rPr lang="it-IT" sz="5200" dirty="0" smtClean="0"/>
              <a:t>Avv. Andrea Deangeli</a:t>
            </a:r>
          </a:p>
          <a:p>
            <a:endParaRPr lang="it-IT" sz="52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r>
              <a:rPr lang="it-IT" i="1" dirty="0" smtClean="0"/>
              <a:t>Grazie dell’attenzione</a:t>
            </a:r>
          </a:p>
          <a:p>
            <a:pPr algn="ctr"/>
            <a:r>
              <a:rPr lang="it-IT" i="1" dirty="0" smtClean="0"/>
              <a:t>Avv. Andrea </a:t>
            </a:r>
            <a:r>
              <a:rPr lang="it-IT" i="1" dirty="0" err="1" smtClean="0"/>
              <a:t>Deangeli</a:t>
            </a:r>
            <a:r>
              <a:rPr lang="it-IT" i="1" dirty="0" smtClean="0"/>
              <a:t>.</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38</a:t>
            </a:fld>
            <a:endParaRPr lang="it-IT"/>
          </a:p>
        </p:txBody>
      </p:sp>
      <p:pic>
        <p:nvPicPr>
          <p:cNvPr id="6" name="Immagine 5" descr="42080142-emoticon-depresso-e-triste-con-le-mani-sul-viso.jpg"/>
          <p:cNvPicPr>
            <a:picLocks noChangeAspect="1"/>
          </p:cNvPicPr>
          <p:nvPr/>
        </p:nvPicPr>
        <p:blipFill>
          <a:blip r:embed="rId2" cstate="print"/>
          <a:stretch>
            <a:fillRect/>
          </a:stretch>
        </p:blipFill>
        <p:spPr>
          <a:xfrm>
            <a:off x="2627784" y="3068960"/>
            <a:ext cx="3937620" cy="3246349"/>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1100013"/>
          </a:xfrm>
        </p:spPr>
        <p:txBody>
          <a:bodyPr>
            <a:normAutofit fontScale="90000"/>
          </a:bodyPr>
          <a:lstStyle/>
          <a:p>
            <a:r>
              <a:rPr lang="it-IT" sz="2400" b="1" dirty="0" smtClean="0">
                <a:solidFill>
                  <a:srgbClr val="FF0000"/>
                </a:solidFill>
              </a:rPr>
              <a:t>- OCCORRE CREARE SUL DESKTOP DEL COMPUTER UNA NUOVA CARTELLA, CHE CHIAMEREMO “FASCICOLO ATTO DI APPELLO”</a:t>
            </a:r>
            <a:br>
              <a:rPr lang="it-IT" sz="2400" b="1" dirty="0" smtClean="0">
                <a:solidFill>
                  <a:srgbClr val="FF0000"/>
                </a:solidFill>
              </a:rPr>
            </a:br>
            <a:endParaRPr lang="it-IT" sz="2400" dirty="0">
              <a:solidFill>
                <a:srgbClr val="FF0000"/>
              </a:solidFill>
            </a:endParaRPr>
          </a:p>
        </p:txBody>
      </p:sp>
      <p:sp>
        <p:nvSpPr>
          <p:cNvPr id="3" name="Segnaposto contenuto 2"/>
          <p:cNvSpPr>
            <a:spLocks noGrp="1"/>
          </p:cNvSpPr>
          <p:nvPr>
            <p:ph idx="1"/>
          </p:nvPr>
        </p:nvSpPr>
        <p:spPr>
          <a:xfrm>
            <a:off x="395536" y="1340769"/>
            <a:ext cx="8291264" cy="5256584"/>
          </a:xfrm>
        </p:spPr>
        <p:txBody>
          <a:bodyPr>
            <a:noAutofit/>
          </a:bodyPr>
          <a:lstStyle/>
          <a:p>
            <a:pPr algn="just"/>
            <a:r>
              <a:rPr lang="it-IT" sz="2000" dirty="0" smtClean="0"/>
              <a:t>In questa cartella  solo per ragioni di praticità  al fine di avere in unico “contenitore”  tutti gli atti necessari per l’iscrizione a ruolo  “telematica” (ma solo quelli e non altri, onde evitare confusione) andrà inserito:</a:t>
            </a:r>
          </a:p>
          <a:p>
            <a:pPr marL="514350" indent="-514350" algn="just">
              <a:buFont typeface="+mj-lt"/>
              <a:buAutoNum type="arabicPeriod"/>
            </a:pPr>
            <a:r>
              <a:rPr lang="it-IT" sz="2000" dirty="0" smtClean="0"/>
              <a:t>L’originale dell’atto di appello che abbiamo allegato alla  notifica via pec (in sede di deposito risulterà già firmato);</a:t>
            </a:r>
          </a:p>
          <a:p>
            <a:pPr marL="514350" indent="-514350" algn="just">
              <a:buFont typeface="+mj-lt"/>
              <a:buAutoNum type="arabicPeriod"/>
            </a:pPr>
            <a:r>
              <a:rPr lang="it-IT" sz="2000" dirty="0" smtClean="0"/>
              <a:t>Le ricevute di “accettazione” e “consegna” della notifica dell’atto di appello;</a:t>
            </a:r>
          </a:p>
          <a:p>
            <a:pPr marL="514350" indent="-514350" algn="just">
              <a:buFont typeface="+mj-lt"/>
              <a:buAutoNum type="arabicPeriod"/>
            </a:pPr>
            <a:r>
              <a:rPr lang="it-IT" sz="2000" dirty="0" smtClean="0"/>
              <a:t>La procura alle liti (</a:t>
            </a:r>
            <a:r>
              <a:rPr lang="it-IT" sz="1800" dirty="0" smtClean="0"/>
              <a:t>scansionare quella del primo grado se utilizzata per l’appello avendo cura di sottoscriverla digitalmente in sede di deposito</a:t>
            </a:r>
            <a:r>
              <a:rPr lang="it-IT" sz="2000" dirty="0" smtClean="0"/>
              <a:t>) depositare quella ex novo che abbiamo inserito nella notifica via pec (in sede di deposito risulterà già firmata);</a:t>
            </a:r>
          </a:p>
          <a:p>
            <a:pPr marL="514350" indent="-514350" algn="just">
              <a:buFont typeface="+mj-lt"/>
              <a:buAutoNum type="arabicPeriod"/>
            </a:pPr>
            <a:r>
              <a:rPr lang="it-IT" sz="2000" dirty="0" smtClean="0"/>
              <a:t>La copia “autentica” della sentenza di I grado oggetto dell’impugnazione</a:t>
            </a:r>
            <a:r>
              <a:rPr lang="it-IT" sz="2000" dirty="0" smtClean="0"/>
              <a:t>.</a:t>
            </a:r>
          </a:p>
          <a:p>
            <a:pPr marL="514350" indent="-514350" algn="just">
              <a:buFont typeface="+mj-lt"/>
              <a:buAutoNum type="arabicPeriod"/>
            </a:pPr>
            <a:r>
              <a:rPr lang="it-IT" sz="2000" dirty="0" smtClean="0"/>
              <a:t>La ricevuta </a:t>
            </a:r>
            <a:r>
              <a:rPr lang="it-IT" sz="2000" dirty="0"/>
              <a:t>.</a:t>
            </a:r>
            <a:r>
              <a:rPr lang="it-IT" sz="2000" dirty="0" smtClean="0"/>
              <a:t>xml</a:t>
            </a:r>
            <a:r>
              <a:rPr lang="it-IT" sz="2000" dirty="0" smtClean="0"/>
              <a:t> del contributo unificato pagato digitalmente come la legislazione emergenziale oggi impone.</a:t>
            </a:r>
            <a:endParaRPr lang="it-IT" sz="2000" dirty="0" smtClean="0"/>
          </a:p>
          <a:p>
            <a:pPr marL="0" indent="0" algn="just">
              <a:buNone/>
            </a:pPr>
            <a:r>
              <a:rPr lang="it-IT" sz="2000" b="1" dirty="0">
                <a:solidFill>
                  <a:srgbClr val="FF0000"/>
                </a:solidFill>
                <a:hlinkClick r:id="rId2" action="ppaction://hlinkfile"/>
              </a:rPr>
              <a:t>FASCICOLO ATTO DI </a:t>
            </a:r>
            <a:r>
              <a:rPr lang="it-IT" sz="2000" b="1" dirty="0" smtClean="0">
                <a:solidFill>
                  <a:srgbClr val="FF0000"/>
                </a:solidFill>
                <a:hlinkClick r:id="rId2" action="ppaction://hlinkfile"/>
              </a:rPr>
              <a:t>APPELLO</a:t>
            </a:r>
            <a:endParaRPr lang="it-IT" sz="20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4</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fascicolo di I grado</a:t>
            </a:r>
            <a:endParaRPr lang="it-IT" dirty="0"/>
          </a:p>
        </p:txBody>
      </p:sp>
      <p:sp>
        <p:nvSpPr>
          <p:cNvPr id="3" name="Segnaposto contenuto 2"/>
          <p:cNvSpPr>
            <a:spLocks noGrp="1"/>
          </p:cNvSpPr>
          <p:nvPr>
            <p:ph idx="1"/>
          </p:nvPr>
        </p:nvSpPr>
        <p:spPr/>
        <p:txBody>
          <a:bodyPr>
            <a:noAutofit/>
          </a:bodyPr>
          <a:lstStyle/>
          <a:p>
            <a:pPr algn="just"/>
            <a:r>
              <a:rPr lang="it-IT" sz="2000" dirty="0" smtClean="0"/>
              <a:t>In sede di trasmissione del fascicolo d'ufficio (cartaceo e telematico) ex art. 347 comma 3 </a:t>
            </a:r>
            <a:r>
              <a:rPr lang="it-IT" sz="2000" dirty="0" err="1" smtClean="0"/>
              <a:t>c.p.c.</a:t>
            </a:r>
            <a:r>
              <a:rPr lang="it-IT" sz="2000" dirty="0" smtClean="0"/>
              <a:t> si ottiene l'invio, da parte dei Tribunali, e l'acquisizione, da parte delle Corti d'Appello, dei soli atti costituenti il fascicolo d'ufficio (artt. 168 e 347 </a:t>
            </a:r>
            <a:r>
              <a:rPr lang="it-IT" sz="2000" dirty="0" err="1" smtClean="0"/>
              <a:t>c.p.c.</a:t>
            </a:r>
            <a:r>
              <a:rPr lang="it-IT" sz="2000" dirty="0" smtClean="0"/>
              <a:t>; 36 e 73 </a:t>
            </a:r>
            <a:r>
              <a:rPr lang="it-IT" sz="2000" dirty="0" err="1" smtClean="0"/>
              <a:t>disp</a:t>
            </a:r>
            <a:r>
              <a:rPr lang="it-IT" sz="2000" dirty="0" smtClean="0"/>
              <a:t>. att. </a:t>
            </a:r>
            <a:r>
              <a:rPr lang="it-IT" sz="2000" dirty="0" err="1" smtClean="0"/>
              <a:t>c.p.c.</a:t>
            </a:r>
            <a:r>
              <a:rPr lang="it-IT" sz="2000" dirty="0" smtClean="0"/>
              <a:t>).</a:t>
            </a:r>
          </a:p>
          <a:p>
            <a:pPr algn="just"/>
            <a:r>
              <a:rPr lang="it-IT" sz="2000" dirty="0" smtClean="0"/>
              <a:t>Non vengono dunque trasmessi i documenti delle parti, che  come è noto , sono contenuti nei fascicoli di parte (art. 74 </a:t>
            </a:r>
            <a:r>
              <a:rPr lang="it-IT" sz="2000" dirty="0" err="1" smtClean="0"/>
              <a:t>disp</a:t>
            </a:r>
            <a:r>
              <a:rPr lang="it-IT" sz="2000" dirty="0" smtClean="0"/>
              <a:t>. Att. </a:t>
            </a:r>
            <a:r>
              <a:rPr lang="it-IT" sz="2000" dirty="0" err="1" smtClean="0"/>
              <a:t>c.p.c.</a:t>
            </a:r>
            <a:r>
              <a:rPr lang="it-IT" sz="2000" dirty="0" smtClean="0"/>
              <a:t>) e che è onere delle parti depositare nel successivo grado di giudizio (Cassazione Civile, S.U., n. 24898/2005 e 3033/2013).</a:t>
            </a:r>
          </a:p>
          <a:p>
            <a:pPr algn="just"/>
            <a:r>
              <a:rPr lang="it-IT" sz="2000" dirty="0" smtClean="0"/>
              <a:t>Come depositare, quindi, il fascicolo di parte del primo grado del giudizio nel grado di appello, in caso di costituzione telematica posto che la cancelleria dell'ufficio giudiziario del primo grado del giudizio, provvederà a depositare, alla cancelleria del grado di appello, solo il fascicolo d'ufficio ma non anche quello di parte?</a:t>
            </a:r>
            <a:endParaRPr lang="it-IT" sz="20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80696"/>
          </a:xfrm>
        </p:spPr>
        <p:txBody>
          <a:bodyPr>
            <a:noAutofit/>
          </a:bodyPr>
          <a:lstStyle/>
          <a:p>
            <a:pPr algn="just"/>
            <a:r>
              <a:rPr lang="it-IT" sz="4000" dirty="0" smtClean="0"/>
              <a:t>Iscrizione a ruolo </a:t>
            </a:r>
            <a:r>
              <a:rPr lang="it-IT" sz="4000" dirty="0" err="1" smtClean="0"/>
              <a:t>appello…passo</a:t>
            </a:r>
            <a:r>
              <a:rPr lang="it-IT" sz="4000" dirty="0" smtClean="0"/>
              <a:t> passo</a:t>
            </a:r>
            <a:endParaRPr lang="it-IT" sz="4000" dirty="0"/>
          </a:p>
        </p:txBody>
      </p:sp>
      <p:sp>
        <p:nvSpPr>
          <p:cNvPr id="3" name="Segnaposto contenuto 2"/>
          <p:cNvSpPr>
            <a:spLocks noGrp="1"/>
          </p:cNvSpPr>
          <p:nvPr>
            <p:ph idx="1"/>
          </p:nvPr>
        </p:nvSpPr>
        <p:spPr>
          <a:xfrm>
            <a:off x="457200" y="1556792"/>
            <a:ext cx="8229600" cy="4767808"/>
          </a:xfrm>
        </p:spPr>
        <p:txBody>
          <a:bodyPr/>
          <a:lstStyle/>
          <a:p>
            <a:pPr algn="just"/>
            <a:r>
              <a:rPr lang="it-IT" sz="2000" b="1" dirty="0" smtClean="0"/>
              <a:t>Dobbiamo necessariamente:</a:t>
            </a:r>
          </a:p>
          <a:p>
            <a:pPr algn="just"/>
            <a:r>
              <a:rPr lang="it-IT" sz="2000" b="1" dirty="0" smtClean="0"/>
              <a:t>- acquisire il fascicolo di parte cartaceo del primo grado del giudizio, ritirandolo dalla cancelleria (FIG</a:t>
            </a:r>
            <a:r>
              <a:rPr lang="it-IT" sz="2000" b="1" dirty="0" err="1" smtClean="0"/>
              <a:t>.01</a:t>
            </a:r>
            <a:r>
              <a:rPr lang="it-IT" sz="2000" b="1" dirty="0" smtClean="0"/>
              <a:t>);</a:t>
            </a:r>
          </a:p>
          <a:p>
            <a:pPr algn="just"/>
            <a:r>
              <a:rPr lang="it-IT" sz="2000" b="1" dirty="0" smtClean="0"/>
              <a:t>- creare sul desktop del computer una nuova cartella, che chiameremo “</a:t>
            </a:r>
            <a:r>
              <a:rPr lang="it-IT" sz="2000" b="1" dirty="0" smtClean="0">
                <a:hlinkClick r:id="rId2" action="ppaction://hlinkfile"/>
              </a:rPr>
              <a:t>fascicolo parte 1 grado giudizio</a:t>
            </a:r>
            <a:r>
              <a:rPr lang="it-IT" sz="2000" b="1" dirty="0" smtClean="0"/>
              <a:t>” (FIG</a:t>
            </a:r>
            <a:r>
              <a:rPr lang="it-IT" sz="2000" b="1" dirty="0" err="1" smtClean="0"/>
              <a:t>.01</a:t>
            </a:r>
            <a:r>
              <a:rPr lang="it-IT" sz="2000" b="1" dirty="0" smtClean="0"/>
              <a:t>);</a:t>
            </a:r>
          </a:p>
          <a:p>
            <a:pPr algn="just"/>
            <a:endParaRPr lang="it-IT" sz="2000" b="1" dirty="0" smtClean="0"/>
          </a:p>
          <a:p>
            <a:pPr algn="just"/>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a:t>
            </a:fld>
            <a:endParaRPr lang="it-IT"/>
          </a:p>
        </p:txBody>
      </p:sp>
      <p:pic>
        <p:nvPicPr>
          <p:cNvPr id="1027" name="Picture 3" descr="C:\Users\andrea\Desktop\01.png"/>
          <p:cNvPicPr>
            <a:picLocks noChangeAspect="1" noChangeArrowheads="1"/>
          </p:cNvPicPr>
          <p:nvPr/>
        </p:nvPicPr>
        <p:blipFill>
          <a:blip r:embed="rId3" cstate="print"/>
          <a:srcRect/>
          <a:stretch>
            <a:fillRect/>
          </a:stretch>
        </p:blipFill>
        <p:spPr bwMode="auto">
          <a:xfrm>
            <a:off x="2699792" y="3573016"/>
            <a:ext cx="3855618" cy="28113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559896"/>
          </a:xfrm>
        </p:spPr>
        <p:txBody>
          <a:bodyPr/>
          <a:lstStyle/>
          <a:p>
            <a:pPr algn="just"/>
            <a:r>
              <a:rPr lang="it-IT" sz="2000" b="1" dirty="0" smtClean="0"/>
              <a:t>- scansionare tutto il contenuto del fascicolo di parte cartaceo (atti e documenti) (FIG</a:t>
            </a:r>
            <a:r>
              <a:rPr lang="it-IT" sz="2000" b="1" dirty="0" err="1" smtClean="0"/>
              <a:t>.02</a:t>
            </a:r>
            <a:r>
              <a:rPr lang="it-IT" sz="2000" b="1" dirty="0" smtClean="0"/>
              <a:t>); è opportuno creare un indice specifico dei singoli atti/documenti e procedere alla scansione separata di ciascuno, creando un file .pdf per ognuno,  indicando specificamente nel nome del file l'oggetto che lo costituisce (ad esempio procura speciale, conteggi, perizia del dott. XXXX, ecc);</a:t>
            </a:r>
          </a:p>
          <a:p>
            <a:pPr algn="just"/>
            <a:endParaRPr lang="it-IT" sz="2000" b="1" dirty="0" smtClean="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7</a:t>
            </a:fld>
            <a:endParaRPr lang="it-IT"/>
          </a:p>
        </p:txBody>
      </p:sp>
      <p:pic>
        <p:nvPicPr>
          <p:cNvPr id="8" name="Picture 3" descr="C:\Users\andrea\Pictures\01.png"/>
          <p:cNvPicPr>
            <a:picLocks noChangeAspect="1" noChangeArrowheads="1"/>
          </p:cNvPicPr>
          <p:nvPr/>
        </p:nvPicPr>
        <p:blipFill>
          <a:blip r:embed="rId2" cstate="print"/>
          <a:srcRect/>
          <a:stretch>
            <a:fillRect/>
          </a:stretch>
        </p:blipFill>
        <p:spPr bwMode="auto">
          <a:xfrm>
            <a:off x="3143250" y="3086894"/>
            <a:ext cx="2857500" cy="20859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8</a:t>
            </a:fld>
            <a:endParaRPr lang="it-IT"/>
          </a:p>
        </p:txBody>
      </p:sp>
      <p:sp>
        <p:nvSpPr>
          <p:cNvPr id="6" name="Segnaposto contenuto 5"/>
          <p:cNvSpPr>
            <a:spLocks noGrp="1"/>
          </p:cNvSpPr>
          <p:nvPr>
            <p:ph idx="1"/>
          </p:nvPr>
        </p:nvSpPr>
        <p:spPr>
          <a:xfrm>
            <a:off x="457200" y="1052736"/>
            <a:ext cx="8229600" cy="5271864"/>
          </a:xfrm>
        </p:spPr>
        <p:txBody>
          <a:bodyPr>
            <a:normAutofit/>
          </a:bodyPr>
          <a:lstStyle/>
          <a:p>
            <a:pPr algn="just"/>
            <a:r>
              <a:rPr lang="it-IT" sz="2000" b="1" dirty="0" smtClean="0"/>
              <a:t>Attestare la conformità dei soli atti (probabilmente la sola citazione o la comparsa di costituzione e risposta) seguendo le disposizioni degli articoli 16 </a:t>
            </a:r>
            <a:r>
              <a:rPr lang="it-IT" sz="2000" b="1" dirty="0" err="1" smtClean="0"/>
              <a:t>decies</a:t>
            </a:r>
            <a:r>
              <a:rPr lang="it-IT" sz="2000" b="1" dirty="0" smtClean="0"/>
              <a:t> e </a:t>
            </a:r>
            <a:r>
              <a:rPr lang="it-IT" sz="2000" b="1" dirty="0" err="1" smtClean="0"/>
              <a:t>undecies</a:t>
            </a:r>
            <a:r>
              <a:rPr lang="it-IT" sz="2000" b="1" dirty="0" smtClean="0"/>
              <a:t> comma 2 o 3 del </a:t>
            </a:r>
            <a:r>
              <a:rPr lang="it-IT" sz="2000" b="1" dirty="0" err="1" smtClean="0"/>
              <a:t>DL</a:t>
            </a:r>
            <a:r>
              <a:rPr lang="it-IT" sz="2000" b="1" dirty="0" smtClean="0"/>
              <a:t>. 179/12 e quindi, o inserendo l'attestazione di conformità all'interno del PDF immagine dell'atto ottenuto dalla scansione (FIG</a:t>
            </a:r>
            <a:r>
              <a:rPr lang="it-IT" sz="2000" b="1" dirty="0" err="1" smtClean="0"/>
              <a:t>.02</a:t>
            </a:r>
            <a:r>
              <a:rPr lang="it-IT" sz="2000" b="1" dirty="0" smtClean="0"/>
              <a:t>) (I modalità) o predisponendo l'attestazione di conformità su documento informatico separato, creato con word e trasformato in PDF senza scansione, semplicemente INSERENDO I NOMI DEI FILE E DESCRIVENDO, nell'attestazione, I TIPI </a:t>
            </a:r>
            <a:r>
              <a:rPr lang="it-IT" sz="2000" b="1" dirty="0" err="1" smtClean="0"/>
              <a:t>DI</a:t>
            </a:r>
            <a:r>
              <a:rPr lang="it-IT" sz="2000" b="1" dirty="0" smtClean="0"/>
              <a:t> ATTI </a:t>
            </a:r>
            <a:r>
              <a:rPr lang="it-IT" sz="2000" b="1" dirty="0" err="1" smtClean="0"/>
              <a:t>DI</a:t>
            </a:r>
            <a:r>
              <a:rPr lang="it-IT" sz="2000" b="1" dirty="0" smtClean="0"/>
              <a:t> CUI SI ATTESTA LA CONFORMITA‘ (II modalità)	</a:t>
            </a:r>
          </a:p>
          <a:p>
            <a:pPr lvl="8"/>
            <a:endParaRPr lang="it-IT" dirty="0"/>
          </a:p>
        </p:txBody>
      </p:sp>
      <p:pic>
        <p:nvPicPr>
          <p:cNvPr id="7" name="Immagine 6" descr="01.png"/>
          <p:cNvPicPr>
            <a:picLocks noChangeAspect="1"/>
          </p:cNvPicPr>
          <p:nvPr/>
        </p:nvPicPr>
        <p:blipFill>
          <a:blip r:embed="rId2" cstate="print"/>
          <a:stretch>
            <a:fillRect/>
          </a:stretch>
        </p:blipFill>
        <p:spPr>
          <a:xfrm>
            <a:off x="827584" y="4437112"/>
            <a:ext cx="2857500" cy="2085975"/>
          </a:xfrm>
          <a:prstGeom prst="rect">
            <a:avLst/>
          </a:prstGeom>
        </p:spPr>
      </p:pic>
      <p:pic>
        <p:nvPicPr>
          <p:cNvPr id="4097" name="Picture 1" descr="C:\Users\andrea\Pictures\03.png"/>
          <p:cNvPicPr>
            <a:picLocks noChangeAspect="1" noChangeArrowheads="1"/>
          </p:cNvPicPr>
          <p:nvPr/>
        </p:nvPicPr>
        <p:blipFill>
          <a:blip r:embed="rId3" cstate="print"/>
          <a:srcRect/>
          <a:stretch>
            <a:fillRect/>
          </a:stretch>
        </p:blipFill>
        <p:spPr bwMode="auto">
          <a:xfrm>
            <a:off x="4499992" y="4437112"/>
            <a:ext cx="2857500" cy="2095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Attestazione I modalità</a:t>
            </a:r>
            <a:endParaRPr lang="it-IT" dirty="0"/>
          </a:p>
        </p:txBody>
      </p:sp>
      <p:sp>
        <p:nvSpPr>
          <p:cNvPr id="3" name="Segnaposto contenuto 2"/>
          <p:cNvSpPr>
            <a:spLocks noGrp="1"/>
          </p:cNvSpPr>
          <p:nvPr>
            <p:ph idx="1"/>
          </p:nvPr>
        </p:nvSpPr>
        <p:spPr/>
        <p:txBody>
          <a:bodyPr>
            <a:normAutofit/>
          </a:bodyPr>
          <a:lstStyle/>
          <a:p>
            <a:pPr algn="just"/>
            <a:r>
              <a:rPr lang="it-IT" sz="1800" dirty="0" smtClean="0"/>
              <a:t>«Art. 16-undecies, COMMI 2 e 3 (Modalità dell'attestazione di conformità)</a:t>
            </a:r>
            <a:br>
              <a:rPr lang="it-IT" sz="1800" dirty="0" smtClean="0"/>
            </a:br>
            <a:r>
              <a:rPr lang="it-IT" sz="1800" b="1" dirty="0" smtClean="0">
                <a:solidFill>
                  <a:srgbClr val="00B0F0"/>
                </a:solidFill>
              </a:rPr>
              <a:t>COPIE INFORMATICHE</a:t>
            </a:r>
          </a:p>
          <a:p>
            <a:endParaRPr lang="it-IT" sz="1600" b="1" dirty="0" smtClean="0">
              <a:solidFill>
                <a:srgbClr val="00B0F0"/>
              </a:solidFill>
            </a:endParaRPr>
          </a:p>
          <a:p>
            <a:pPr algn="just">
              <a:lnSpc>
                <a:spcPct val="80000"/>
              </a:lnSpc>
              <a:defRPr/>
            </a:pPr>
            <a:r>
              <a:rPr lang="it-IT" sz="1700" dirty="0" smtClean="0"/>
              <a:t>2. Quando l'attestazione di </a:t>
            </a:r>
            <a:r>
              <a:rPr lang="it-IT" sz="1700" dirty="0" err="1" smtClean="0"/>
              <a:t>conformita'</a:t>
            </a:r>
            <a:r>
              <a:rPr lang="it-IT" sz="1700" dirty="0" smtClean="0"/>
              <a:t> si riferisce ad una copia informatica, l'attestazione stessa </a:t>
            </a:r>
            <a:r>
              <a:rPr lang="it-IT" sz="1700" b="1" u="sng" dirty="0" smtClean="0"/>
              <a:t>e' apposta nel medesimo documento informatico. </a:t>
            </a:r>
          </a:p>
          <a:p>
            <a:pPr algn="just">
              <a:lnSpc>
                <a:spcPct val="80000"/>
              </a:lnSpc>
              <a:defRPr/>
            </a:pPr>
            <a:r>
              <a:rPr lang="it-IT" sz="1700" dirty="0" smtClean="0"/>
              <a:t>3. Nel caso previsto dal comma 2, l'attestazione di </a:t>
            </a:r>
            <a:r>
              <a:rPr lang="it-IT" sz="1700" dirty="0" err="1" smtClean="0"/>
              <a:t>conformita'</a:t>
            </a:r>
            <a:r>
              <a:rPr lang="it-IT" sz="1700" dirty="0" smtClean="0"/>
              <a:t> </a:t>
            </a:r>
            <a:r>
              <a:rPr lang="it-IT" sz="1700" dirty="0" err="1" smtClean="0"/>
              <a:t>puo'</a:t>
            </a:r>
            <a:r>
              <a:rPr lang="it-IT" sz="1700" dirty="0" smtClean="0"/>
              <a:t> </a:t>
            </a:r>
            <a:r>
              <a:rPr lang="it-IT" sz="1700" dirty="0" smtClean="0">
                <a:solidFill>
                  <a:srgbClr val="FF0000"/>
                </a:solidFill>
              </a:rPr>
              <a:t>alternativamente </a:t>
            </a:r>
            <a:r>
              <a:rPr lang="it-IT" sz="1700" dirty="0" smtClean="0"/>
              <a:t>essere apposta </a:t>
            </a:r>
            <a:r>
              <a:rPr lang="it-IT" sz="1700" b="1" u="sng" dirty="0" smtClean="0"/>
              <a:t>su un documento informatico separato e l'individuazione della copia cui si riferisce ha luogo esclusivamente secondo le </a:t>
            </a:r>
            <a:r>
              <a:rPr lang="it-IT" sz="1700" b="1" u="sng" dirty="0" err="1" smtClean="0"/>
              <a:t>modalita'</a:t>
            </a:r>
            <a:r>
              <a:rPr lang="it-IT" sz="1700" b="1" u="sng" dirty="0" smtClean="0"/>
              <a:t> stabilite nelle specifiche tecniche stabilite dal responsabile per i sistemi informativi automatizzati del Ministero della giustizia</a:t>
            </a:r>
            <a:r>
              <a:rPr lang="it-IT" sz="1700" dirty="0" smtClean="0"/>
              <a:t>. Se la copia informatica e' destinata alla notifica, l'attestazione di </a:t>
            </a:r>
            <a:r>
              <a:rPr lang="it-IT" sz="1700" dirty="0" err="1" smtClean="0"/>
              <a:t>conformita'</a:t>
            </a:r>
            <a:r>
              <a:rPr lang="it-IT" sz="1700" dirty="0" smtClean="0"/>
              <a:t> e' inserita nella relazione di notificazione.</a:t>
            </a:r>
          </a:p>
          <a:p>
            <a:pPr algn="just">
              <a:lnSpc>
                <a:spcPct val="80000"/>
              </a:lnSpc>
              <a:defRPr/>
            </a:pPr>
            <a:r>
              <a:rPr lang="it-IT" sz="1700" dirty="0" smtClean="0"/>
              <a:t>3-bis. I soggetti di cui all'articolo 16-decies, comma 1, che compiono le attestazioni di </a:t>
            </a:r>
            <a:r>
              <a:rPr lang="it-IT" sz="1700" dirty="0" err="1" smtClean="0"/>
              <a:t>conformita'</a:t>
            </a:r>
            <a:r>
              <a:rPr lang="it-IT" sz="1700" dirty="0" smtClean="0"/>
              <a:t> previste dalle disposizioni della presente sezione, dal codice di procedura civile e dalla legge 21 gennaio 1994, n. 53, sono considerati pubblici ufficiali ad ogni effetto. </a:t>
            </a:r>
          </a:p>
          <a:p>
            <a:endParaRPr lang="it-IT" sz="2400" dirty="0" smtClean="0"/>
          </a:p>
          <a:p>
            <a:endParaRPr lang="it-IT" sz="24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9</a:t>
            </a:fld>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11655</TotalTime>
  <Words>3023</Words>
  <Application>Microsoft Office PowerPoint</Application>
  <PresentationFormat>Presentazione su schermo (4:3)</PresentationFormat>
  <Paragraphs>236</Paragraphs>
  <Slides>38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38</vt:i4>
      </vt:variant>
    </vt:vector>
  </HeadingPairs>
  <TitlesOfParts>
    <vt:vector size="44" baseType="lpstr">
      <vt:lpstr>Arial</vt:lpstr>
      <vt:lpstr>Calibri</vt:lpstr>
      <vt:lpstr>Constantia</vt:lpstr>
      <vt:lpstr>Wingdings</vt:lpstr>
      <vt:lpstr>Wingdings 2</vt:lpstr>
      <vt:lpstr>Equinozio</vt:lpstr>
      <vt:lpstr>Avvocato Telematico 2.0 Webinar 11.11.2020   Avv. Andrea Deangeli Foro di Rimini</vt:lpstr>
      <vt:lpstr>Come depositare telematicamente nel giudizio di appello il fascicolo di parte (di I grado)</vt:lpstr>
      <vt:lpstr>Fascicolo di I grado “ibrido”</vt:lpstr>
      <vt:lpstr>- OCCORRE CREARE SUL DESKTOP DEL COMPUTER UNA NUOVA CARTELLA, CHE CHIAMEREMO “FASCICOLO ATTO DI APPELLO” </vt:lpstr>
      <vt:lpstr>Il fascicolo di I grado</vt:lpstr>
      <vt:lpstr>Iscrizione a ruolo appello…passo passo</vt:lpstr>
      <vt:lpstr>Presentazione standard di PowerPoint</vt:lpstr>
      <vt:lpstr>Presentazione standard di PowerPoint</vt:lpstr>
      <vt:lpstr>Attestazione I modalità</vt:lpstr>
      <vt:lpstr>Attestazione I modalità</vt:lpstr>
      <vt:lpstr> Attestazione di conformità ridotta all’essenziale </vt:lpstr>
      <vt:lpstr>Fac-simile Attestazione di conformità “completa”</vt:lpstr>
      <vt:lpstr>Presentazione standard di PowerPoint</vt:lpstr>
      <vt:lpstr>Presentazione standard di PowerPoint</vt:lpstr>
      <vt:lpstr>Presentazione standard di PowerPoint</vt:lpstr>
      <vt:lpstr>Attestazione II modalità</vt:lpstr>
      <vt:lpstr>II modalità – attestazione su documento separato</vt:lpstr>
      <vt:lpstr>Art. 19 ter,  Provv. 16/4/2014 come introdotto dall’art. 1 decreto 28/12/2015 in vigore dal 09.01.2016  https://www.giustizia.it/giustizia/it/mg_1_8_1.wp?previsiousPage=mg_1_8&amp;contentId=SDC1204937  </vt:lpstr>
      <vt:lpstr>Art. 19 ter,  Provv. 16/4/2014 come introdotto dall’art. 1 decreto 28/12/2015 in vigore dal 09.01.2016</vt:lpstr>
      <vt:lpstr>ESEMPIO DI ATTESTAZIONE DI CONFORMITA’ APPOSTA SU FOGLIO SEPARATO</vt:lpstr>
      <vt:lpstr>Attestazione II modalità</vt:lpstr>
      <vt:lpstr>Presentazione standard di PowerPoint</vt:lpstr>
      <vt:lpstr>Presentazione standard di PowerPoint</vt:lpstr>
      <vt:lpstr>Presentazione standard di PowerPoint</vt:lpstr>
      <vt:lpstr>Avvertenze:</vt:lpstr>
      <vt:lpstr>La parte digitale del fascicolo di I grado</vt:lpstr>
      <vt:lpstr>La parte digitale del fascicolo di I grado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Ricordarsi il Deposito del provvedimento impugnato</vt:lpstr>
      <vt:lpstr>Attestazione di conformità multipla</vt:lpstr>
      <vt:lpstr>Ricordarsi di inviare l’avviso di impugnazione nel fascicolo del I grado</vt:lpstr>
      <vt:lpstr>Fac-simile avviso impugnazione</vt:lpstr>
      <vt:lpstr>Presentazione standard di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NOTIFICHE IN PROPRIO A MEZZO PEC</dc:title>
  <dc:creator>HP ENVY</dc:creator>
  <cp:lastModifiedBy>andrea</cp:lastModifiedBy>
  <cp:revision>742</cp:revision>
  <dcterms:created xsi:type="dcterms:W3CDTF">2014-10-03T09:53:24Z</dcterms:created>
  <dcterms:modified xsi:type="dcterms:W3CDTF">2020-11-11T12:29:11Z</dcterms:modified>
</cp:coreProperties>
</file>