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notesMasterIdLst>
    <p:notesMasterId r:id="rId131"/>
  </p:notesMasterIdLst>
  <p:sldIdLst>
    <p:sldId id="1012" r:id="rId2"/>
    <p:sldId id="998" r:id="rId3"/>
    <p:sldId id="1007" r:id="rId4"/>
    <p:sldId id="763" r:id="rId5"/>
    <p:sldId id="1014" r:id="rId6"/>
    <p:sldId id="1015" r:id="rId7"/>
    <p:sldId id="1016" r:id="rId8"/>
    <p:sldId id="1017" r:id="rId9"/>
    <p:sldId id="999" r:id="rId10"/>
    <p:sldId id="1011" r:id="rId11"/>
    <p:sldId id="1018" r:id="rId12"/>
    <p:sldId id="862" r:id="rId13"/>
    <p:sldId id="1004" r:id="rId14"/>
    <p:sldId id="1000" r:id="rId15"/>
    <p:sldId id="1001" r:id="rId16"/>
    <p:sldId id="1002" r:id="rId17"/>
    <p:sldId id="1003" r:id="rId18"/>
    <p:sldId id="933" r:id="rId19"/>
    <p:sldId id="766" r:id="rId20"/>
    <p:sldId id="767" r:id="rId21"/>
    <p:sldId id="768" r:id="rId22"/>
    <p:sldId id="769" r:id="rId23"/>
    <p:sldId id="770" r:id="rId24"/>
    <p:sldId id="771" r:id="rId25"/>
    <p:sldId id="772" r:id="rId26"/>
    <p:sldId id="773" r:id="rId27"/>
    <p:sldId id="774" r:id="rId28"/>
    <p:sldId id="775" r:id="rId29"/>
    <p:sldId id="776" r:id="rId30"/>
    <p:sldId id="863" r:id="rId31"/>
    <p:sldId id="1008" r:id="rId32"/>
    <p:sldId id="778" r:id="rId33"/>
    <p:sldId id="779" r:id="rId34"/>
    <p:sldId id="780" r:id="rId35"/>
    <p:sldId id="781" r:id="rId36"/>
    <p:sldId id="1023" r:id="rId37"/>
    <p:sldId id="782" r:id="rId38"/>
    <p:sldId id="783" r:id="rId39"/>
    <p:sldId id="784" r:id="rId40"/>
    <p:sldId id="785" r:id="rId41"/>
    <p:sldId id="786" r:id="rId42"/>
    <p:sldId id="787" r:id="rId43"/>
    <p:sldId id="788" r:id="rId44"/>
    <p:sldId id="877" r:id="rId45"/>
    <p:sldId id="850" r:id="rId46"/>
    <p:sldId id="864" r:id="rId47"/>
    <p:sldId id="852" r:id="rId48"/>
    <p:sldId id="855" r:id="rId49"/>
    <p:sldId id="867" r:id="rId50"/>
    <p:sldId id="868" r:id="rId51"/>
    <p:sldId id="854" r:id="rId52"/>
    <p:sldId id="869" r:id="rId53"/>
    <p:sldId id="870" r:id="rId54"/>
    <p:sldId id="871" r:id="rId55"/>
    <p:sldId id="872" r:id="rId56"/>
    <p:sldId id="856" r:id="rId57"/>
    <p:sldId id="873" r:id="rId58"/>
    <p:sldId id="874" r:id="rId59"/>
    <p:sldId id="875" r:id="rId60"/>
    <p:sldId id="876" r:id="rId61"/>
    <p:sldId id="878" r:id="rId62"/>
    <p:sldId id="884" r:id="rId63"/>
    <p:sldId id="885" r:id="rId64"/>
    <p:sldId id="886" r:id="rId65"/>
    <p:sldId id="887" r:id="rId66"/>
    <p:sldId id="888" r:id="rId67"/>
    <p:sldId id="882" r:id="rId68"/>
    <p:sldId id="883" r:id="rId69"/>
    <p:sldId id="866" r:id="rId70"/>
    <p:sldId id="865" r:id="rId71"/>
    <p:sldId id="1010" r:id="rId72"/>
    <p:sldId id="789" r:id="rId73"/>
    <p:sldId id="790" r:id="rId74"/>
    <p:sldId id="791" r:id="rId75"/>
    <p:sldId id="792" r:id="rId76"/>
    <p:sldId id="793" r:id="rId77"/>
    <p:sldId id="794" r:id="rId78"/>
    <p:sldId id="795" r:id="rId79"/>
    <p:sldId id="797" r:id="rId80"/>
    <p:sldId id="798" r:id="rId81"/>
    <p:sldId id="799" r:id="rId82"/>
    <p:sldId id="802" r:id="rId83"/>
    <p:sldId id="804" r:id="rId84"/>
    <p:sldId id="805" r:id="rId85"/>
    <p:sldId id="800" r:id="rId86"/>
    <p:sldId id="806" r:id="rId87"/>
    <p:sldId id="807" r:id="rId88"/>
    <p:sldId id="808" r:id="rId89"/>
    <p:sldId id="809" r:id="rId90"/>
    <p:sldId id="810" r:id="rId91"/>
    <p:sldId id="812" r:id="rId92"/>
    <p:sldId id="813" r:id="rId93"/>
    <p:sldId id="814" r:id="rId94"/>
    <p:sldId id="815" r:id="rId95"/>
    <p:sldId id="816" r:id="rId96"/>
    <p:sldId id="817" r:id="rId97"/>
    <p:sldId id="818" r:id="rId98"/>
    <p:sldId id="819" r:id="rId99"/>
    <p:sldId id="820" r:id="rId100"/>
    <p:sldId id="821" r:id="rId101"/>
    <p:sldId id="822" r:id="rId102"/>
    <p:sldId id="823" r:id="rId103"/>
    <p:sldId id="824" r:id="rId104"/>
    <p:sldId id="825" r:id="rId105"/>
    <p:sldId id="826" r:id="rId106"/>
    <p:sldId id="827" r:id="rId107"/>
    <p:sldId id="828" r:id="rId108"/>
    <p:sldId id="829" r:id="rId109"/>
    <p:sldId id="830" r:id="rId110"/>
    <p:sldId id="831" r:id="rId111"/>
    <p:sldId id="832" r:id="rId112"/>
    <p:sldId id="833" r:id="rId113"/>
    <p:sldId id="834" r:id="rId114"/>
    <p:sldId id="836" r:id="rId115"/>
    <p:sldId id="835" r:id="rId116"/>
    <p:sldId id="837" r:id="rId117"/>
    <p:sldId id="838" r:id="rId118"/>
    <p:sldId id="839" r:id="rId119"/>
    <p:sldId id="840" r:id="rId120"/>
    <p:sldId id="841" r:id="rId121"/>
    <p:sldId id="843" r:id="rId122"/>
    <p:sldId id="844" r:id="rId123"/>
    <p:sldId id="845" r:id="rId124"/>
    <p:sldId id="1005" r:id="rId125"/>
    <p:sldId id="1006" r:id="rId126"/>
    <p:sldId id="1022" r:id="rId127"/>
    <p:sldId id="1019" r:id="rId128"/>
    <p:sldId id="1020" r:id="rId129"/>
    <p:sldId id="565" r:id="rId130"/>
  </p:sldIdLst>
  <p:sldSz cx="9144000" cy="6858000" type="screen4x3"/>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86299" autoAdjust="0"/>
  </p:normalViewPr>
  <p:slideViewPr>
    <p:cSldViewPr>
      <p:cViewPr varScale="1">
        <p:scale>
          <a:sx n="120" d="100"/>
          <a:sy n="120" d="100"/>
        </p:scale>
        <p:origin x="198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6348"/>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theme" Target="theme/theme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bwMode="auto">
          <a:xfrm>
            <a:off x="0" y="1"/>
            <a:ext cx="2946400" cy="495300"/>
          </a:xfrm>
          <a:prstGeom prst="rect">
            <a:avLst/>
          </a:prstGeom>
          <a:noFill/>
          <a:ln w="9525">
            <a:noFill/>
            <a:miter lim="800000"/>
            <a:headEnd/>
            <a:tailEnd/>
          </a:ln>
        </p:spPr>
        <p:txBody>
          <a:bodyPr vert="horz" wrap="square" lIns="95554" tIns="47777" rIns="95554" bIns="47777" numCol="1" anchor="t" anchorCtr="0" compatLnSpc="1">
            <a:prstTxWarp prst="textNoShape">
              <a:avLst/>
            </a:prstTxWarp>
          </a:bodyPr>
          <a:lstStyle>
            <a:lvl1pPr defTabSz="955598">
              <a:defRPr sz="1300">
                <a:latin typeface="Calibri" pitchFamily="34" charset="0"/>
              </a:defRPr>
            </a:lvl1pPr>
          </a:lstStyle>
          <a:p>
            <a:endParaRPr lang="it-IT"/>
          </a:p>
        </p:txBody>
      </p:sp>
      <p:sp>
        <p:nvSpPr>
          <p:cNvPr id="3" name="Segnaposto data 2"/>
          <p:cNvSpPr>
            <a:spLocks noGrp="1"/>
          </p:cNvSpPr>
          <p:nvPr>
            <p:ph type="dt" idx="1"/>
          </p:nvPr>
        </p:nvSpPr>
        <p:spPr bwMode="auto">
          <a:xfrm>
            <a:off x="3849689" y="1"/>
            <a:ext cx="2946400" cy="495300"/>
          </a:xfrm>
          <a:prstGeom prst="rect">
            <a:avLst/>
          </a:prstGeom>
          <a:noFill/>
          <a:ln w="9525">
            <a:noFill/>
            <a:miter lim="800000"/>
            <a:headEnd/>
            <a:tailEnd/>
          </a:ln>
        </p:spPr>
        <p:txBody>
          <a:bodyPr vert="horz" wrap="square" lIns="95554" tIns="47777" rIns="95554" bIns="47777" numCol="1" anchor="t" anchorCtr="0" compatLnSpc="1">
            <a:prstTxWarp prst="textNoShape">
              <a:avLst/>
            </a:prstTxWarp>
          </a:bodyPr>
          <a:lstStyle>
            <a:lvl1pPr algn="r" defTabSz="955598">
              <a:defRPr sz="1300">
                <a:latin typeface="Calibri" pitchFamily="34" charset="0"/>
              </a:defRPr>
            </a:lvl1pPr>
          </a:lstStyle>
          <a:p>
            <a:fld id="{E78F231E-FBF0-4C71-934B-B23862E30C07}" type="datetimeFigureOut">
              <a:rPr lang="it-IT"/>
              <a:pPr/>
              <a:t>11/11/2020</a:t>
            </a:fld>
            <a:endParaRPr lang="it-IT"/>
          </a:p>
        </p:txBody>
      </p:sp>
      <p:sp>
        <p:nvSpPr>
          <p:cNvPr id="4" name="Segnaposto immagine diapositiva 3"/>
          <p:cNvSpPr>
            <a:spLocks noGrp="1" noRot="1" noChangeAspect="1"/>
          </p:cNvSpPr>
          <p:nvPr>
            <p:ph type="sldImg" idx="2"/>
          </p:nvPr>
        </p:nvSpPr>
        <p:spPr>
          <a:xfrm>
            <a:off x="919163" y="744538"/>
            <a:ext cx="4960937" cy="3722687"/>
          </a:xfrm>
          <a:prstGeom prst="rect">
            <a:avLst/>
          </a:prstGeom>
          <a:noFill/>
          <a:ln w="12700">
            <a:solidFill>
              <a:prstClr val="black"/>
            </a:solidFill>
          </a:ln>
        </p:spPr>
        <p:txBody>
          <a:bodyPr vert="horz" lIns="91432" tIns="45716" rIns="91432" bIns="45716" rtlCol="0" anchor="ctr"/>
          <a:lstStyle/>
          <a:p>
            <a:pPr lvl="0"/>
            <a:endParaRPr lang="it-IT" noProof="0"/>
          </a:p>
        </p:txBody>
      </p:sp>
      <p:sp>
        <p:nvSpPr>
          <p:cNvPr id="5" name="Segnaposto note 4"/>
          <p:cNvSpPr>
            <a:spLocks noGrp="1"/>
          </p:cNvSpPr>
          <p:nvPr>
            <p:ph type="body" sz="quarter" idx="3"/>
          </p:nvPr>
        </p:nvSpPr>
        <p:spPr bwMode="auto">
          <a:xfrm>
            <a:off x="679451" y="4714876"/>
            <a:ext cx="5438775" cy="4467225"/>
          </a:xfrm>
          <a:prstGeom prst="rect">
            <a:avLst/>
          </a:prstGeom>
          <a:noFill/>
          <a:ln w="9525">
            <a:noFill/>
            <a:miter lim="800000"/>
            <a:headEnd/>
            <a:tailEnd/>
          </a:ln>
        </p:spPr>
        <p:txBody>
          <a:bodyPr vert="horz" wrap="square" lIns="95554" tIns="47777" rIns="95554" bIns="47777" numCol="1" anchor="t" anchorCtr="0" compatLnSpc="1">
            <a:prstTxWarp prst="textNoShape">
              <a:avLst/>
            </a:prstTxWarp>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bwMode="auto">
          <a:xfrm>
            <a:off x="0" y="9429751"/>
            <a:ext cx="2946400" cy="495300"/>
          </a:xfrm>
          <a:prstGeom prst="rect">
            <a:avLst/>
          </a:prstGeom>
          <a:noFill/>
          <a:ln w="9525">
            <a:noFill/>
            <a:miter lim="800000"/>
            <a:headEnd/>
            <a:tailEnd/>
          </a:ln>
        </p:spPr>
        <p:txBody>
          <a:bodyPr vert="horz" wrap="square" lIns="95554" tIns="47777" rIns="95554" bIns="47777" numCol="1" anchor="b" anchorCtr="0" compatLnSpc="1">
            <a:prstTxWarp prst="textNoShape">
              <a:avLst/>
            </a:prstTxWarp>
          </a:bodyPr>
          <a:lstStyle>
            <a:lvl1pPr defTabSz="955598">
              <a:defRPr sz="1300">
                <a:latin typeface="Calibri" pitchFamily="34" charset="0"/>
              </a:defRPr>
            </a:lvl1pPr>
          </a:lstStyle>
          <a:p>
            <a:endParaRPr lang="it-IT"/>
          </a:p>
        </p:txBody>
      </p:sp>
      <p:sp>
        <p:nvSpPr>
          <p:cNvPr id="7" name="Segnaposto numero diapositiva 6"/>
          <p:cNvSpPr>
            <a:spLocks noGrp="1"/>
          </p:cNvSpPr>
          <p:nvPr>
            <p:ph type="sldNum" sz="quarter" idx="5"/>
          </p:nvPr>
        </p:nvSpPr>
        <p:spPr bwMode="auto">
          <a:xfrm>
            <a:off x="3849689" y="9429751"/>
            <a:ext cx="2946400" cy="495300"/>
          </a:xfrm>
          <a:prstGeom prst="rect">
            <a:avLst/>
          </a:prstGeom>
          <a:noFill/>
          <a:ln w="9525">
            <a:noFill/>
            <a:miter lim="800000"/>
            <a:headEnd/>
            <a:tailEnd/>
          </a:ln>
        </p:spPr>
        <p:txBody>
          <a:bodyPr vert="horz" wrap="square" lIns="95554" tIns="47777" rIns="95554" bIns="47777" numCol="1" anchor="b" anchorCtr="0" compatLnSpc="1">
            <a:prstTxWarp prst="textNoShape">
              <a:avLst/>
            </a:prstTxWarp>
          </a:bodyPr>
          <a:lstStyle>
            <a:lvl1pPr algn="r" defTabSz="955598">
              <a:defRPr sz="1300">
                <a:latin typeface="Calibri" pitchFamily="34" charset="0"/>
              </a:defRPr>
            </a:lvl1pPr>
          </a:lstStyle>
          <a:p>
            <a:fld id="{D3AFAD1E-E792-408B-BA79-2445080360E8}" type="slidenum">
              <a:rPr lang="it-IT"/>
              <a:pPr/>
              <a:t>‹N›</a:t>
            </a:fld>
            <a:endParaRPr lang="it-IT"/>
          </a:p>
        </p:txBody>
      </p:sp>
    </p:spTree>
    <p:extLst>
      <p:ext uri="{BB962C8B-B14F-4D97-AF65-F5344CB8AC3E}">
        <p14:creationId xmlns:p14="http://schemas.microsoft.com/office/powerpoint/2010/main" val="16278675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4500"/>
            </a:lvl1pPr>
          </a:lstStyle>
          <a:p>
            <a:r>
              <a:rPr lang="it-IT" smtClean="0"/>
              <a:t>Fare clic per modificare lo stile del titolo</a:t>
            </a:r>
            <a:endParaRPr lang="it-IT"/>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pPr>
              <a:defRPr/>
            </a:pPr>
            <a:fld id="{BF45289A-CF70-48A3-979A-BB26F566FB9C}" type="datetime1">
              <a:rPr lang="it-IT" smtClean="0"/>
              <a:pPr>
                <a:defRPr/>
              </a:pPr>
              <a:t>11/11/2020</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4CF5E796-FD01-4C06-A90C-32E925AA58CF}" type="slidenum">
              <a:rPr lang="it-IT" smtClean="0"/>
              <a:pPr>
                <a:defRPr/>
              </a:pPr>
              <a:t>‹N›</a:t>
            </a:fld>
            <a:endParaRPr lang="it-IT"/>
          </a:p>
        </p:txBody>
      </p:sp>
    </p:spTree>
    <p:extLst>
      <p:ext uri="{BB962C8B-B14F-4D97-AF65-F5344CB8AC3E}">
        <p14:creationId xmlns:p14="http://schemas.microsoft.com/office/powerpoint/2010/main" val="3963491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fld id="{7D50778D-7381-4255-BA06-7353CA474499}" type="datetime1">
              <a:rPr lang="it-IT" smtClean="0"/>
              <a:pPr>
                <a:defRPr/>
              </a:pPr>
              <a:t>11/11/2020</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23DCDC18-124B-4112-AD49-9B7E2E35B7E8}" type="slidenum">
              <a:rPr lang="it-IT" smtClean="0"/>
              <a:pPr>
                <a:defRPr/>
              </a:pPr>
              <a:t>‹N›</a:t>
            </a:fld>
            <a:endParaRPr lang="it-IT"/>
          </a:p>
        </p:txBody>
      </p:sp>
    </p:spTree>
    <p:extLst>
      <p:ext uri="{BB962C8B-B14F-4D97-AF65-F5344CB8AC3E}">
        <p14:creationId xmlns:p14="http://schemas.microsoft.com/office/powerpoint/2010/main" val="3770554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365125"/>
            <a:ext cx="1971675"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28650" y="365125"/>
            <a:ext cx="5800725"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fld id="{EF10D4DE-75AE-4EA3-83CA-AF9B27CE1DD2}" type="datetime1">
              <a:rPr lang="it-IT" smtClean="0"/>
              <a:pPr>
                <a:defRPr/>
              </a:pPr>
              <a:t>11/11/2020</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35152FFB-E232-4F33-8D56-D81DD3B15311}" type="slidenum">
              <a:rPr lang="it-IT" smtClean="0"/>
              <a:pPr>
                <a:defRPr/>
              </a:pPr>
              <a:t>‹N›</a:t>
            </a:fld>
            <a:endParaRPr lang="it-IT"/>
          </a:p>
        </p:txBody>
      </p:sp>
    </p:spTree>
    <p:extLst>
      <p:ext uri="{BB962C8B-B14F-4D97-AF65-F5344CB8AC3E}">
        <p14:creationId xmlns:p14="http://schemas.microsoft.com/office/powerpoint/2010/main" val="1888253694"/>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fld id="{8FC2BB2A-EF9B-40F7-93CC-7DDE3AEB1EA9}" type="datetime1">
              <a:rPr lang="it-IT" smtClean="0"/>
              <a:pPr>
                <a:defRPr/>
              </a:pPr>
              <a:t>11/11/2020</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E89B14F8-6577-4964-A920-B18575DD22C0}" type="slidenum">
              <a:rPr lang="it-IT" smtClean="0"/>
              <a:pPr>
                <a:defRPr/>
              </a:pPr>
              <a:t>‹N›</a:t>
            </a:fld>
            <a:endParaRPr lang="it-IT"/>
          </a:p>
        </p:txBody>
      </p:sp>
    </p:spTree>
    <p:extLst>
      <p:ext uri="{BB962C8B-B14F-4D97-AF65-F5344CB8AC3E}">
        <p14:creationId xmlns:p14="http://schemas.microsoft.com/office/powerpoint/2010/main" val="1894168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9"/>
            <a:ext cx="7886700" cy="2852737"/>
          </a:xfrm>
        </p:spPr>
        <p:txBody>
          <a:bodyPr anchor="b"/>
          <a:lstStyle>
            <a:lvl1pPr>
              <a:defRPr sz="4500"/>
            </a:lvl1pPr>
          </a:lstStyle>
          <a:p>
            <a:r>
              <a:rPr lang="it-IT" smtClean="0"/>
              <a:t>Fare clic per modificare lo stile del titolo</a:t>
            </a:r>
            <a:endParaRPr lang="it-IT"/>
          </a:p>
        </p:txBody>
      </p:sp>
      <p:sp>
        <p:nvSpPr>
          <p:cNvPr id="3" name="Segnaposto tes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pPr>
              <a:defRPr/>
            </a:pPr>
            <a:fld id="{154C16D5-9D88-44CD-BD45-E66C9A51AF99}" type="datetime1">
              <a:rPr lang="it-IT" smtClean="0"/>
              <a:pPr>
                <a:defRPr/>
              </a:pPr>
              <a:t>11/11/2020</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B4AFB3C1-A3E2-43B8-B0BE-713413285216}" type="slidenum">
              <a:rPr lang="it-IT" smtClean="0"/>
              <a:pPr>
                <a:defRPr/>
              </a:pPr>
              <a:t>‹N›</a:t>
            </a:fld>
            <a:endParaRPr lang="it-IT"/>
          </a:p>
        </p:txBody>
      </p:sp>
    </p:spTree>
    <p:extLst>
      <p:ext uri="{BB962C8B-B14F-4D97-AF65-F5344CB8AC3E}">
        <p14:creationId xmlns:p14="http://schemas.microsoft.com/office/powerpoint/2010/main" val="893348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286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291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pPr>
              <a:defRPr/>
            </a:pPr>
            <a:fld id="{22477535-7889-4C0B-A5AA-B5238AE2446A}" type="datetime1">
              <a:rPr lang="it-IT" smtClean="0"/>
              <a:pPr>
                <a:defRPr/>
              </a:pPr>
              <a:t>11/11/2020</a:t>
            </a:fld>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pPr>
              <a:defRPr/>
            </a:pPr>
            <a:fld id="{E3A92097-6353-4CC2-94D5-B30F479F4DCF}" type="slidenum">
              <a:rPr lang="it-IT" smtClean="0"/>
              <a:pPr>
                <a:defRPr/>
              </a:pPr>
              <a:t>‹N›</a:t>
            </a:fld>
            <a:endParaRPr lang="it-IT"/>
          </a:p>
        </p:txBody>
      </p:sp>
    </p:spTree>
    <p:extLst>
      <p:ext uri="{BB962C8B-B14F-4D97-AF65-F5344CB8AC3E}">
        <p14:creationId xmlns:p14="http://schemas.microsoft.com/office/powerpoint/2010/main" val="2658861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29841" y="365126"/>
            <a:ext cx="78867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29842" y="2505075"/>
            <a:ext cx="3868340"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29150" y="2505075"/>
            <a:ext cx="3887391"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pPr>
              <a:defRPr/>
            </a:pPr>
            <a:fld id="{0EA846ED-636C-4CFC-AD0F-75F9303C5EEE}" type="datetime1">
              <a:rPr lang="it-IT" smtClean="0"/>
              <a:pPr>
                <a:defRPr/>
              </a:pPr>
              <a:t>11/11/2020</a:t>
            </a:fld>
            <a:endParaRPr lang="it-IT"/>
          </a:p>
        </p:txBody>
      </p:sp>
      <p:sp>
        <p:nvSpPr>
          <p:cNvPr id="8" name="Segnaposto piè di pagina 7"/>
          <p:cNvSpPr>
            <a:spLocks noGrp="1"/>
          </p:cNvSpPr>
          <p:nvPr>
            <p:ph type="ftr" sz="quarter" idx="11"/>
          </p:nvPr>
        </p:nvSpPr>
        <p:spPr/>
        <p:txBody>
          <a:bodyPr/>
          <a:lstStyle/>
          <a:p>
            <a:pPr>
              <a:defRPr/>
            </a:pPr>
            <a:endParaRPr lang="it-IT"/>
          </a:p>
        </p:txBody>
      </p:sp>
      <p:sp>
        <p:nvSpPr>
          <p:cNvPr id="9" name="Segnaposto numero diapositiva 8"/>
          <p:cNvSpPr>
            <a:spLocks noGrp="1"/>
          </p:cNvSpPr>
          <p:nvPr>
            <p:ph type="sldNum" sz="quarter" idx="12"/>
          </p:nvPr>
        </p:nvSpPr>
        <p:spPr/>
        <p:txBody>
          <a:bodyPr/>
          <a:lstStyle/>
          <a:p>
            <a:pPr>
              <a:defRPr/>
            </a:pPr>
            <a:fld id="{5381A22B-3F92-4BC2-BBD8-168DC78EF5C4}" type="slidenum">
              <a:rPr lang="it-IT" smtClean="0"/>
              <a:pPr>
                <a:defRPr/>
              </a:pPr>
              <a:t>‹N›</a:t>
            </a:fld>
            <a:endParaRPr lang="it-IT"/>
          </a:p>
        </p:txBody>
      </p:sp>
    </p:spTree>
    <p:extLst>
      <p:ext uri="{BB962C8B-B14F-4D97-AF65-F5344CB8AC3E}">
        <p14:creationId xmlns:p14="http://schemas.microsoft.com/office/powerpoint/2010/main" val="375514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pPr>
              <a:defRPr/>
            </a:pPr>
            <a:fld id="{887AB22B-A897-4FA0-ADEE-0466DAEE8860}" type="datetime1">
              <a:rPr lang="it-IT" smtClean="0"/>
              <a:pPr>
                <a:defRPr/>
              </a:pPr>
              <a:t>11/11/2020</a:t>
            </a:fld>
            <a:endParaRPr lang="it-IT"/>
          </a:p>
        </p:txBody>
      </p:sp>
      <p:sp>
        <p:nvSpPr>
          <p:cNvPr id="4" name="Segnaposto piè di pagina 3"/>
          <p:cNvSpPr>
            <a:spLocks noGrp="1"/>
          </p:cNvSpPr>
          <p:nvPr>
            <p:ph type="ftr" sz="quarter" idx="11"/>
          </p:nvPr>
        </p:nvSpPr>
        <p:spPr/>
        <p:txBody>
          <a:bodyPr/>
          <a:lstStyle/>
          <a:p>
            <a:pPr>
              <a:defRPr/>
            </a:pPr>
            <a:endParaRPr lang="it-IT"/>
          </a:p>
        </p:txBody>
      </p:sp>
      <p:sp>
        <p:nvSpPr>
          <p:cNvPr id="5" name="Segnaposto numero diapositiva 4"/>
          <p:cNvSpPr>
            <a:spLocks noGrp="1"/>
          </p:cNvSpPr>
          <p:nvPr>
            <p:ph type="sldNum" sz="quarter" idx="12"/>
          </p:nvPr>
        </p:nvSpPr>
        <p:spPr/>
        <p:txBody>
          <a:bodyPr/>
          <a:lstStyle/>
          <a:p>
            <a:pPr>
              <a:defRPr/>
            </a:pPr>
            <a:fld id="{1D5C3792-E8F0-4E49-B640-8CBE1FFC15EE}" type="slidenum">
              <a:rPr lang="it-IT" smtClean="0"/>
              <a:pPr>
                <a:defRPr/>
              </a:pPr>
              <a:t>‹N›</a:t>
            </a:fld>
            <a:endParaRPr lang="it-IT"/>
          </a:p>
        </p:txBody>
      </p:sp>
    </p:spTree>
    <p:extLst>
      <p:ext uri="{BB962C8B-B14F-4D97-AF65-F5344CB8AC3E}">
        <p14:creationId xmlns:p14="http://schemas.microsoft.com/office/powerpoint/2010/main" val="2652917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a:defRPr/>
            </a:pPr>
            <a:fld id="{F0D64217-AA6F-447F-A0C6-1CC7F1A929A1}" type="datetime1">
              <a:rPr lang="it-IT" smtClean="0"/>
              <a:pPr>
                <a:defRPr/>
              </a:pPr>
              <a:t>11/11/2020</a:t>
            </a:fld>
            <a:endParaRPr lang="it-IT"/>
          </a:p>
        </p:txBody>
      </p:sp>
      <p:sp>
        <p:nvSpPr>
          <p:cNvPr id="3" name="Segnaposto piè di pagina 2"/>
          <p:cNvSpPr>
            <a:spLocks noGrp="1"/>
          </p:cNvSpPr>
          <p:nvPr>
            <p:ph type="ftr" sz="quarter" idx="11"/>
          </p:nvPr>
        </p:nvSpPr>
        <p:spPr/>
        <p:txBody>
          <a:bodyPr/>
          <a:lstStyle/>
          <a:p>
            <a:pPr>
              <a:defRPr/>
            </a:pPr>
            <a:endParaRPr lang="it-IT"/>
          </a:p>
        </p:txBody>
      </p:sp>
      <p:sp>
        <p:nvSpPr>
          <p:cNvPr id="4" name="Segnaposto numero diapositiva 3"/>
          <p:cNvSpPr>
            <a:spLocks noGrp="1"/>
          </p:cNvSpPr>
          <p:nvPr>
            <p:ph type="sldNum" sz="quarter" idx="12"/>
          </p:nvPr>
        </p:nvSpPr>
        <p:spPr/>
        <p:txBody>
          <a:bodyPr/>
          <a:lstStyle/>
          <a:p>
            <a:pPr>
              <a:defRPr/>
            </a:pPr>
            <a:fld id="{CD9BD972-4A3D-46DA-BFD7-8B654D49B664}" type="slidenum">
              <a:rPr lang="it-IT" smtClean="0"/>
              <a:pPr>
                <a:defRPr/>
              </a:pPr>
              <a:t>‹N›</a:t>
            </a:fld>
            <a:endParaRPr lang="it-IT"/>
          </a:p>
        </p:txBody>
      </p:sp>
    </p:spTree>
    <p:extLst>
      <p:ext uri="{BB962C8B-B14F-4D97-AF65-F5344CB8AC3E}">
        <p14:creationId xmlns:p14="http://schemas.microsoft.com/office/powerpoint/2010/main" val="1021644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2400"/>
            </a:lvl1pPr>
          </a:lstStyle>
          <a:p>
            <a:r>
              <a:rPr lang="it-IT" smtClean="0"/>
              <a:t>Fare clic per modificare lo stile del titolo</a:t>
            </a:r>
            <a:endParaRPr lang="it-IT"/>
          </a:p>
        </p:txBody>
      </p:sp>
      <p:sp>
        <p:nvSpPr>
          <p:cNvPr id="3" name="Segnaposto contenut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a:defRPr/>
            </a:pPr>
            <a:fld id="{D9C79418-C22D-4DFA-99AA-02836EB81B55}" type="datetime1">
              <a:rPr lang="it-IT" smtClean="0"/>
              <a:pPr>
                <a:defRPr/>
              </a:pPr>
              <a:t>11/11/2020</a:t>
            </a:fld>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pPr>
              <a:defRPr/>
            </a:pPr>
            <a:fld id="{9438CE7E-3083-4C58-AE73-9D773713CB40}" type="slidenum">
              <a:rPr lang="it-IT" smtClean="0"/>
              <a:pPr>
                <a:defRPr/>
              </a:pPr>
              <a:t>‹N›</a:t>
            </a:fld>
            <a:endParaRPr lang="it-IT"/>
          </a:p>
        </p:txBody>
      </p:sp>
    </p:spTree>
    <p:extLst>
      <p:ext uri="{BB962C8B-B14F-4D97-AF65-F5344CB8AC3E}">
        <p14:creationId xmlns:p14="http://schemas.microsoft.com/office/powerpoint/2010/main" val="3143676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2400"/>
            </a:lvl1pPr>
          </a:lstStyle>
          <a:p>
            <a:r>
              <a:rPr lang="it-IT" smtClean="0"/>
              <a:t>Fare clic per modificare lo stile del titolo</a:t>
            </a:r>
            <a:endParaRPr lang="it-IT"/>
          </a:p>
        </p:txBody>
      </p:sp>
      <p:sp>
        <p:nvSpPr>
          <p:cNvPr id="3" name="Segnaposto immagin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a:defRPr/>
            </a:pPr>
            <a:fld id="{950AD80B-BCE7-4309-BC14-B07235F28B23}" type="datetime1">
              <a:rPr lang="it-IT" smtClean="0"/>
              <a:pPr>
                <a:defRPr/>
              </a:pPr>
              <a:t>11/11/2020</a:t>
            </a:fld>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pPr>
              <a:defRPr/>
            </a:pPr>
            <a:fld id="{5BFAD914-5523-4E82-95DA-0DDA208824BE}" type="slidenum">
              <a:rPr lang="it-IT" smtClean="0"/>
              <a:pPr>
                <a:defRPr/>
              </a:pPr>
              <a:t>‹N›</a:t>
            </a:fld>
            <a:endParaRPr lang="it-IT"/>
          </a:p>
        </p:txBody>
      </p:sp>
    </p:spTree>
    <p:extLst>
      <p:ext uri="{BB962C8B-B14F-4D97-AF65-F5344CB8AC3E}">
        <p14:creationId xmlns:p14="http://schemas.microsoft.com/office/powerpoint/2010/main" val="2660064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EF10D4DE-75AE-4EA3-83CA-AF9B27CE1DD2}" type="datetime1">
              <a:rPr lang="it-IT" smtClean="0"/>
              <a:pPr>
                <a:defRPr/>
              </a:pPr>
              <a:t>11/11/2020</a:t>
            </a:fld>
            <a:endParaRPr lang="it-IT"/>
          </a:p>
        </p:txBody>
      </p:sp>
      <p:sp>
        <p:nvSpPr>
          <p:cNvPr id="5" name="Segnaposto piè di pa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it-IT"/>
          </a:p>
        </p:txBody>
      </p:sp>
      <p:sp>
        <p:nvSpPr>
          <p:cNvPr id="6" name="Segnaposto numero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35152FFB-E232-4F33-8D56-D81DD3B15311}" type="slidenum">
              <a:rPr lang="it-IT" smtClean="0"/>
              <a:pPr>
                <a:defRPr/>
              </a:pPr>
              <a:t>‹N›</a:t>
            </a:fld>
            <a:endParaRPr lang="it-IT"/>
          </a:p>
        </p:txBody>
      </p:sp>
    </p:spTree>
    <p:extLst>
      <p:ext uri="{BB962C8B-B14F-4D97-AF65-F5344CB8AC3E}">
        <p14:creationId xmlns:p14="http://schemas.microsoft.com/office/powerpoint/2010/main" val="130150601"/>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3%20Cartella%20attestazione%20conformit&#224;%20processo%20esecutivo%20-%20Copia/3C%20notifica%20pec%20precetto"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www.altalex.com/documents/news/2014/12/04/del-processo-di-esecuzione-dell-espropriazione-forzata"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www.altalex.com/documents/news/2014/12/04/del-processo-di-esecuzione-dell-espropriazione-forzata"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altalex.com/documents/news/2014/03/11/legge-di-stabilita-2013-pubblicata-in-gazzetta-ufficial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altalex.com/documents/leggi/2014/06/27/decreto-crescita-2-0-il-testo-coordinato-in-gazzetta-ufficial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www.iusexplorer.it/FontiNormative/ShowCurrentDocument?IdDocMaster=4306304&amp;IdUnitaDoc=25427427&amp;NVigUnitaDoc=1&amp;IdDatabanks=7&amp;Pagina=0" TargetMode="External"/><Relationship Id="rId2" Type="http://schemas.openxmlformats.org/officeDocument/2006/relationships/hyperlink" Target="http://www.iusexplorer.it/Dejure/ShowCurrentDocument?IdDocMaster=3948143&amp;IdUnitaDoc=20114255&amp;NVigUnitaDoc=1&amp;IdDatabanks=10&amp;Pagina=0" TargetMode="External"/><Relationship Id="rId1" Type="http://schemas.openxmlformats.org/officeDocument/2006/relationships/slideLayout" Target="../slideLayouts/slideLayout2.xml"/><Relationship Id="rId4" Type="http://schemas.openxmlformats.org/officeDocument/2006/relationships/hyperlink" Target="http://www.iusexplorer.it/FontiNormative/ShowCurrentDocument?IdDocMaster=4412775&amp;IdUnitaDoc=25664381&amp;NVigUnitaDoc=1&amp;IdDatabanks=7&amp;Pagina=0" TargetMode="External"/></Relationships>
</file>

<file path=ppt/slides/_rels/slide79.xml.rels><?xml version="1.0" encoding="UTF-8" standalone="yes"?>
<Relationships xmlns="http://schemas.openxmlformats.org/package/2006/relationships"><Relationship Id="rId3" Type="http://schemas.openxmlformats.org/officeDocument/2006/relationships/hyperlink" Target="http://www.iusexplorer.it/Dejure/ShowCurrentDocument?IdDocMaster=4412775&amp;IdUnitaDoc=25664381&amp;NVigUnitaDoc=1&amp;IdDatabanks=7&amp;Pagina=0%22" TargetMode="External"/><Relationship Id="rId2" Type="http://schemas.openxmlformats.org/officeDocument/2006/relationships/hyperlink" Target="http://www.iusexplorer.it/Dejure/ShowCurrentDocument?IdDocMaster=4306304&amp;IdUnitaDoc=25427428&amp;NVigUnitaDoc=1&amp;IdDatabanks=7&amp;Pagina=0%2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www.iusexplorer.it/Dejure/ShowCurrentDocument?IdDocMaster=3948143&amp;IdUnitaDoc=20114329&amp;NVigUnitaDoc=1&amp;IdDatabanks=10&amp;Pagina=0"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www.quotidianogiuridico.it/RedirectManagerRichLegge?chiave=10LX0000775415ART742&amp;art=&amp;codice=&amp;est=&amp;cap=&amp;codOpera=&amp;dir=out"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32656"/>
            <a:ext cx="8229600" cy="1512168"/>
          </a:xfrm>
        </p:spPr>
        <p:txBody>
          <a:bodyPr>
            <a:normAutofit fontScale="90000"/>
          </a:bodyPr>
          <a:lstStyle/>
          <a:p>
            <a:pPr algn="ctr"/>
            <a:r>
              <a:rPr lang="it-IT" sz="3200" b="1" dirty="0" smtClean="0">
                <a:solidFill>
                  <a:srgbClr val="FF0000"/>
                </a:solidFill>
                <a:latin typeface="Arial" charset="0"/>
                <a:cs typeface="Arial" charset="0"/>
              </a:rPr>
              <a:t/>
            </a:r>
            <a:br>
              <a:rPr lang="it-IT" sz="3200" b="1" dirty="0" smtClean="0">
                <a:solidFill>
                  <a:srgbClr val="FF0000"/>
                </a:solidFill>
                <a:latin typeface="Arial" charset="0"/>
                <a:cs typeface="Arial" charset="0"/>
              </a:rPr>
            </a:br>
            <a:r>
              <a:rPr lang="it-IT" sz="3200" b="1" dirty="0">
                <a:solidFill>
                  <a:srgbClr val="FF0000"/>
                </a:solidFill>
                <a:latin typeface="Arial" charset="0"/>
                <a:cs typeface="Arial" charset="0"/>
              </a:rPr>
              <a:t/>
            </a:r>
            <a:br>
              <a:rPr lang="it-IT" sz="3200" b="1" dirty="0">
                <a:solidFill>
                  <a:srgbClr val="FF0000"/>
                </a:solidFill>
                <a:latin typeface="Arial" charset="0"/>
                <a:cs typeface="Arial" charset="0"/>
              </a:rPr>
            </a:br>
            <a:r>
              <a:rPr lang="it-IT" sz="3200" b="1" dirty="0" smtClean="0">
                <a:solidFill>
                  <a:srgbClr val="FF0000"/>
                </a:solidFill>
                <a:latin typeface="Arial" charset="0"/>
                <a:cs typeface="Arial" charset="0"/>
              </a:rPr>
              <a:t/>
            </a:r>
            <a:br>
              <a:rPr lang="it-IT" sz="3200" b="1" dirty="0" smtClean="0">
                <a:solidFill>
                  <a:srgbClr val="FF0000"/>
                </a:solidFill>
                <a:latin typeface="Arial" charset="0"/>
                <a:cs typeface="Arial" charset="0"/>
              </a:rPr>
            </a:br>
            <a:r>
              <a:rPr lang="it-IT" sz="3200" b="1" dirty="0">
                <a:solidFill>
                  <a:srgbClr val="FF0000"/>
                </a:solidFill>
                <a:latin typeface="Arial" charset="0"/>
                <a:cs typeface="Arial" charset="0"/>
              </a:rPr>
              <a:t/>
            </a:r>
            <a:br>
              <a:rPr lang="it-IT" sz="3200" b="1" dirty="0">
                <a:solidFill>
                  <a:srgbClr val="FF0000"/>
                </a:solidFill>
                <a:latin typeface="Arial" charset="0"/>
                <a:cs typeface="Arial" charset="0"/>
              </a:rPr>
            </a:br>
            <a:r>
              <a:rPr lang="it-IT" sz="3200" b="1" dirty="0" smtClean="0">
                <a:solidFill>
                  <a:srgbClr val="FF0000"/>
                </a:solidFill>
                <a:latin typeface="Arial" charset="0"/>
                <a:cs typeface="Arial" charset="0"/>
              </a:rPr>
              <a:t/>
            </a:r>
            <a:br>
              <a:rPr lang="it-IT" sz="3200" b="1" dirty="0" smtClean="0">
                <a:solidFill>
                  <a:srgbClr val="FF0000"/>
                </a:solidFill>
                <a:latin typeface="Arial" charset="0"/>
                <a:cs typeface="Arial" charset="0"/>
              </a:rPr>
            </a:br>
            <a:r>
              <a:rPr lang="it-IT" sz="4000" b="1" dirty="0" smtClean="0">
                <a:solidFill>
                  <a:srgbClr val="FF0000"/>
                </a:solidFill>
                <a:latin typeface="Arial" charset="0"/>
                <a:cs typeface="Arial" charset="0"/>
              </a:rPr>
              <a:t>Avvocato Telematico 2.0</a:t>
            </a:r>
            <a:br>
              <a:rPr lang="it-IT" sz="4000" b="1" dirty="0" smtClean="0">
                <a:solidFill>
                  <a:srgbClr val="FF0000"/>
                </a:solidFill>
                <a:latin typeface="Arial" charset="0"/>
                <a:cs typeface="Arial" charset="0"/>
              </a:rPr>
            </a:br>
            <a:r>
              <a:rPr lang="it-IT" sz="3200" i="1" dirty="0" smtClean="0"/>
              <a:t>Webinar </a:t>
            </a:r>
            <a:r>
              <a:rPr lang="it-IT" sz="2700" i="1" dirty="0" smtClean="0"/>
              <a:t>11.11.2020 </a:t>
            </a:r>
            <a:br>
              <a:rPr lang="it-IT" sz="2700" i="1" dirty="0" smtClean="0"/>
            </a:br>
            <a:r>
              <a:rPr lang="it-IT" sz="2700" i="1" dirty="0"/>
              <a:t/>
            </a:r>
            <a:br>
              <a:rPr lang="it-IT" sz="2700" i="1" dirty="0"/>
            </a:br>
            <a:r>
              <a:rPr lang="it-IT" sz="2700" i="1" dirty="0"/>
              <a:t>Avv. </a:t>
            </a:r>
            <a:r>
              <a:rPr lang="it-IT" sz="2700" i="1" dirty="0" smtClean="0"/>
              <a:t>Mauro Gualtieri</a:t>
            </a:r>
            <a:r>
              <a:rPr lang="it-IT" sz="2700" i="1" dirty="0"/>
              <a:t/>
            </a:r>
            <a:br>
              <a:rPr lang="it-IT" sz="2700" i="1" dirty="0"/>
            </a:br>
            <a:r>
              <a:rPr lang="it-IT" sz="2700" i="1" dirty="0"/>
              <a:t>Foro di Rimini </a:t>
            </a:r>
            <a:br>
              <a:rPr lang="it-IT" sz="2700" i="1" dirty="0"/>
            </a:br>
            <a:endParaRPr lang="it-IT" sz="27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a:t>
            </a:fld>
            <a:endParaRPr lang="it-IT"/>
          </a:p>
        </p:txBody>
      </p:sp>
      <p:pic>
        <p:nvPicPr>
          <p:cNvPr id="6" name="Segnaposto contenuto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7200" y="3865060"/>
            <a:ext cx="8229600" cy="2460662"/>
          </a:xfrm>
          <a:prstGeom prst="rect">
            <a:avLst/>
          </a:prstGeom>
        </p:spPr>
      </p:pic>
    </p:spTree>
    <p:extLst>
      <p:ext uri="{BB962C8B-B14F-4D97-AF65-F5344CB8AC3E}">
        <p14:creationId xmlns:p14="http://schemas.microsoft.com/office/powerpoint/2010/main" val="12689015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Tribunale sez. III - Catania, 02/11/2019, n. 4351</a:t>
            </a:r>
            <a:br>
              <a:rPr lang="it-IT" dirty="0" smtClean="0"/>
            </a:br>
            <a:endParaRPr lang="it-IT" dirty="0"/>
          </a:p>
        </p:txBody>
      </p:sp>
      <p:sp>
        <p:nvSpPr>
          <p:cNvPr id="3" name="Segnaposto contenuto 2"/>
          <p:cNvSpPr>
            <a:spLocks noGrp="1"/>
          </p:cNvSpPr>
          <p:nvPr>
            <p:ph idx="1"/>
          </p:nvPr>
        </p:nvSpPr>
        <p:spPr/>
        <p:txBody>
          <a:bodyPr>
            <a:normAutofit/>
          </a:bodyPr>
          <a:lstStyle/>
          <a:p>
            <a:pPr algn="just"/>
            <a:r>
              <a:rPr lang="it-IT" b="1" dirty="0" smtClean="0"/>
              <a:t>Inammissibile il documento depositato con consegna materiale in cancelleria o in udienza</a:t>
            </a:r>
          </a:p>
          <a:p>
            <a:pPr algn="just">
              <a:buNone/>
            </a:pPr>
            <a:endParaRPr lang="it-IT" dirty="0" smtClean="0"/>
          </a:p>
          <a:p>
            <a:pPr algn="just">
              <a:buNone/>
            </a:pPr>
            <a:r>
              <a:rPr lang="it-IT" dirty="0" smtClean="0"/>
              <a:t>Quando, nelle ipotesi contemplate dall'art. 16 bis del d.l. n. 179/2012, il deposito non viene eseguito per via telematica, bensì in modo tradizionale (cioè, con consegna materiale in cancelleria o in udienza dei documenti in formato cartaceo), l'atto o il documento non potrà che essere dichiarato inammissibile, in quanto affetto da un deficit strutturale/ontologico che lo rende radicalmente inesistente dal punto di vista giuridico (vale a dire, tamquam non esset).</a:t>
            </a:r>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10</a:t>
            </a:fld>
            <a:endParaRPr lang="it-IT"/>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a:bodyPr>
          <a:lstStyle/>
          <a:p>
            <a:pPr algn="ctr"/>
            <a:r>
              <a:rPr lang="it-IT" sz="2400" b="1" dirty="0" smtClean="0">
                <a:solidFill>
                  <a:srgbClr val="FF0000"/>
                </a:solidFill>
              </a:rPr>
              <a:t>ESEMPIO DI ATTESTAZIONE DI CONFORMITA’ NEL PROCESSO ESECUTIVO APPOSTA SU </a:t>
            </a:r>
            <a:r>
              <a:rPr lang="it-IT" sz="2400" b="1" dirty="0" smtClean="0">
                <a:solidFill>
                  <a:srgbClr val="FF0000"/>
                </a:solidFill>
              </a:rPr>
              <a:t>DOCUMENTO SEPARATO</a:t>
            </a:r>
            <a:endParaRPr lang="it-IT" sz="2400" dirty="0"/>
          </a:p>
        </p:txBody>
      </p:sp>
      <p:sp>
        <p:nvSpPr>
          <p:cNvPr id="3" name="Segnaposto contenuto 2"/>
          <p:cNvSpPr>
            <a:spLocks noGrp="1"/>
          </p:cNvSpPr>
          <p:nvPr>
            <p:ph idx="1"/>
          </p:nvPr>
        </p:nvSpPr>
        <p:spPr>
          <a:xfrm>
            <a:off x="457200" y="1268760"/>
            <a:ext cx="8229600" cy="4857403"/>
          </a:xfrm>
        </p:spPr>
        <p:txBody>
          <a:bodyPr>
            <a:normAutofit lnSpcReduction="10000"/>
          </a:bodyPr>
          <a:lstStyle/>
          <a:p>
            <a:pPr algn="ctr" latinLnBrk="0"/>
            <a:r>
              <a:rPr lang="it-IT" sz="1400" b="1" dirty="0" smtClean="0"/>
              <a:t>ATTESTAZIONE </a:t>
            </a:r>
            <a:r>
              <a:rPr lang="it-IT" sz="1400" b="1" dirty="0" err="1" smtClean="0"/>
              <a:t>DI</a:t>
            </a:r>
            <a:r>
              <a:rPr lang="it-IT" sz="1400" b="1" dirty="0" smtClean="0"/>
              <a:t> CONFORMITA' NEL PROCESSO ESECUTIVO</a:t>
            </a:r>
            <a:endParaRPr lang="it-IT" sz="1400" dirty="0" smtClean="0"/>
          </a:p>
          <a:p>
            <a:pPr algn="just" latinLnBrk="0"/>
            <a:r>
              <a:rPr lang="it-IT" sz="1400" dirty="0" smtClean="0"/>
              <a:t>Il sottoscritto avvocato _____________del Foro di ___________, </a:t>
            </a:r>
            <a:r>
              <a:rPr lang="it-IT" sz="1400" dirty="0" err="1" smtClean="0"/>
              <a:t>cod.fisc.</a:t>
            </a:r>
            <a:r>
              <a:rPr lang="it-IT" sz="1400" dirty="0" smtClean="0"/>
              <a:t> ______________, procuratore </a:t>
            </a:r>
            <a:r>
              <a:rPr lang="it-IT" sz="1400" dirty="0" err="1" smtClean="0"/>
              <a:t>domiciliatario</a:t>
            </a:r>
            <a:r>
              <a:rPr lang="it-IT" sz="1400" dirty="0" smtClean="0"/>
              <a:t> di (indicazione del CLIENTE, cod. </a:t>
            </a:r>
            <a:r>
              <a:rPr lang="it-IT" sz="1400" dirty="0" err="1" smtClean="0"/>
              <a:t>fisc</a:t>
            </a:r>
            <a:r>
              <a:rPr lang="it-IT" sz="1400" dirty="0" smtClean="0"/>
              <a:t>. XXX XXX 00X00 X000X), in forza di procura alle rilasciata in data ______________ </a:t>
            </a:r>
          </a:p>
          <a:p>
            <a:pPr algn="ctr" latinLnBrk="0"/>
            <a:r>
              <a:rPr lang="it-IT" sz="1400" b="1" dirty="0" smtClean="0"/>
              <a:t>ATTESTA</a:t>
            </a:r>
            <a:endParaRPr lang="it-IT" sz="1400" dirty="0" smtClean="0"/>
          </a:p>
          <a:p>
            <a:pPr algn="just" latinLnBrk="0"/>
            <a:r>
              <a:rPr lang="it-IT" sz="1400" dirty="0" smtClean="0"/>
              <a:t>ai sensi del combinato disposto dell'art. 518, </a:t>
            </a:r>
            <a:r>
              <a:rPr lang="it-IT" sz="1400" dirty="0" err="1" smtClean="0"/>
              <a:t>VI</a:t>
            </a:r>
            <a:r>
              <a:rPr lang="it-IT" sz="1400" dirty="0" smtClean="0"/>
              <a:t> comma </a:t>
            </a:r>
            <a:r>
              <a:rPr lang="it-IT" sz="1400" dirty="0" err="1" smtClean="0"/>
              <a:t>c.p.c.</a:t>
            </a:r>
            <a:r>
              <a:rPr lang="it-IT" sz="1400" dirty="0" smtClean="0"/>
              <a:t>, 521 bis comma IV, </a:t>
            </a:r>
            <a:r>
              <a:rPr lang="it-IT" sz="1400" dirty="0" err="1" smtClean="0"/>
              <a:t>c.p.c.</a:t>
            </a:r>
            <a:r>
              <a:rPr lang="it-IT" sz="1400" dirty="0" smtClean="0"/>
              <a:t>, 543, IV comma </a:t>
            </a:r>
            <a:r>
              <a:rPr lang="it-IT" sz="1400" dirty="0" err="1" smtClean="0"/>
              <a:t>c.p.c.</a:t>
            </a:r>
            <a:r>
              <a:rPr lang="it-IT" sz="1400" dirty="0" smtClean="0"/>
              <a:t> e 557 II comma </a:t>
            </a:r>
            <a:r>
              <a:rPr lang="it-IT" sz="1400" dirty="0" err="1" smtClean="0"/>
              <a:t>c.p.c.</a:t>
            </a:r>
            <a:r>
              <a:rPr lang="it-IT" sz="1400" dirty="0" smtClean="0"/>
              <a:t>, così come modificati dal D.L. 132\2014, convertito con modifiche in L. 162\2014, e degli artt. 16 bis, comma 2, 16 </a:t>
            </a:r>
            <a:r>
              <a:rPr lang="it-IT" sz="1400" dirty="0" err="1" smtClean="0"/>
              <a:t>decies</a:t>
            </a:r>
            <a:r>
              <a:rPr lang="it-IT" sz="1400" dirty="0" smtClean="0"/>
              <a:t> e 16 </a:t>
            </a:r>
            <a:r>
              <a:rPr lang="it-IT" sz="1400" dirty="0" err="1" smtClean="0"/>
              <a:t>undecies</a:t>
            </a:r>
            <a:r>
              <a:rPr lang="it-IT" sz="1400" dirty="0" smtClean="0"/>
              <a:t> comma 3, del D.L. n. 179/2012, nonché dell’art. 19 </a:t>
            </a:r>
            <a:r>
              <a:rPr lang="it-IT" sz="1400" dirty="0" err="1" smtClean="0"/>
              <a:t>ter</a:t>
            </a:r>
            <a:r>
              <a:rPr lang="it-IT" sz="1400" dirty="0" smtClean="0"/>
              <a:t> </a:t>
            </a:r>
            <a:r>
              <a:rPr lang="it-IT" sz="1400" dirty="0" err="1" smtClean="0"/>
              <a:t>Provv</a:t>
            </a:r>
            <a:r>
              <a:rPr lang="it-IT" sz="1400" dirty="0" smtClean="0"/>
              <a:t>. DGSIA 16/4/2014, che i seguenti documenti informatici, tutti allegati con la presente attestazione alla stessa busta informatica:</a:t>
            </a:r>
          </a:p>
          <a:p>
            <a:pPr lvl="0" algn="just">
              <a:buFont typeface="Wingdings" pitchFamily="2" charset="2"/>
              <a:buChar char="Ø"/>
            </a:pPr>
            <a:r>
              <a:rPr lang="it-IT" sz="1400" dirty="0" smtClean="0">
                <a:solidFill>
                  <a:srgbClr val="FF0000"/>
                </a:solidFill>
              </a:rPr>
              <a:t>SINTETICA DESCRIZIONE DEL DOCUMENTO </a:t>
            </a:r>
            <a:r>
              <a:rPr lang="it-IT" sz="1400" dirty="0" smtClean="0"/>
              <a:t>(es. decreto ingiuntivo Tribunale di Rimini n___\___ emesso in data ___________ notificato in data____________, munito di formula esecutiva in data____________, composto da complessive n___ pagine) - </a:t>
            </a:r>
            <a:r>
              <a:rPr lang="it-IT" sz="1400" dirty="0" smtClean="0">
                <a:solidFill>
                  <a:srgbClr val="FF0000"/>
                </a:solidFill>
              </a:rPr>
              <a:t>NOMEFILE1.pdf </a:t>
            </a:r>
            <a:r>
              <a:rPr lang="it-IT" sz="1400" dirty="0" smtClean="0"/>
              <a:t>(es. titolo_esecutivo.pdf) - </a:t>
            </a:r>
          </a:p>
          <a:p>
            <a:pPr lvl="0" algn="just">
              <a:buFont typeface="Wingdings" pitchFamily="2" charset="2"/>
              <a:buChar char="Ø"/>
            </a:pPr>
            <a:r>
              <a:rPr lang="it-IT" sz="1400" dirty="0" smtClean="0">
                <a:solidFill>
                  <a:srgbClr val="FF0000"/>
                </a:solidFill>
              </a:rPr>
              <a:t>SINTETICA DESCRIZIONE DEL DOCUMENTO </a:t>
            </a:r>
            <a:r>
              <a:rPr lang="it-IT" sz="1400" dirty="0" smtClean="0"/>
              <a:t>(es. atto di precetto notificato in data ___________________) composto da complessive n___ pagine) - </a:t>
            </a:r>
            <a:r>
              <a:rPr lang="it-IT" sz="1400" dirty="0" smtClean="0">
                <a:solidFill>
                  <a:srgbClr val="FF0000"/>
                </a:solidFill>
              </a:rPr>
              <a:t>NOMEFILE2.pdf </a:t>
            </a:r>
            <a:r>
              <a:rPr lang="it-IT" sz="1400" dirty="0" smtClean="0"/>
              <a:t>(es. atto_precetto.pdf) - </a:t>
            </a:r>
          </a:p>
          <a:p>
            <a:pPr lvl="0" algn="just">
              <a:buFont typeface="Wingdings" pitchFamily="2" charset="2"/>
              <a:buChar char="Ø"/>
            </a:pPr>
            <a:r>
              <a:rPr lang="it-IT" sz="1400" dirty="0" smtClean="0">
                <a:solidFill>
                  <a:srgbClr val="FF0000"/>
                </a:solidFill>
              </a:rPr>
              <a:t>SINTETICA DESCRIZIONE DEL DOCUMENTO </a:t>
            </a:r>
            <a:r>
              <a:rPr lang="it-IT" sz="1400" dirty="0" smtClean="0"/>
              <a:t>(es. atto/verbale di pignoramento notificato\eseguito in data </a:t>
            </a:r>
            <a:r>
              <a:rPr lang="it-IT" sz="1400" i="1" dirty="0" smtClean="0"/>
              <a:t>__________________) - </a:t>
            </a:r>
            <a:r>
              <a:rPr lang="it-IT" sz="1400" dirty="0" smtClean="0">
                <a:solidFill>
                  <a:srgbClr val="FF0000"/>
                </a:solidFill>
              </a:rPr>
              <a:t>NOMEFILE3.pdf</a:t>
            </a:r>
            <a:r>
              <a:rPr lang="it-IT" sz="1400" dirty="0" smtClean="0"/>
              <a:t> (es. atto_pignoramento.pdf) - </a:t>
            </a:r>
            <a:endParaRPr lang="it-IT" sz="1400" i="1" dirty="0" smtClean="0"/>
          </a:p>
          <a:p>
            <a:pPr lvl="0">
              <a:buNone/>
            </a:pPr>
            <a:r>
              <a:rPr lang="it-IT" sz="1400" dirty="0" smtClean="0"/>
              <a:t>sono copie informatiche conformi agli originali/alle copie conformi dei corrispondenti documenti analogici.</a:t>
            </a:r>
          </a:p>
          <a:p>
            <a:pPr latinLnBrk="0"/>
            <a:r>
              <a:rPr lang="it-IT" sz="1400" dirty="0" smtClean="0"/>
              <a:t>Rimini lì				Avv. _________________</a:t>
            </a:r>
          </a:p>
          <a:p>
            <a:pPr latinLnBrk="0"/>
            <a:r>
              <a:rPr lang="it-IT" sz="1400" dirty="0" smtClean="0"/>
              <a:t> (documento firmato digitalmente)</a:t>
            </a:r>
          </a:p>
          <a:p>
            <a:pPr>
              <a:buNone/>
            </a:pPr>
            <a:r>
              <a:rPr lang="it-IT" sz="2000" dirty="0" smtClean="0"/>
              <a:t> </a:t>
            </a:r>
          </a:p>
          <a:p>
            <a:endParaRPr lang="it-IT" sz="20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100</a:t>
            </a:fld>
            <a:endParaRPr lang="it-IT"/>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400" b="1" dirty="0" smtClean="0">
                <a:solidFill>
                  <a:srgbClr val="FF0000"/>
                </a:solidFill>
              </a:rPr>
              <a:t>ATTESTAZIONE DI CONFORMITA’ NEL PROCESSO ESECUTIVO APPOSTA SU </a:t>
            </a:r>
            <a:r>
              <a:rPr lang="it-IT" sz="2400" b="1" dirty="0" smtClean="0">
                <a:solidFill>
                  <a:srgbClr val="FF0000"/>
                </a:solidFill>
              </a:rPr>
              <a:t>DOCUMENTO SEPARATO</a:t>
            </a:r>
            <a:endParaRPr lang="it-IT" sz="2400" dirty="0"/>
          </a:p>
        </p:txBody>
      </p:sp>
      <p:sp>
        <p:nvSpPr>
          <p:cNvPr id="3" name="Segnaposto contenuto 2"/>
          <p:cNvSpPr>
            <a:spLocks noGrp="1"/>
          </p:cNvSpPr>
          <p:nvPr>
            <p:ph idx="1"/>
          </p:nvPr>
        </p:nvSpPr>
        <p:spPr>
          <a:xfrm>
            <a:off x="628650" y="2348879"/>
            <a:ext cx="7886700" cy="3828083"/>
          </a:xfrm>
        </p:spPr>
        <p:txBody>
          <a:bodyPr/>
          <a:lstStyle/>
          <a:p>
            <a:pPr algn="just"/>
            <a:r>
              <a:rPr lang="it-IT" dirty="0" smtClean="0"/>
              <a:t>Nel caso si opti per l’attestazione di conformità su foglio separato di titolo, precetto e pignoramento, l’attestazione, originariamente redatta su word, o su altri programmi di videoscrittura, andrà poi trasformata in un documento pdf, e solo quello andrà sottoscritto digitalmente in sede di deposito della busta telematica con il proprio redattore.</a:t>
            </a:r>
          </a:p>
          <a:p>
            <a:endParaRPr lang="it-IT" sz="28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101</a:t>
            </a:fld>
            <a:endParaRPr lang="it-IT"/>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600" dirty="0" smtClean="0">
                <a:solidFill>
                  <a:srgbClr val="0070C0"/>
                </a:solidFill>
              </a:rPr>
              <a:t>4.1 Notifica precetto via PEC e modalità di attestazione.</a:t>
            </a:r>
            <a:endParaRPr lang="it-IT" sz="3600" dirty="0">
              <a:solidFill>
                <a:srgbClr val="FF0000"/>
              </a:solidFill>
            </a:endParaRPr>
          </a:p>
        </p:txBody>
      </p:sp>
      <p:sp>
        <p:nvSpPr>
          <p:cNvPr id="3" name="Segnaposto contenuto 2"/>
          <p:cNvSpPr>
            <a:spLocks noGrp="1"/>
          </p:cNvSpPr>
          <p:nvPr>
            <p:ph idx="1"/>
          </p:nvPr>
        </p:nvSpPr>
        <p:spPr>
          <a:xfrm>
            <a:off x="628650" y="2204863"/>
            <a:ext cx="7886700" cy="3972099"/>
          </a:xfrm>
        </p:spPr>
        <p:txBody>
          <a:bodyPr/>
          <a:lstStyle/>
          <a:p>
            <a:pPr algn="just"/>
            <a:r>
              <a:rPr lang="it-IT" b="1" dirty="0" smtClean="0"/>
              <a:t>SE LA NOTIFICAZIONE DEL PRECETTO E/O DEL TITOLO ESECUTIVO È STATA EFFETTUATA A MEZZO P.E.C., si evidenzia come la norma imponga il deposito della “</a:t>
            </a:r>
            <a:r>
              <a:rPr lang="it-IT" b="1" i="1" dirty="0" smtClean="0"/>
              <a:t>copia conforme” .</a:t>
            </a:r>
          </a:p>
          <a:p>
            <a:endParaRPr lang="it-IT" b="1" i="1" dirty="0" smtClean="0"/>
          </a:p>
          <a:p>
            <a:r>
              <a:rPr lang="it-IT" dirty="0" smtClean="0"/>
              <a:t>Sono astrattamente percorribili </a:t>
            </a:r>
            <a:r>
              <a:rPr lang="it-IT" b="1" dirty="0" smtClean="0"/>
              <a:t>due vie </a:t>
            </a:r>
          </a:p>
          <a:p>
            <a:pPr marL="0" indent="0">
              <a:buNone/>
            </a:pPr>
            <a:endParaRPr lang="it-IT" dirty="0" smtClean="0"/>
          </a:p>
          <a:p>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102</a:t>
            </a:fld>
            <a:endParaRPr lang="it-IT"/>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620688"/>
            <a:ext cx="8291264" cy="5688632"/>
          </a:xfrm>
        </p:spPr>
        <p:txBody>
          <a:bodyPr>
            <a:normAutofit/>
          </a:bodyPr>
          <a:lstStyle/>
          <a:p>
            <a:pPr algn="just"/>
            <a:r>
              <a:rPr lang="it-IT" sz="2400" dirty="0" smtClean="0"/>
              <a:t>A) allegare le </a:t>
            </a:r>
            <a:r>
              <a:rPr lang="it-IT" sz="2400" b="1" u="sng" dirty="0" smtClean="0">
                <a:solidFill>
                  <a:srgbClr val="FF0000"/>
                </a:solidFill>
              </a:rPr>
              <a:t>copie informatiche dei documenti digitali </a:t>
            </a:r>
            <a:r>
              <a:rPr lang="it-IT" sz="2400" dirty="0" smtClean="0"/>
              <a:t>di cui sopra.</a:t>
            </a:r>
          </a:p>
          <a:p>
            <a:pPr algn="just"/>
            <a:r>
              <a:rPr lang="it-IT" sz="1800" dirty="0" smtClean="0"/>
              <a:t> Avuto riguardo al fatto che per copia conforme del precetto (notificato via pec) può intendersi:</a:t>
            </a:r>
          </a:p>
          <a:p>
            <a:pPr algn="just"/>
            <a:r>
              <a:rPr lang="it-IT" sz="1800" dirty="0" smtClean="0"/>
              <a:t> </a:t>
            </a:r>
            <a:r>
              <a:rPr lang="it-IT" sz="1800" b="1" dirty="0" smtClean="0"/>
              <a:t>a) o la “copia informatica del documento informatico” il CAD intende (art. 1, lettera </a:t>
            </a:r>
            <a:r>
              <a:rPr lang="it-IT" sz="1800" b="1" dirty="0" err="1" smtClean="0"/>
              <a:t>i-</a:t>
            </a:r>
            <a:r>
              <a:rPr lang="it-IT" sz="1800" b="1" i="1" dirty="0" err="1" smtClean="0"/>
              <a:t>quater</a:t>
            </a:r>
            <a:r>
              <a:rPr lang="it-IT" sz="1800" b="1" i="1" dirty="0" smtClean="0"/>
              <a:t>) la “copia informatica di documento informatico: il documento informatico avente contenuto identico a quello del documento da cui e' tratto su supporto informatico con diversa sequenza di valori”, ed allora possiamo allegare la stampa pdf dell’atto notificato, della </a:t>
            </a:r>
            <a:r>
              <a:rPr lang="it-IT" sz="1800" b="1" i="1" dirty="0" err="1" smtClean="0"/>
              <a:t>relata</a:t>
            </a:r>
            <a:r>
              <a:rPr lang="it-IT" sz="1800" b="1" i="1" dirty="0" smtClean="0"/>
              <a:t>, del messaggio di invio, della ricevuta di accettazione e della ricevuta di avvenuta consegna, il tutto munito dell’attestazione di conformità ex art. 16 </a:t>
            </a:r>
            <a:r>
              <a:rPr lang="it-IT" sz="1800" b="1" i="1" dirty="0" err="1" smtClean="0"/>
              <a:t>undecies</a:t>
            </a:r>
            <a:r>
              <a:rPr lang="it-IT" sz="1800" b="1" i="1" dirty="0" smtClean="0"/>
              <a:t>, comma 2, </a:t>
            </a:r>
            <a:r>
              <a:rPr lang="it-IT" sz="1800" dirty="0" smtClean="0"/>
              <a:t>D.L. 179\2012, convertito con modificazioni dalla L. 221\2012 </a:t>
            </a:r>
            <a:r>
              <a:rPr lang="it-IT" sz="1800" b="1" i="1" dirty="0" smtClean="0"/>
              <a:t>dopo aver unito tutti tali documenti in un unico pdf; </a:t>
            </a:r>
          </a:p>
          <a:p>
            <a:pPr algn="ctr"/>
            <a:r>
              <a:rPr lang="it-IT" sz="1800" b="1" i="1" dirty="0" smtClean="0"/>
              <a:t>oppure </a:t>
            </a:r>
          </a:p>
          <a:p>
            <a:pPr algn="just"/>
            <a:r>
              <a:rPr lang="it-IT" sz="1800" b="1" i="1" dirty="0" smtClean="0"/>
              <a:t>b) la “copia informatica del documento analogico”, consistente quest’ultimo nella scansione della copia cartacea del precetto notificato via pec, già attestato conforme ai sensi dell’art. 9, comma 1 bis, L 53/94, munito dell’attestazione di conformità ex art. 16 </a:t>
            </a:r>
            <a:r>
              <a:rPr lang="it-IT" sz="1800" b="1" i="1" dirty="0" err="1" smtClean="0"/>
              <a:t>undecies</a:t>
            </a:r>
            <a:r>
              <a:rPr lang="it-IT" sz="1800" b="1" i="1" dirty="0" smtClean="0"/>
              <a:t>, comma 2, </a:t>
            </a:r>
            <a:r>
              <a:rPr lang="it-IT" sz="1800" dirty="0" smtClean="0"/>
              <a:t>D.L. 179\2012, convertito con modificazioni dalla L. 221\2012 </a:t>
            </a:r>
            <a:endParaRPr lang="it-IT" sz="1800" b="1" i="1" dirty="0" smtClean="0"/>
          </a:p>
          <a:p>
            <a:endParaRPr lang="it-IT" sz="28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103</a:t>
            </a:fld>
            <a:endParaRPr lang="it-IT"/>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052736"/>
            <a:ext cx="8229600" cy="5073427"/>
          </a:xfrm>
        </p:spPr>
        <p:txBody>
          <a:bodyPr>
            <a:normAutofit lnSpcReduction="10000"/>
          </a:bodyPr>
          <a:lstStyle/>
          <a:p>
            <a:pPr algn="just"/>
            <a:r>
              <a:rPr lang="it-IT" sz="2000" dirty="0" smtClean="0"/>
              <a:t>Nell’uno e nell’altro caso, l’atto sarebbe lo stesso, vale a dire un pdf composto dall’atto notificato, dalla relata, dal messaggio di invio, della ricevuta di accettazione e della ricevuta di avvenuta consegna, il tutto munito dell’attestazione di conformità ex art. 16 </a:t>
            </a:r>
            <a:r>
              <a:rPr lang="it-IT" sz="2000" i="1" dirty="0" smtClean="0"/>
              <a:t>undecies, comma 2. </a:t>
            </a:r>
          </a:p>
          <a:p>
            <a:pPr algn="just">
              <a:buNone/>
            </a:pPr>
            <a:r>
              <a:rPr lang="it-IT" sz="2000" dirty="0" smtClean="0"/>
              <a:t>Conclusivamente, bisognerà:</a:t>
            </a:r>
          </a:p>
          <a:p>
            <a:pPr algn="just"/>
            <a:r>
              <a:rPr lang="it-IT" sz="2000" dirty="0" smtClean="0"/>
              <a:t>- trasformare </a:t>
            </a:r>
            <a:r>
              <a:rPr lang="it-IT" sz="2000" b="1" dirty="0" smtClean="0"/>
              <a:t>in un unico file pdf (non necessariamente testuale) </a:t>
            </a:r>
          </a:p>
          <a:p>
            <a:pPr algn="just"/>
            <a:r>
              <a:rPr lang="it-IT" sz="2000" dirty="0" smtClean="0"/>
              <a:t>1 il precetto </a:t>
            </a:r>
          </a:p>
          <a:p>
            <a:pPr algn="just"/>
            <a:r>
              <a:rPr lang="it-IT" sz="2000" dirty="0" smtClean="0"/>
              <a:t>2 la relata di notifica </a:t>
            </a:r>
          </a:p>
          <a:p>
            <a:pPr algn="just"/>
            <a:r>
              <a:rPr lang="it-IT" sz="2000" dirty="0" smtClean="0"/>
              <a:t>3 la stampa pdf del messaggio di invio della notifica </a:t>
            </a:r>
          </a:p>
          <a:p>
            <a:pPr algn="just"/>
            <a:r>
              <a:rPr lang="it-IT" sz="2000" dirty="0" smtClean="0"/>
              <a:t>4 la stampa pdf della ricevuta accettazione </a:t>
            </a:r>
          </a:p>
          <a:p>
            <a:pPr algn="just"/>
            <a:r>
              <a:rPr lang="it-IT" sz="2000" dirty="0" smtClean="0"/>
              <a:t>5 la stampa pdf della ricevuta di avvenuta consegna </a:t>
            </a:r>
          </a:p>
          <a:p>
            <a:pPr algn="just"/>
            <a:r>
              <a:rPr lang="it-IT" sz="2000" b="1" i="1" dirty="0" smtClean="0"/>
              <a:t>Attestare il tutto ai sensi dell’art. 9, comma 1 bis, L 53/94.</a:t>
            </a:r>
          </a:p>
          <a:p>
            <a:pPr algn="just"/>
            <a:endParaRPr lang="it-IT" sz="2000" dirty="0" smtClean="0"/>
          </a:p>
          <a:p>
            <a:pPr algn="just"/>
            <a:r>
              <a:rPr lang="it-IT" sz="2000" dirty="0" smtClean="0"/>
              <a:t>- munire il tutto </a:t>
            </a:r>
            <a:r>
              <a:rPr lang="it-IT" sz="2000" b="1" dirty="0" smtClean="0"/>
              <a:t>dell’attestazione di conformità aggiunta in calce o sulla stessa immagine o in un documento separato. </a:t>
            </a:r>
            <a:endParaRPr lang="it-IT" sz="2000" dirty="0" smtClean="0"/>
          </a:p>
          <a:p>
            <a:endParaRPr lang="it-IT" sz="24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104</a:t>
            </a:fld>
            <a:endParaRPr lang="it-IT"/>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64704"/>
            <a:ext cx="8229600" cy="5361459"/>
          </a:xfrm>
        </p:spPr>
        <p:txBody>
          <a:bodyPr>
            <a:normAutofit lnSpcReduction="10000"/>
          </a:bodyPr>
          <a:lstStyle/>
          <a:p>
            <a:pPr algn="just"/>
            <a:r>
              <a:rPr lang="it-IT" sz="2200" dirty="0" smtClean="0"/>
              <a:t>B) Depositare il duplicato del precetto notificato telematicamente, vale a dire del precetto (firmato digitalmente), e la copia del titolo esecutivo. Trattandosi di duplicato, per il precetto non occorre in siffatta ipotesi alcuna attestazione di conformità (che invece fa fatta per il titolo esecutivo), ma andranno allegate le ricevute di accettazione e di avvenuta consegna della notifica. </a:t>
            </a:r>
          </a:p>
          <a:p>
            <a:pPr algn="just"/>
            <a:endParaRPr lang="it-IT" sz="2200" dirty="0" smtClean="0"/>
          </a:p>
          <a:p>
            <a:pPr algn="just"/>
            <a:endParaRPr lang="it-IT" sz="2200" dirty="0" smtClean="0"/>
          </a:p>
          <a:p>
            <a:pPr algn="just"/>
            <a:r>
              <a:rPr lang="it-IT" sz="2100" dirty="0" smtClean="0"/>
              <a:t>Secondo i </a:t>
            </a:r>
            <a:r>
              <a:rPr lang="it-IT" sz="2100" dirty="0" smtClean="0"/>
              <a:t>più </a:t>
            </a:r>
            <a:r>
              <a:rPr lang="it-IT" sz="2100" dirty="0" smtClean="0"/>
              <a:t>attenti commentatori (</a:t>
            </a:r>
            <a:r>
              <a:rPr lang="it-IT" sz="2100" i="1" dirty="0" smtClean="0">
                <a:solidFill>
                  <a:srgbClr val="FF0000"/>
                </a:solidFill>
              </a:rPr>
              <a:t>Avv. Roberto Arcella in https://avvocatotelematico.wordpress.com/2016/04/27/news-nuovo-vademecum-per-i-depositi-telematici-nelle-esecuzioni/) </a:t>
            </a:r>
            <a:r>
              <a:rPr lang="it-IT" sz="2100" dirty="0" smtClean="0"/>
              <a:t>questa opzione non segue pedissequamente il dettato normativo ex art. 18 </a:t>
            </a:r>
            <a:r>
              <a:rPr lang="it-IT" sz="2100" dirty="0" smtClean="0"/>
              <a:t>d.l. 132/2014 </a:t>
            </a:r>
            <a:r>
              <a:rPr lang="it-IT" sz="2100" dirty="0" smtClean="0"/>
              <a:t>che impone il deposito della copia conforme, </a:t>
            </a:r>
            <a:r>
              <a:rPr lang="it-IT" sz="2100" i="1" dirty="0" smtClean="0"/>
              <a:t>inter alia¸ del precetto e che sanziona il mancato deposito della “copia” degli atti indicati con l’inefficacia del pignoramento; vero è, però, che il duplicato informatico è qualcosa “in più” di una copia attestata conforme, e si potrebbe sostenere anche la fungibilità tra l’uno e l’altra.</a:t>
            </a:r>
            <a:endParaRPr lang="it-IT" sz="21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105</a:t>
            </a:fld>
            <a:endParaRPr lang="it-IT"/>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548680"/>
            <a:ext cx="8219256" cy="6048672"/>
          </a:xfrm>
        </p:spPr>
        <p:txBody>
          <a:bodyPr>
            <a:normAutofit/>
          </a:bodyPr>
          <a:lstStyle/>
          <a:p>
            <a:pPr algn="just"/>
            <a:r>
              <a:rPr lang="it-IT" sz="2200" dirty="0" smtClean="0"/>
              <a:t>Secondo la tesi dell’Avv. </a:t>
            </a:r>
            <a:r>
              <a:rPr lang="it-IT" sz="2200" dirty="0" err="1" smtClean="0"/>
              <a:t>Arcella</a:t>
            </a:r>
            <a:r>
              <a:rPr lang="it-IT" sz="2200" dirty="0" smtClean="0"/>
              <a:t> (che condivido) è da preferire il deposito della scansione della copia analogica dell’atto notificato ex art. 9, commi 1 bis e 1 </a:t>
            </a:r>
            <a:r>
              <a:rPr lang="it-IT" sz="2200" dirty="0" err="1" smtClean="0"/>
              <a:t>ter</a:t>
            </a:r>
            <a:r>
              <a:rPr lang="it-IT" sz="2200" dirty="0" smtClean="0"/>
              <a:t> L. 53/1994, (con relativa attestazione di conformità della copia informatica alla copia conforme analogica dell’atto notificato via pec). Detto modus operandi: </a:t>
            </a:r>
          </a:p>
          <a:p>
            <a:pPr algn="just"/>
            <a:r>
              <a:rPr lang="it-IT" sz="2200" dirty="0" smtClean="0"/>
              <a:t>a) risponde all’esigenza pratica di esibire al Giudice dell’esecuzione ciò che la parte istante ha consegnato all’Ufficiale Giudiziario (ovvero la copia </a:t>
            </a:r>
            <a:r>
              <a:rPr lang="it-IT" sz="2200" dirty="0" smtClean="0"/>
              <a:t>dichiarata conforme ex </a:t>
            </a:r>
            <a:r>
              <a:rPr lang="it-IT" sz="2200" dirty="0" smtClean="0"/>
              <a:t>art. 9, comma 1-</a:t>
            </a:r>
            <a:r>
              <a:rPr lang="it-IT" sz="2200" i="1" dirty="0" smtClean="0"/>
              <a:t>ter L. 53/1994) </a:t>
            </a:r>
          </a:p>
          <a:p>
            <a:pPr algn="just"/>
            <a:r>
              <a:rPr lang="it-IT" sz="2200" dirty="0" smtClean="0"/>
              <a:t>b) è consentito dall’art. 16-</a:t>
            </a:r>
            <a:r>
              <a:rPr lang="it-IT" sz="2200" i="1" dirty="0" smtClean="0"/>
              <a:t>decies DL 179/2012, laddove tale norma prevede espressamente l’attestazione di conformità in relazione alla copia informatica un atto processuale di parte formato su supporto analogico e detenuto in originale o in copia conforme. </a:t>
            </a:r>
          </a:p>
          <a:p>
            <a:pPr marL="0" indent="0" algn="just">
              <a:buNone/>
            </a:pPr>
            <a:r>
              <a:rPr lang="it-IT" sz="2200" u="sng" dirty="0" smtClean="0">
                <a:solidFill>
                  <a:srgbClr val="FF0000"/>
                </a:solidFill>
              </a:rPr>
              <a:t>I </a:t>
            </a:r>
            <a:r>
              <a:rPr lang="it-IT" sz="2200" u="sng" dirty="0" smtClean="0">
                <a:solidFill>
                  <a:srgbClr val="FF0000"/>
                </a:solidFill>
              </a:rPr>
              <a:t>più prudenti potranno allegare sia la copia per immagine della copia analogica dell’atto notificato via PEC</a:t>
            </a:r>
            <a:r>
              <a:rPr lang="it-IT" sz="2200" dirty="0" smtClean="0"/>
              <a:t> già </a:t>
            </a:r>
            <a:r>
              <a:rPr lang="it-IT" sz="2200" dirty="0" smtClean="0"/>
              <a:t>dichiarata conforme ex </a:t>
            </a:r>
            <a:r>
              <a:rPr lang="it-IT" sz="2200" dirty="0" smtClean="0"/>
              <a:t>art. 9, comma 1-</a:t>
            </a:r>
            <a:r>
              <a:rPr lang="it-IT" sz="2200" i="1" dirty="0" smtClean="0"/>
              <a:t>ter L. 53/1994 </a:t>
            </a:r>
            <a:r>
              <a:rPr lang="it-IT" sz="2200" u="sng" dirty="0" smtClean="0">
                <a:solidFill>
                  <a:srgbClr val="FF0000"/>
                </a:solidFill>
              </a:rPr>
              <a:t>sia la RAC e la </a:t>
            </a:r>
            <a:r>
              <a:rPr lang="it-IT" sz="2200" u="sng" dirty="0" err="1" smtClean="0">
                <a:solidFill>
                  <a:srgbClr val="FF0000"/>
                </a:solidFill>
              </a:rPr>
              <a:t>RdAC</a:t>
            </a:r>
            <a:r>
              <a:rPr lang="it-IT" sz="2200" u="sng" dirty="0" smtClean="0">
                <a:solidFill>
                  <a:srgbClr val="FF0000"/>
                </a:solidFill>
              </a:rPr>
              <a:t> relative alle notificazioni anzidette</a:t>
            </a:r>
          </a:p>
          <a:p>
            <a:endParaRPr lang="it-IT" sz="24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106</a:t>
            </a:fld>
            <a:endParaRPr lang="it-IT"/>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In termini pratici</a:t>
            </a:r>
            <a:br>
              <a:rPr lang="it-IT" dirty="0" smtClean="0">
                <a:solidFill>
                  <a:srgbClr val="FF0000"/>
                </a:solidFill>
              </a:rPr>
            </a:br>
            <a:r>
              <a:rPr lang="it-IT" dirty="0" smtClean="0">
                <a:solidFill>
                  <a:srgbClr val="FF0000"/>
                </a:solidFill>
              </a:rPr>
              <a:t>I fase</a:t>
            </a:r>
            <a:endParaRPr lang="it-IT" dirty="0">
              <a:solidFill>
                <a:srgbClr val="FF0000"/>
              </a:solidFill>
            </a:endParaRPr>
          </a:p>
        </p:txBody>
      </p:sp>
      <p:sp>
        <p:nvSpPr>
          <p:cNvPr id="3" name="Segnaposto contenuto 2"/>
          <p:cNvSpPr>
            <a:spLocks noGrp="1"/>
          </p:cNvSpPr>
          <p:nvPr>
            <p:ph idx="1"/>
          </p:nvPr>
        </p:nvSpPr>
        <p:spPr/>
        <p:txBody>
          <a:bodyPr/>
          <a:lstStyle/>
          <a:p>
            <a:pPr algn="just"/>
            <a:r>
              <a:rPr lang="it-IT" dirty="0" smtClean="0"/>
              <a:t>ex art. 9 commi 1 bis e 1 ter L. 53/94 attestiamo </a:t>
            </a:r>
            <a:r>
              <a:rPr lang="it-IT" u="sng" dirty="0" smtClean="0">
                <a:solidFill>
                  <a:srgbClr val="FF0000"/>
                </a:solidFill>
              </a:rPr>
              <a:t>prima</a:t>
            </a:r>
            <a:r>
              <a:rPr lang="it-IT" dirty="0" smtClean="0"/>
              <a:t> la </a:t>
            </a:r>
            <a:r>
              <a:rPr lang="it-IT" b="1" dirty="0" smtClean="0">
                <a:solidFill>
                  <a:srgbClr val="FF3300"/>
                </a:solidFill>
              </a:rPr>
              <a:t>conformità delle stampe cartacee delle notificazioni avvenute a mezzo pec </a:t>
            </a:r>
            <a:r>
              <a:rPr lang="it-IT" dirty="0" smtClean="0"/>
              <a:t>ex art. 3 bis comma 2;</a:t>
            </a:r>
          </a:p>
          <a:p>
            <a:pPr algn="just"/>
            <a:r>
              <a:rPr lang="it-IT" dirty="0" smtClean="0"/>
              <a:t>Ricordo le due modalità:</a:t>
            </a:r>
          </a:p>
          <a:p>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107</a:t>
            </a:fld>
            <a:endParaRPr lang="it-IT"/>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modalità</a:t>
            </a:r>
            <a:endParaRPr lang="it-IT" dirty="0"/>
          </a:p>
        </p:txBody>
      </p:sp>
      <p:sp>
        <p:nvSpPr>
          <p:cNvPr id="3" name="Segnaposto contenuto 2"/>
          <p:cNvSpPr>
            <a:spLocks noGrp="1"/>
          </p:cNvSpPr>
          <p:nvPr>
            <p:ph idx="1"/>
          </p:nvPr>
        </p:nvSpPr>
        <p:spPr/>
        <p:txBody>
          <a:bodyPr>
            <a:normAutofit/>
          </a:bodyPr>
          <a:lstStyle/>
          <a:p>
            <a:pPr algn="just"/>
            <a:r>
              <a:rPr lang="it-IT" sz="2000" b="1" dirty="0" smtClean="0"/>
              <a:t>L’ATTESTAZIONE VA INSERITA IN CALCE ALLA COPIA (CARTACEA, quindi previa stampa) DELLA RICEVUTA COMPLETA </a:t>
            </a:r>
            <a:r>
              <a:rPr lang="it-IT" sz="2000" b="1" dirty="0" err="1" smtClean="0"/>
              <a:t>DI</a:t>
            </a:r>
            <a:r>
              <a:rPr lang="it-IT" sz="2000" b="1" dirty="0" smtClean="0"/>
              <a:t> INVIO DEL MESSAGGIO PEC, IN CALCE ALLA COPIA (CARTACEA) </a:t>
            </a:r>
            <a:r>
              <a:rPr lang="it-IT" sz="2000" b="1" dirty="0" err="1" smtClean="0"/>
              <a:t>DI</a:t>
            </a:r>
            <a:r>
              <a:rPr lang="it-IT" sz="2000" b="1" dirty="0" smtClean="0"/>
              <a:t> TUTTI GLI ALLEGATI CONTENUTI NEL MESSAGGIO PEC (QUINDI NECESSARIAMNETE DELLA RELATA, DELL’ATTO CHE SI è NOTIFICATO E DELLA EVENTUALE PROCURA), IN CALCE ALLA COPIA (CARTACEA) DELLA RICEVUTA COMPLETA </a:t>
            </a:r>
            <a:r>
              <a:rPr lang="it-IT" sz="2000" b="1" dirty="0" err="1" smtClean="0"/>
              <a:t>DI</a:t>
            </a:r>
            <a:r>
              <a:rPr lang="it-IT" sz="2000" b="1" dirty="0" smtClean="0"/>
              <a:t> ACCETTAZIONE ED IN CALCE ALLA COPIA (CARTACEA) DELLA RICEVUTA </a:t>
            </a:r>
            <a:r>
              <a:rPr lang="it-IT" sz="2000" b="1" dirty="0" err="1" smtClean="0"/>
              <a:t>DI</a:t>
            </a:r>
            <a:r>
              <a:rPr lang="it-IT" sz="2000" b="1" dirty="0" smtClean="0"/>
              <a:t> CONSEGNA COMPLETA.</a:t>
            </a:r>
          </a:p>
          <a:p>
            <a:pPr algn="just"/>
            <a:endParaRPr lang="it-IT" sz="2000" b="1" dirty="0" smtClean="0"/>
          </a:p>
          <a:p>
            <a:pPr algn="just"/>
            <a:endParaRPr lang="it-IT" sz="2800" dirty="0" smtClean="0"/>
          </a:p>
          <a:p>
            <a:endParaRPr lang="it-IT" sz="2800" dirty="0" smtClean="0"/>
          </a:p>
          <a:p>
            <a:endParaRPr lang="it-IT" sz="28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108</a:t>
            </a:fld>
            <a:endParaRPr lang="it-IT"/>
          </a:p>
        </p:txBody>
      </p:sp>
      <p:pic>
        <p:nvPicPr>
          <p:cNvPr id="5" name="Segnaposto contenuto 4" descr="IMG_8142.JPG"/>
          <p:cNvPicPr>
            <a:picLocks noChangeAspect="1"/>
          </p:cNvPicPr>
          <p:nvPr/>
        </p:nvPicPr>
        <p:blipFill>
          <a:blip r:embed="rId2" cstate="print"/>
          <a:stretch>
            <a:fillRect/>
          </a:stretch>
        </p:blipFill>
        <p:spPr bwMode="auto">
          <a:xfrm>
            <a:off x="3419872" y="4293096"/>
            <a:ext cx="2955138" cy="17610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a:bodyPr>
          <a:lstStyle/>
          <a:p>
            <a:r>
              <a:rPr lang="it-IT" dirty="0" smtClean="0"/>
              <a:t>II modalità</a:t>
            </a:r>
            <a:endParaRPr lang="it-IT" dirty="0"/>
          </a:p>
        </p:txBody>
      </p:sp>
      <p:sp>
        <p:nvSpPr>
          <p:cNvPr id="3" name="Segnaposto contenuto 2"/>
          <p:cNvSpPr>
            <a:spLocks noGrp="1"/>
          </p:cNvSpPr>
          <p:nvPr>
            <p:ph idx="1"/>
          </p:nvPr>
        </p:nvSpPr>
        <p:spPr>
          <a:xfrm>
            <a:off x="395536" y="980728"/>
            <a:ext cx="8291264" cy="5544616"/>
          </a:xfrm>
        </p:spPr>
        <p:txBody>
          <a:bodyPr>
            <a:normAutofit fontScale="92500" lnSpcReduction="10000"/>
          </a:bodyPr>
          <a:lstStyle/>
          <a:p>
            <a:pPr algn="just"/>
            <a:r>
              <a:rPr lang="it-IT" sz="1200" b="1" dirty="0" smtClean="0"/>
              <a:t>Alternativamente all’attestazione singola come sopra descritta è possibile predisporre una attestazione unica che potrà avrà il seguente tenere (tratta dal sito dell’Avv. Roberto </a:t>
            </a:r>
            <a:r>
              <a:rPr lang="it-IT" sz="1200" b="1" dirty="0" err="1" smtClean="0"/>
              <a:t>Arcella</a:t>
            </a:r>
            <a:r>
              <a:rPr lang="it-IT" sz="1200" b="1" dirty="0" smtClean="0"/>
              <a:t> – avvocati telematici Napoli)</a:t>
            </a:r>
            <a:endParaRPr lang="it-IT" sz="1200" dirty="0" smtClean="0"/>
          </a:p>
          <a:p>
            <a:pPr algn="ctr"/>
            <a:r>
              <a:rPr lang="it-IT" sz="1200" b="1" dirty="0" smtClean="0"/>
              <a:t>ASSEVERAZIONE </a:t>
            </a:r>
            <a:r>
              <a:rPr lang="it-IT" sz="1200" b="1" dirty="0" err="1" smtClean="0"/>
              <a:t>DI</a:t>
            </a:r>
            <a:r>
              <a:rPr lang="it-IT" sz="1200" b="1" dirty="0" smtClean="0"/>
              <a:t> CONFORMITÀ DELLA COPIA CARTACEA</a:t>
            </a:r>
            <a:endParaRPr lang="it-IT" sz="1200" dirty="0" smtClean="0"/>
          </a:p>
          <a:p>
            <a:pPr algn="ctr"/>
            <a:r>
              <a:rPr lang="it-IT" sz="1200" b="1" dirty="0" smtClean="0"/>
              <a:t> DELL’ATTO NOTIFICATO IN FORMATO TELEMATICO VIA </a:t>
            </a:r>
            <a:r>
              <a:rPr lang="it-IT" sz="1200" b="1" dirty="0" err="1" smtClean="0"/>
              <a:t>P.E.C</a:t>
            </a:r>
            <a:r>
              <a:rPr lang="it-IT" sz="1200" b="1" dirty="0" smtClean="0"/>
              <a:t>.</a:t>
            </a:r>
            <a:endParaRPr lang="it-IT" sz="1200" dirty="0" smtClean="0"/>
          </a:p>
          <a:p>
            <a:r>
              <a:rPr lang="it-IT" sz="1200" dirty="0" smtClean="0"/>
              <a:t>Il sottoscritto avvocato ______________del Foro di Rimini, </a:t>
            </a:r>
            <a:r>
              <a:rPr lang="it-IT" sz="1200" dirty="0" err="1" smtClean="0"/>
              <a:t>cod.fisc.</a:t>
            </a:r>
            <a:r>
              <a:rPr lang="it-IT" sz="1200" dirty="0" smtClean="0"/>
              <a:t> ___________, procuratore di (indicazione del CLIENTE, cod. </a:t>
            </a:r>
            <a:r>
              <a:rPr lang="it-IT" sz="1200" dirty="0" err="1" smtClean="0"/>
              <a:t>fisc</a:t>
            </a:r>
            <a:r>
              <a:rPr lang="it-IT" sz="1200" dirty="0" smtClean="0"/>
              <a:t>. XXX </a:t>
            </a:r>
            <a:r>
              <a:rPr lang="it-IT" sz="1200" dirty="0" err="1" smtClean="0"/>
              <a:t>XXX</a:t>
            </a:r>
            <a:r>
              <a:rPr lang="it-IT" sz="1200" dirty="0" smtClean="0"/>
              <a:t> 00X00 X000X), in forza di procura alle liti rilasciata in data ______________ ai sensi e per gli effetti dell’art. 9, commi 1 bis ed 1 ter, della L. 53/94 e dell’art. 16 </a:t>
            </a:r>
            <a:r>
              <a:rPr lang="it-IT" sz="1200" dirty="0" err="1" smtClean="0"/>
              <a:t>undecies</a:t>
            </a:r>
            <a:r>
              <a:rPr lang="it-IT" sz="1200" dirty="0" smtClean="0"/>
              <a:t>, comma 1, del D.L. 18.10.2012, n. 179, convertito con modificazioni, in L. 221/212 e successive modifiche ed integrazioni </a:t>
            </a:r>
          </a:p>
          <a:p>
            <a:pPr algn="ctr"/>
            <a:r>
              <a:rPr lang="it-IT" sz="1200" dirty="0" smtClean="0"/>
              <a:t>ATTESTA</a:t>
            </a:r>
          </a:p>
          <a:p>
            <a:r>
              <a:rPr lang="it-IT" sz="1200" dirty="0" smtClean="0"/>
              <a:t>che l’</a:t>
            </a:r>
            <a:r>
              <a:rPr lang="it-IT" sz="1200" dirty="0" err="1" smtClean="0"/>
              <a:t>antescritto</a:t>
            </a:r>
            <a:r>
              <a:rPr lang="it-IT" sz="1200" dirty="0" smtClean="0"/>
              <a:t> atto, composto da complessive n. ___ pagine, compresa la presente, è copia conforme, in formato analogico, dell’atto che è stato notificato in formato digitale a mezzo posta elettronica certificata mediante invio</a:t>
            </a:r>
          </a:p>
          <a:p>
            <a:r>
              <a:rPr lang="it-IT" sz="1200" dirty="0" smtClean="0"/>
              <a:t>in data: gg/mm/</a:t>
            </a:r>
            <a:r>
              <a:rPr lang="it-IT" sz="1200" dirty="0" err="1" smtClean="0"/>
              <a:t>aaaa</a:t>
            </a:r>
            <a:endParaRPr lang="it-IT" sz="1200" dirty="0" smtClean="0"/>
          </a:p>
          <a:p>
            <a:r>
              <a:rPr lang="it-IT" sz="1200" dirty="0" smtClean="0"/>
              <a:t>alle ore: </a:t>
            </a:r>
            <a:r>
              <a:rPr lang="it-IT" sz="1200" dirty="0" err="1" smtClean="0"/>
              <a:t>hh:mm</a:t>
            </a:r>
            <a:endParaRPr lang="it-IT" sz="1200" dirty="0" smtClean="0"/>
          </a:p>
          <a:p>
            <a:r>
              <a:rPr lang="it-IT" sz="1200" dirty="0" smtClean="0"/>
              <a:t>di messaggio di posta elettronica certificata coi relativi allegati firmati digitalmente dalla casella </a:t>
            </a:r>
            <a:r>
              <a:rPr lang="it-IT" sz="1200" dirty="0" err="1" smtClean="0"/>
              <a:t>p.e.c.</a:t>
            </a:r>
            <a:r>
              <a:rPr lang="it-IT" sz="1200" dirty="0" smtClean="0"/>
              <a:t>: andrea.deangeli@ordineavvocatirimini.it</a:t>
            </a:r>
          </a:p>
          <a:p>
            <a:r>
              <a:rPr lang="it-IT" sz="1200" dirty="0" smtClean="0"/>
              <a:t>alla casella di posta elettronica certificata:</a:t>
            </a:r>
          </a:p>
          <a:p>
            <a:r>
              <a:rPr lang="it-IT" sz="1200" dirty="0" smtClean="0"/>
              <a:t>xxxxxxxxxxx@zzzzzz.com</a:t>
            </a:r>
          </a:p>
          <a:p>
            <a:r>
              <a:rPr lang="it-IT" sz="1200" dirty="0" smtClean="0"/>
              <a:t>ed è composto da:</a:t>
            </a:r>
          </a:p>
          <a:p>
            <a:pPr>
              <a:buFont typeface="Wingdings" pitchFamily="2" charset="2"/>
              <a:buChar char="Ø"/>
            </a:pPr>
            <a:r>
              <a:rPr lang="it-IT" sz="1200" b="1" i="1" dirty="0" smtClean="0"/>
              <a:t>Copia dell’atto di PRECETTO sottoscritto digitalmente pdf.p7m</a:t>
            </a:r>
          </a:p>
          <a:p>
            <a:pPr>
              <a:buFont typeface="Wingdings" pitchFamily="2" charset="2"/>
              <a:buChar char="Ø"/>
            </a:pPr>
            <a:r>
              <a:rPr lang="it-IT" sz="1200" b="1" i="1" dirty="0" smtClean="0"/>
              <a:t>Procura ad </a:t>
            </a:r>
            <a:r>
              <a:rPr lang="it-IT" sz="1200" b="1" i="1" dirty="0" err="1" smtClean="0"/>
              <a:t>litem</a:t>
            </a:r>
            <a:r>
              <a:rPr lang="it-IT" sz="1200" b="1" i="1" dirty="0" smtClean="0"/>
              <a:t> sottoscritta digitalmente – pdf.p7m (eventuale)</a:t>
            </a:r>
          </a:p>
          <a:p>
            <a:pPr>
              <a:buFont typeface="Wingdings" pitchFamily="2" charset="2"/>
              <a:buChar char="Ø"/>
            </a:pPr>
            <a:r>
              <a:rPr lang="it-IT" sz="1200" b="1" i="1" dirty="0" err="1" smtClean="0"/>
              <a:t>Relata</a:t>
            </a:r>
            <a:r>
              <a:rPr lang="it-IT" sz="1200" b="1" i="1" dirty="0" smtClean="0"/>
              <a:t> di notifica sottoscritta digitalmente – </a:t>
            </a:r>
            <a:r>
              <a:rPr lang="it-IT" sz="1200" b="1" i="1" dirty="0" err="1" smtClean="0"/>
              <a:t>relata</a:t>
            </a:r>
            <a:r>
              <a:rPr lang="it-IT" sz="1200" b="1" i="1" dirty="0" smtClean="0"/>
              <a:t> di notifica.pdf.p7m</a:t>
            </a:r>
          </a:p>
          <a:p>
            <a:pPr>
              <a:buFont typeface="Wingdings" pitchFamily="2" charset="2"/>
              <a:buChar char="Ø"/>
            </a:pPr>
            <a:r>
              <a:rPr lang="it-IT" sz="1200" b="1" i="1" dirty="0" smtClean="0"/>
              <a:t>Stampa del messaggio pec di invio con ricevuta completa ex art. 18, comma VI, del D.M. 44/2011</a:t>
            </a:r>
          </a:p>
          <a:p>
            <a:pPr>
              <a:buFont typeface="Wingdings" pitchFamily="2" charset="2"/>
              <a:buChar char="Ø"/>
            </a:pPr>
            <a:r>
              <a:rPr lang="it-IT" sz="1200" b="1" i="1" dirty="0" smtClean="0"/>
              <a:t>Stampa della ricevuta di accettazione con ricevuta completa ex art. 18, comma VI, del D.M. 44/2011</a:t>
            </a:r>
          </a:p>
          <a:p>
            <a:pPr>
              <a:buFont typeface="Wingdings" pitchFamily="2" charset="2"/>
              <a:buChar char="Ø"/>
            </a:pPr>
            <a:r>
              <a:rPr lang="it-IT" sz="1200" b="1" i="1" dirty="0" smtClean="0"/>
              <a:t>Stampa ricevuta completa di avvenuta consegna con ricevuta completa ex art. 18, comma VI, del D.M. 44/2011.</a:t>
            </a:r>
          </a:p>
          <a:p>
            <a:r>
              <a:rPr lang="it-IT" sz="1200" dirty="0" smtClean="0"/>
              <a:t>Como </a:t>
            </a:r>
            <a:r>
              <a:rPr lang="it-IT" sz="1200" dirty="0" smtClean="0"/>
              <a:t>lì 						Avv. ____________</a:t>
            </a:r>
          </a:p>
          <a:p>
            <a:r>
              <a:rPr lang="it-IT" sz="1200" b="1" i="1" dirty="0" smtClean="0"/>
              <a:t>Firma autografa dell’Avvocato</a:t>
            </a:r>
            <a:endParaRPr lang="it-IT" sz="1200" dirty="0" smtClean="0"/>
          </a:p>
          <a:p>
            <a:endParaRPr lang="it-IT" sz="4000" dirty="0" smtClean="0"/>
          </a:p>
          <a:p>
            <a:endParaRPr lang="it-IT" sz="1400" dirty="0" smtClean="0"/>
          </a:p>
          <a:p>
            <a:endParaRPr lang="it-IT" sz="14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109</a:t>
            </a:fld>
            <a:endParaRPr lang="it-IT"/>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deroga consentita dall’art. 16 bis, commi 8 e 9 d.l. 18 ottobre 2012, n. 179.</a:t>
            </a:r>
            <a:endParaRPr lang="it-IT" dirty="0"/>
          </a:p>
        </p:txBody>
      </p:sp>
      <p:sp>
        <p:nvSpPr>
          <p:cNvPr id="3" name="Segnaposto contenuto 2"/>
          <p:cNvSpPr>
            <a:spLocks noGrp="1"/>
          </p:cNvSpPr>
          <p:nvPr>
            <p:ph idx="1"/>
          </p:nvPr>
        </p:nvSpPr>
        <p:spPr/>
        <p:txBody>
          <a:bodyPr/>
          <a:lstStyle/>
          <a:p>
            <a:pPr algn="just"/>
            <a:r>
              <a:rPr lang="it-IT" dirty="0"/>
              <a:t>8. Fermo quanto disposto al comma 4, secondo periodo, il giudice può autorizzare il deposito degli atti processuali e dei documenti di cui ai commi che precedono con modalità non telematiche quando i sistemi informatici del dominio giustizia non sono funzionanti.</a:t>
            </a:r>
          </a:p>
          <a:p>
            <a:pPr algn="just"/>
            <a:r>
              <a:rPr lang="it-IT" dirty="0"/>
              <a:t>9. Il giudice può ordinare il deposito di copia cartacea di singoli atti e documenti per ragioni specifiche.</a:t>
            </a:r>
          </a:p>
          <a:p>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11</a:t>
            </a:fld>
            <a:endParaRPr lang="it-IT"/>
          </a:p>
        </p:txBody>
      </p:sp>
    </p:spTree>
    <p:extLst>
      <p:ext uri="{BB962C8B-B14F-4D97-AF65-F5344CB8AC3E}">
        <p14:creationId xmlns:p14="http://schemas.microsoft.com/office/powerpoint/2010/main" val="285930293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a:bodyPr>
          <a:lstStyle/>
          <a:p>
            <a:r>
              <a:rPr lang="it-IT" dirty="0" smtClean="0">
                <a:solidFill>
                  <a:srgbClr val="FF0000"/>
                </a:solidFill>
              </a:rPr>
              <a:t>Fase successiva</a:t>
            </a:r>
            <a:endParaRPr lang="it-IT" dirty="0">
              <a:solidFill>
                <a:srgbClr val="FF0000"/>
              </a:solidFill>
            </a:endParaRPr>
          </a:p>
        </p:txBody>
      </p:sp>
      <p:sp>
        <p:nvSpPr>
          <p:cNvPr id="3" name="Segnaposto contenuto 2"/>
          <p:cNvSpPr>
            <a:spLocks noGrp="1"/>
          </p:cNvSpPr>
          <p:nvPr>
            <p:ph idx="1"/>
          </p:nvPr>
        </p:nvSpPr>
        <p:spPr>
          <a:xfrm>
            <a:off x="457200" y="1052736"/>
            <a:ext cx="8229600" cy="5073427"/>
          </a:xfrm>
        </p:spPr>
        <p:txBody>
          <a:bodyPr>
            <a:normAutofit/>
          </a:bodyPr>
          <a:lstStyle/>
          <a:p>
            <a:pPr algn="just"/>
            <a:r>
              <a:rPr lang="it-IT" sz="1800" dirty="0" smtClean="0"/>
              <a:t>Si </a:t>
            </a:r>
            <a:r>
              <a:rPr lang="it-IT" sz="1800" dirty="0"/>
              <a:t>s</a:t>
            </a:r>
            <a:r>
              <a:rPr lang="it-IT" sz="1800" dirty="0" smtClean="0"/>
              <a:t>cansiona </a:t>
            </a:r>
            <a:r>
              <a:rPr lang="it-IT" sz="1800" dirty="0" smtClean="0"/>
              <a:t>tutto quanto come in precedenza attestato in un nuovo pdf immagine in cui inserire l’attestazione di conformità di cui al modello che segue: </a:t>
            </a:r>
          </a:p>
          <a:p>
            <a:pPr algn="ctr"/>
            <a:endParaRPr lang="it-IT" sz="1400" dirty="0" smtClean="0"/>
          </a:p>
          <a:p>
            <a:pPr algn="ctr"/>
            <a:r>
              <a:rPr lang="it-IT" sz="1400" dirty="0" smtClean="0"/>
              <a:t>ATTESTAZIONE </a:t>
            </a:r>
            <a:r>
              <a:rPr lang="it-IT" sz="1400" dirty="0" err="1" smtClean="0"/>
              <a:t>DI</a:t>
            </a:r>
            <a:r>
              <a:rPr lang="it-IT" sz="1400" dirty="0" smtClean="0"/>
              <a:t> CONFORMITA' NEL PROCESSO ESECUTIVO</a:t>
            </a:r>
          </a:p>
          <a:p>
            <a:r>
              <a:rPr lang="it-IT" sz="1400" dirty="0" smtClean="0"/>
              <a:t>Il sottoscritto avvocato ________ del Foro di ___________, </a:t>
            </a:r>
            <a:r>
              <a:rPr lang="it-IT" sz="1400" dirty="0" err="1" smtClean="0"/>
              <a:t>cod.fisc.</a:t>
            </a:r>
            <a:r>
              <a:rPr lang="it-IT" sz="1400" dirty="0" smtClean="0"/>
              <a:t> XXX </a:t>
            </a:r>
            <a:r>
              <a:rPr lang="it-IT" sz="1400" dirty="0" err="1" smtClean="0"/>
              <a:t>XXX</a:t>
            </a:r>
            <a:r>
              <a:rPr lang="it-IT" sz="1400" dirty="0" smtClean="0"/>
              <a:t> 00X00 X000X , procuratore di (indicazione del CLIENTE, cod. </a:t>
            </a:r>
            <a:r>
              <a:rPr lang="it-IT" sz="1400" dirty="0" err="1" smtClean="0"/>
              <a:t>fisc</a:t>
            </a:r>
            <a:r>
              <a:rPr lang="it-IT" sz="1400" dirty="0" smtClean="0"/>
              <a:t>. XXX </a:t>
            </a:r>
            <a:r>
              <a:rPr lang="it-IT" sz="1400" dirty="0" err="1" smtClean="0"/>
              <a:t>XXX</a:t>
            </a:r>
            <a:r>
              <a:rPr lang="it-IT" sz="1400" dirty="0" smtClean="0"/>
              <a:t> 00X00 X000X), in forza di procura alle liti rilasciata in data ______________</a:t>
            </a:r>
          </a:p>
          <a:p>
            <a:pPr algn="ctr"/>
            <a:r>
              <a:rPr lang="it-IT" sz="1400" dirty="0" smtClean="0"/>
              <a:t>ATTESTA</a:t>
            </a:r>
          </a:p>
          <a:p>
            <a:pPr algn="just"/>
            <a:r>
              <a:rPr lang="it-IT" sz="1400" dirty="0" smtClean="0"/>
              <a:t>ai sensi del combinato disposto degli artt. 518, </a:t>
            </a:r>
            <a:r>
              <a:rPr lang="it-IT" sz="1400" dirty="0" err="1" smtClean="0"/>
              <a:t>VI</a:t>
            </a:r>
            <a:r>
              <a:rPr lang="it-IT" sz="1400" dirty="0" smtClean="0"/>
              <a:t> comma </a:t>
            </a:r>
            <a:r>
              <a:rPr lang="it-IT" sz="1400" dirty="0" err="1" smtClean="0"/>
              <a:t>c.p.c.</a:t>
            </a:r>
            <a:r>
              <a:rPr lang="it-IT" sz="1400" dirty="0" smtClean="0"/>
              <a:t>, 521 bis comma IV </a:t>
            </a:r>
            <a:r>
              <a:rPr lang="it-IT" sz="1400" dirty="0" err="1" smtClean="0"/>
              <a:t>c.p.c.</a:t>
            </a:r>
            <a:r>
              <a:rPr lang="it-IT" sz="1400" dirty="0" smtClean="0"/>
              <a:t>, (in caso di pignoramento di autoveicoli), 543, IV comma </a:t>
            </a:r>
            <a:r>
              <a:rPr lang="it-IT" sz="1400" dirty="0" err="1" smtClean="0"/>
              <a:t>c.p.c.</a:t>
            </a:r>
            <a:r>
              <a:rPr lang="it-IT" sz="1400" dirty="0" smtClean="0"/>
              <a:t> e 557 II comma </a:t>
            </a:r>
            <a:r>
              <a:rPr lang="it-IT" sz="1400" dirty="0" err="1" smtClean="0"/>
              <a:t>c.p.c.</a:t>
            </a:r>
            <a:r>
              <a:rPr lang="it-IT" sz="1400" dirty="0" smtClean="0"/>
              <a:t>, così come modificati dal D.L. 132\2014 convertito con modifiche in L. 162\2014 e degli artt. 16 bis, comma 2, 16 </a:t>
            </a:r>
            <a:r>
              <a:rPr lang="it-IT" sz="1400" dirty="0" err="1" smtClean="0"/>
              <a:t>decies</a:t>
            </a:r>
            <a:r>
              <a:rPr lang="it-IT" sz="1400" dirty="0" smtClean="0"/>
              <a:t> e 16 </a:t>
            </a:r>
            <a:r>
              <a:rPr lang="it-IT" sz="1400" dirty="0" err="1" smtClean="0"/>
              <a:t>undecies</a:t>
            </a:r>
            <a:r>
              <a:rPr lang="it-IT" sz="1400" dirty="0" smtClean="0"/>
              <a:t>, comma 2 e 3, D.L. 18.10.2012 n. 179 convertito con modificazioni in L. 17.12.2012 n. 221, come modificato dall’art. 19 del decreto legge 83/2015 convertito con modifiche dalla L. 132.2015, </a:t>
            </a:r>
            <a:r>
              <a:rPr lang="it-IT" sz="1400" b="1" dirty="0" smtClean="0">
                <a:solidFill>
                  <a:srgbClr val="FF0000"/>
                </a:solidFill>
              </a:rPr>
              <a:t>che l’atto di precetto notificato via PEC in data</a:t>
            </a:r>
            <a:r>
              <a:rPr lang="it-IT" sz="1400" b="1" dirty="0" smtClean="0">
                <a:solidFill>
                  <a:srgbClr val="FFFF00"/>
                </a:solidFill>
              </a:rPr>
              <a:t> </a:t>
            </a:r>
            <a:r>
              <a:rPr lang="it-IT" sz="1400" dirty="0" smtClean="0"/>
              <a:t>___________ in danno di _________________ riprodotto nella presente copia informatica è conforme all’originale in suo possesso. La presente copia di compone di complessive n. __ pagine inclusa la presente.</a:t>
            </a:r>
          </a:p>
          <a:p>
            <a:r>
              <a:rPr lang="it-IT" sz="1400" dirty="0" smtClean="0"/>
              <a:t>Rimini lì 				Avv. ______________</a:t>
            </a:r>
          </a:p>
          <a:p>
            <a:r>
              <a:rPr lang="it-IT" sz="1400" dirty="0" smtClean="0"/>
              <a:t>(documento firmato digitalmente)</a:t>
            </a:r>
          </a:p>
          <a:p>
            <a:endParaRPr lang="it-IT" sz="1400" dirty="0" smtClean="0"/>
          </a:p>
          <a:p>
            <a:r>
              <a:rPr lang="it-IT" sz="1400" dirty="0" smtClean="0">
                <a:solidFill>
                  <a:srgbClr val="0070C0"/>
                </a:solidFill>
                <a:hlinkClick r:id="rId2" action="ppaction://hlinkfile"/>
              </a:rPr>
              <a:t>CARTELLA 3C</a:t>
            </a:r>
            <a:endParaRPr lang="it-IT" sz="1400" dirty="0" smtClean="0">
              <a:solidFill>
                <a:srgbClr val="0070C0"/>
              </a:solidFill>
            </a:endParaRPr>
          </a:p>
          <a:p>
            <a:endParaRPr lang="it-IT" sz="1400" dirty="0" smtClean="0"/>
          </a:p>
          <a:p>
            <a:endParaRPr lang="it-IT" sz="1400" dirty="0" smtClean="0"/>
          </a:p>
          <a:p>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110</a:t>
            </a:fld>
            <a:endParaRPr lang="it-IT"/>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3600" b="1" dirty="0" smtClean="0">
                <a:solidFill>
                  <a:srgbClr val="FF0000"/>
                </a:solidFill>
              </a:rPr>
              <a:t>COSA SUCCEDE IN CASO DI MANCATA O ERRONEA ATTESTAZIONE DI CONFORMITÀ?</a:t>
            </a:r>
          </a:p>
        </p:txBody>
      </p:sp>
      <p:sp>
        <p:nvSpPr>
          <p:cNvPr id="3" name="Segnaposto contenuto 2"/>
          <p:cNvSpPr>
            <a:spLocks noGrp="1"/>
          </p:cNvSpPr>
          <p:nvPr>
            <p:ph idx="1"/>
          </p:nvPr>
        </p:nvSpPr>
        <p:spPr>
          <a:xfrm>
            <a:off x="395536" y="2204864"/>
            <a:ext cx="8291264" cy="4104456"/>
          </a:xfrm>
        </p:spPr>
        <p:txBody>
          <a:bodyPr/>
          <a:lstStyle/>
          <a:p>
            <a:pPr algn="ctr"/>
            <a:r>
              <a:rPr lang="it-IT" dirty="0" smtClean="0"/>
              <a:t>ORIENTAMENTO PIU’ RIGOROSO – </a:t>
            </a:r>
            <a:r>
              <a:rPr lang="it-IT" dirty="0" smtClean="0">
                <a:solidFill>
                  <a:srgbClr val="FF0000"/>
                </a:solidFill>
              </a:rPr>
              <a:t>INEFFICACIA DEL PIGNORAMENTO</a:t>
            </a:r>
          </a:p>
          <a:p>
            <a:pPr algn="just"/>
            <a:r>
              <a:rPr lang="it-IT" dirty="0" smtClean="0"/>
              <a:t>Va dichiarata l’inefficacia del pignoramento ex art. 557 </a:t>
            </a:r>
            <a:r>
              <a:rPr lang="it-IT" dirty="0" err="1" smtClean="0"/>
              <a:t>c.p.c</a:t>
            </a:r>
            <a:r>
              <a:rPr lang="it-IT" dirty="0" smtClean="0"/>
              <a:t> se </a:t>
            </a:r>
            <a:r>
              <a:rPr lang="it-IT" b="1" u="sng" dirty="0" smtClean="0"/>
              <a:t>entro i termini di legge </a:t>
            </a:r>
            <a:r>
              <a:rPr lang="it-IT" dirty="0" smtClean="0"/>
              <a:t>non vengono depositate le copie informatiche del pignoramento, del titolo o del precetto </a:t>
            </a:r>
            <a:r>
              <a:rPr lang="it-IT" u="sng" dirty="0" smtClean="0"/>
              <a:t>munite dell’attestazione di conformità.</a:t>
            </a:r>
          </a:p>
          <a:p>
            <a:r>
              <a:rPr lang="it-IT" dirty="0" smtClean="0">
                <a:solidFill>
                  <a:srgbClr val="00B0F0"/>
                </a:solidFill>
              </a:rPr>
              <a:t>Così Tribunale di Milano sentenza 29.06.2016 e Tribunale di Pesaro ordinanza 10.06.2015</a:t>
            </a:r>
            <a:endParaRPr lang="it-IT" dirty="0">
              <a:solidFill>
                <a:srgbClr val="00B0F0"/>
              </a:solidFill>
            </a:endParaRPr>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111</a:t>
            </a:fld>
            <a:endParaRPr lang="it-IT"/>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0070C0"/>
                </a:solidFill>
              </a:rPr>
              <a:t>4.2 </a:t>
            </a:r>
            <a:r>
              <a:rPr lang="it-IT" dirty="0" smtClean="0">
                <a:solidFill>
                  <a:srgbClr val="0070C0"/>
                </a:solidFill>
              </a:rPr>
              <a:t>- Tribunale di Milano sentenza 29.06.2016</a:t>
            </a:r>
            <a:endParaRPr lang="it-IT" dirty="0">
              <a:solidFill>
                <a:srgbClr val="0070C0"/>
              </a:solidFill>
            </a:endParaRPr>
          </a:p>
        </p:txBody>
      </p:sp>
      <p:sp>
        <p:nvSpPr>
          <p:cNvPr id="3" name="Segnaposto contenuto 2"/>
          <p:cNvSpPr>
            <a:spLocks noGrp="1"/>
          </p:cNvSpPr>
          <p:nvPr>
            <p:ph idx="1"/>
          </p:nvPr>
        </p:nvSpPr>
        <p:spPr>
          <a:xfrm>
            <a:off x="395536" y="1600200"/>
            <a:ext cx="8291264" cy="4853136"/>
          </a:xfrm>
        </p:spPr>
        <p:txBody>
          <a:bodyPr>
            <a:normAutofit/>
          </a:bodyPr>
          <a:lstStyle/>
          <a:p>
            <a:pPr algn="just"/>
            <a:r>
              <a:rPr lang="it-IT" sz="2400" dirty="0" smtClean="0"/>
              <a:t>Il Tribunale di Milano, con la sentenza del 29 giugno 2016, conferma la decisione del giudice dell’esecuzione e </a:t>
            </a:r>
            <a:r>
              <a:rPr lang="it-IT" sz="2400" dirty="0" smtClean="0">
                <a:solidFill>
                  <a:srgbClr val="FF0000"/>
                </a:solidFill>
              </a:rPr>
              <a:t>respinge il reclamo proposto avverso il provvedimento che aveva dichiarato l’inefficacia del pignoramento </a:t>
            </a:r>
            <a:r>
              <a:rPr lang="it-IT" sz="2400" dirty="0" smtClean="0"/>
              <a:t>a causa del </a:t>
            </a:r>
            <a:r>
              <a:rPr lang="it-IT" sz="2400" dirty="0" smtClean="0">
                <a:solidFill>
                  <a:srgbClr val="FF0000"/>
                </a:solidFill>
              </a:rPr>
              <a:t>tardivo deposito</a:t>
            </a:r>
            <a:r>
              <a:rPr lang="it-IT" sz="2400" dirty="0" smtClean="0"/>
              <a:t> delle copie conformi del titolo esecutivo, del precetto, dell’atto di pignoramento così come disposto dall’</a:t>
            </a:r>
            <a:r>
              <a:rPr lang="it-IT" sz="2400" dirty="0" smtClean="0">
                <a:hlinkClick r:id="rId2"/>
              </a:rPr>
              <a:t>art. 557 </a:t>
            </a:r>
            <a:r>
              <a:rPr lang="it-IT" sz="2400" dirty="0" err="1" smtClean="0">
                <a:hlinkClick r:id="rId2"/>
              </a:rPr>
              <a:t>c.p.c.</a:t>
            </a:r>
            <a:r>
              <a:rPr lang="it-IT" sz="2400" dirty="0" smtClean="0"/>
              <a:t>, confermando, quindi, l’inefficacia del pignoramento.</a:t>
            </a:r>
          </a:p>
          <a:p>
            <a:pPr algn="just"/>
            <a:r>
              <a:rPr lang="it-IT" sz="2400" dirty="0" smtClean="0"/>
              <a:t>Il creditore procedente aveva iscritto a ruolo senza attestare la conformità e con un successivo deposito (però tardivo rispetto ai 15 </a:t>
            </a:r>
            <a:r>
              <a:rPr lang="it-IT" sz="2400" dirty="0" err="1" smtClean="0"/>
              <a:t>gg</a:t>
            </a:r>
            <a:r>
              <a:rPr lang="it-IT" sz="2400" dirty="0" smtClean="0"/>
              <a:t> dalla restituzione trattandosi di pignoramento immobiliare) aveva depositato copia informatica di titolo, precetto e pignoramento correttamente attestati.</a:t>
            </a:r>
          </a:p>
          <a:p>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112</a:t>
            </a:fld>
            <a:endParaRPr lang="it-IT"/>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lstStyle/>
          <a:p>
            <a:r>
              <a:rPr lang="it-IT" dirty="0" smtClean="0">
                <a:solidFill>
                  <a:srgbClr val="FF0000"/>
                </a:solidFill>
              </a:rPr>
              <a:t>La motivazione (rigorosa)…</a:t>
            </a:r>
            <a:endParaRPr lang="it-IT" dirty="0">
              <a:solidFill>
                <a:srgbClr val="FF0000"/>
              </a:solidFill>
            </a:endParaRPr>
          </a:p>
        </p:txBody>
      </p:sp>
      <p:sp>
        <p:nvSpPr>
          <p:cNvPr id="3" name="Segnaposto contenuto 2"/>
          <p:cNvSpPr>
            <a:spLocks noGrp="1"/>
          </p:cNvSpPr>
          <p:nvPr>
            <p:ph idx="1"/>
          </p:nvPr>
        </p:nvSpPr>
        <p:spPr>
          <a:xfrm>
            <a:off x="457200" y="1196752"/>
            <a:ext cx="8229600" cy="4929411"/>
          </a:xfrm>
        </p:spPr>
        <p:txBody>
          <a:bodyPr>
            <a:normAutofit/>
          </a:bodyPr>
          <a:lstStyle/>
          <a:p>
            <a:pPr algn="just"/>
            <a:r>
              <a:rPr lang="it-IT" sz="1800" dirty="0" smtClean="0"/>
              <a:t> </a:t>
            </a:r>
            <a:r>
              <a:rPr lang="it-IT" sz="1900" i="1" dirty="0" smtClean="0"/>
              <a:t>“Il creditore, non deve limitarsi a depositare una copia degli atti richiamati dal disposto di cui all'</a:t>
            </a:r>
            <a:r>
              <a:rPr lang="it-IT" sz="1900" i="1" dirty="0" smtClean="0">
                <a:hlinkClick r:id="rId2"/>
              </a:rPr>
              <a:t>art. 557 </a:t>
            </a:r>
            <a:r>
              <a:rPr lang="it-IT" sz="1900" i="1" dirty="0" err="1" smtClean="0">
                <a:hlinkClick r:id="rId2"/>
              </a:rPr>
              <a:t>co</a:t>
            </a:r>
            <a:r>
              <a:rPr lang="it-IT" sz="1900" i="1" dirty="0" smtClean="0">
                <a:hlinkClick r:id="rId2"/>
              </a:rPr>
              <a:t>. 2</a:t>
            </a:r>
            <a:r>
              <a:rPr lang="it-IT" sz="1900" i="1" dirty="0" smtClean="0"/>
              <a:t>, ma deve depositare una copia conforme di tali atti … originariamente doveva essere depositato l'originale del titolo che poteva essere sostituito con copia autentica dello stesso a norma dell'art. 488, </a:t>
            </a:r>
            <a:r>
              <a:rPr lang="it-IT" sz="1900" i="1" dirty="0" err="1" smtClean="0"/>
              <a:t>co</a:t>
            </a:r>
            <a:r>
              <a:rPr lang="it-IT" sz="1900" i="1" dirty="0" smtClean="0"/>
              <a:t>. 2, </a:t>
            </a:r>
            <a:r>
              <a:rPr lang="it-IT" sz="1900" i="1" dirty="0" err="1" smtClean="0"/>
              <a:t>c.p.c.</a:t>
            </a:r>
            <a:endParaRPr lang="it-IT" sz="1900" i="1" dirty="0" smtClean="0"/>
          </a:p>
          <a:p>
            <a:pPr algn="just"/>
            <a:r>
              <a:rPr lang="it-IT" sz="1900" i="1" dirty="0" smtClean="0">
                <a:solidFill>
                  <a:srgbClr val="FF0000"/>
                </a:solidFill>
              </a:rPr>
              <a:t>La questione della conformità del titolo all'originale è strettamente connessa al possesso del titolo esecutivo quale presupposto processuale dell'azione esecutiva.</a:t>
            </a:r>
          </a:p>
          <a:p>
            <a:pPr algn="just"/>
            <a:r>
              <a:rPr lang="it-IT" sz="1900" i="1" dirty="0" smtClean="0"/>
              <a:t>Ove il creditore difettasse del possesso del titolo, infatti, l'ufficiale giudiziario non potrebbe eseguire il pignoramento. Nel corso della procedura, poi, la perdita del possesso del titolo determina rilevanti conseguenze in quanto lascia presumere o che il credito incorporato nel titolo sia stato ceduto (v. ad es. art. 1262 c.c.) o che sia stato pagato (v. ad es. art. 1199 c.c.). </a:t>
            </a:r>
          </a:p>
          <a:p>
            <a:pPr algn="just"/>
            <a:r>
              <a:rPr lang="it-IT" sz="1900" i="1" dirty="0" smtClean="0"/>
              <a:t>Per tale ragione, in mancanza dell'esibizione del titolo in originale, il giudice dell'esecuzione non potrebbe compiere l'atto esecutivo richiesto dal creditore sprovvisto del possesso materiale del titolo”.</a:t>
            </a:r>
          </a:p>
          <a:p>
            <a:endParaRPr lang="it-IT" sz="18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113</a:t>
            </a:fld>
            <a:endParaRPr lang="it-IT"/>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Segue </a:t>
            </a:r>
            <a:r>
              <a:rPr lang="it-IT" dirty="0" err="1" smtClean="0">
                <a:solidFill>
                  <a:srgbClr val="FF0000"/>
                </a:solidFill>
              </a:rPr>
              <a:t>…la</a:t>
            </a:r>
            <a:r>
              <a:rPr lang="it-IT" dirty="0" smtClean="0">
                <a:solidFill>
                  <a:srgbClr val="FF0000"/>
                </a:solidFill>
              </a:rPr>
              <a:t> </a:t>
            </a:r>
            <a:r>
              <a:rPr lang="it-IT" dirty="0" err="1" smtClean="0">
                <a:solidFill>
                  <a:srgbClr val="FF0000"/>
                </a:solidFill>
              </a:rPr>
              <a:t>motivazione</a:t>
            </a:r>
            <a:r>
              <a:rPr lang="it-IT" dirty="0" err="1" smtClean="0"/>
              <a:t>…</a:t>
            </a:r>
            <a:endParaRPr lang="it-IT" dirty="0"/>
          </a:p>
        </p:txBody>
      </p:sp>
      <p:sp>
        <p:nvSpPr>
          <p:cNvPr id="3" name="Segnaposto contenuto 2"/>
          <p:cNvSpPr>
            <a:spLocks noGrp="1"/>
          </p:cNvSpPr>
          <p:nvPr>
            <p:ph idx="1"/>
          </p:nvPr>
        </p:nvSpPr>
        <p:spPr/>
        <p:txBody>
          <a:bodyPr>
            <a:normAutofit/>
          </a:bodyPr>
          <a:lstStyle/>
          <a:p>
            <a:pPr algn="just"/>
            <a:endParaRPr lang="it-IT" sz="2100" i="1" dirty="0" smtClean="0"/>
          </a:p>
          <a:p>
            <a:pPr algn="just"/>
            <a:r>
              <a:rPr lang="it-IT" sz="2100" i="1" dirty="0" smtClean="0"/>
              <a:t>L'attestazione di conformità, in tale prospettiva, non costituisce una mera formalità in quanto il difensore del creditore, per potere attestare che la copia è conforme all'originale, deve avere avanti a sé l'originale da collazionare con la copia. In altri termini, deve avere il possesso del titolo. </a:t>
            </a:r>
          </a:p>
          <a:p>
            <a:pPr algn="just"/>
            <a:r>
              <a:rPr lang="it-IT" sz="2100" i="1" dirty="0" smtClean="0"/>
              <a:t>In mancanza del deposito dell'attestazione di conformità, pertanto, ciò che il giudice dell'esecuzione non è messo in grado di conoscere è se il creditore abbia o meno il possesso del titolo o sia o meno legittimato all'esercizio del diritto incorporato nel titolo … Tale questione e cioè il difetto di possesso del titolo … oggi è rilevabile d'ufficio e sanzionata con l'inefficacia del pignoramento compiuto.</a:t>
            </a:r>
          </a:p>
          <a:p>
            <a:endParaRPr lang="it-IT" sz="18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114</a:t>
            </a:fld>
            <a:endParaRPr lang="it-IT"/>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400" dirty="0" smtClean="0">
                <a:solidFill>
                  <a:srgbClr val="FF0000"/>
                </a:solidFill>
              </a:rPr>
              <a:t/>
            </a:r>
            <a:br>
              <a:rPr lang="it-IT" sz="2400" dirty="0" smtClean="0">
                <a:solidFill>
                  <a:srgbClr val="FF0000"/>
                </a:solidFill>
              </a:rPr>
            </a:br>
            <a:r>
              <a:rPr lang="it-IT" sz="2400" dirty="0" smtClean="0">
                <a:solidFill>
                  <a:srgbClr val="FF0000"/>
                </a:solidFill>
              </a:rPr>
              <a:t/>
            </a:r>
            <a:br>
              <a:rPr lang="it-IT" sz="2400" dirty="0" smtClean="0">
                <a:solidFill>
                  <a:srgbClr val="FF0000"/>
                </a:solidFill>
              </a:rPr>
            </a:br>
            <a:r>
              <a:rPr lang="it-IT" sz="2800" dirty="0" smtClean="0">
                <a:solidFill>
                  <a:srgbClr val="FF0000"/>
                </a:solidFill>
              </a:rPr>
              <a:t>Secondo il Tribunale di Milano </a:t>
            </a:r>
            <a:r>
              <a:rPr lang="it-IT" sz="2800" i="1" dirty="0" smtClean="0">
                <a:solidFill>
                  <a:srgbClr val="FF0000"/>
                </a:solidFill>
              </a:rPr>
              <a:t>La tesi del </a:t>
            </a:r>
            <a:r>
              <a:rPr lang="it-IT" sz="2800" b="1" i="1" dirty="0" smtClean="0">
                <a:solidFill>
                  <a:srgbClr val="FF0000"/>
                </a:solidFill>
              </a:rPr>
              <a:t>raggiungimento dello scopo dell'atto </a:t>
            </a:r>
            <a:r>
              <a:rPr lang="it-IT" sz="2800" i="1" dirty="0" smtClean="0">
                <a:solidFill>
                  <a:srgbClr val="FF0000"/>
                </a:solidFill>
              </a:rPr>
              <a:t>non risulta razionalmente perseguibile</a:t>
            </a:r>
            <a:r>
              <a:rPr lang="it-IT" sz="2800" i="1" dirty="0" smtClean="0"/>
              <a:t>.</a:t>
            </a:r>
            <a:r>
              <a:rPr lang="it-IT" dirty="0" smtClean="0"/>
              <a:t/>
            </a:r>
            <a:br>
              <a:rPr lang="it-IT" dirty="0" smtClean="0"/>
            </a:br>
            <a:endParaRPr lang="it-IT" dirty="0"/>
          </a:p>
        </p:txBody>
      </p:sp>
      <p:sp>
        <p:nvSpPr>
          <p:cNvPr id="3" name="Segnaposto contenuto 2"/>
          <p:cNvSpPr>
            <a:spLocks noGrp="1"/>
          </p:cNvSpPr>
          <p:nvPr>
            <p:ph idx="1"/>
          </p:nvPr>
        </p:nvSpPr>
        <p:spPr/>
        <p:txBody>
          <a:bodyPr>
            <a:normAutofit/>
          </a:bodyPr>
          <a:lstStyle/>
          <a:p>
            <a:pPr>
              <a:buNone/>
            </a:pPr>
            <a:r>
              <a:rPr lang="it-IT" sz="2000" i="1" dirty="0" smtClean="0"/>
              <a:t>Così motiva sul punto.....</a:t>
            </a:r>
            <a:endParaRPr lang="it-IT" sz="2000" dirty="0" smtClean="0"/>
          </a:p>
          <a:p>
            <a:pPr algn="just"/>
            <a:r>
              <a:rPr lang="it-IT" sz="2000" i="1" dirty="0" smtClean="0"/>
              <a:t>Innanzitutto deve rilevarsi che la </a:t>
            </a:r>
            <a:r>
              <a:rPr lang="it-IT" sz="2000" i="1" dirty="0" smtClean="0">
                <a:solidFill>
                  <a:srgbClr val="FF0000"/>
                </a:solidFill>
              </a:rPr>
              <a:t>teoria relativa al raggiungimento dello scopo dell'atto attiene alla categoria della nullità e non dell'inefficacia dell'atto per il suo mancato tempestivo deposito </a:t>
            </a:r>
            <a:r>
              <a:rPr lang="it-IT" sz="2000" i="1" dirty="0" smtClean="0"/>
              <a:t>...... se di scopo della norma (ma non dell'atto) si vuole parlare, allora, non vi è che da concludere nel senso per cui il novellato disposto di cui all'art. 557, </a:t>
            </a:r>
            <a:r>
              <a:rPr lang="it-IT" sz="2000" i="1" dirty="0" err="1" smtClean="0"/>
              <a:t>co</a:t>
            </a:r>
            <a:r>
              <a:rPr lang="it-IT" sz="2000" i="1" dirty="0" smtClean="0"/>
              <a:t>. 3. </a:t>
            </a:r>
            <a:r>
              <a:rPr lang="it-IT" sz="2000" i="1" dirty="0" err="1" smtClean="0"/>
              <a:t>c.p.c.</a:t>
            </a:r>
            <a:r>
              <a:rPr lang="it-IT" sz="2000" i="1" dirty="0" smtClean="0"/>
              <a:t> intende sanzionare il negligente comportamento della parte processuale che, pur potendo mettere l'ufficio dell'esecuzione in grado di svolgere ordinatamente e tempestivamente il proprio compito, vi frapponga un ostacolo, mancando di depositare agli atti telematici un documento equipollente agli originali a sue mani (di cui cioè abbia il possesso)”.</a:t>
            </a:r>
            <a:endParaRPr lang="it-IT" sz="2000" dirty="0" smtClean="0"/>
          </a:p>
          <a:p>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115</a:t>
            </a:fld>
            <a:endParaRPr lang="it-IT"/>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i="1" dirty="0" smtClean="0">
                <a:solidFill>
                  <a:srgbClr val="00B0F0"/>
                </a:solidFill>
              </a:rPr>
              <a:t>4.3 </a:t>
            </a:r>
            <a:r>
              <a:rPr lang="it-IT" b="1" i="1" dirty="0" smtClean="0">
                <a:solidFill>
                  <a:srgbClr val="00B0F0"/>
                </a:solidFill>
              </a:rPr>
              <a:t>- Trib. Pesaro, ordinanza 10/06/2015 – G. E. Dott. S. Gianni . Riformata in sede di giudizio di merito (vedi infra)</a:t>
            </a:r>
            <a:endParaRPr lang="it-IT" dirty="0">
              <a:solidFill>
                <a:srgbClr val="00B0F0"/>
              </a:solidFill>
            </a:endParaRPr>
          </a:p>
        </p:txBody>
      </p:sp>
      <p:sp>
        <p:nvSpPr>
          <p:cNvPr id="3" name="Segnaposto contenuto 2"/>
          <p:cNvSpPr>
            <a:spLocks noGrp="1"/>
          </p:cNvSpPr>
          <p:nvPr>
            <p:ph idx="1"/>
          </p:nvPr>
        </p:nvSpPr>
        <p:spPr/>
        <p:txBody>
          <a:bodyPr>
            <a:normAutofit/>
          </a:bodyPr>
          <a:lstStyle/>
          <a:p>
            <a:r>
              <a:rPr lang="it-IT" sz="2000" dirty="0" smtClean="0"/>
              <a:t>La Massima</a:t>
            </a:r>
          </a:p>
          <a:p>
            <a:pPr algn="just"/>
            <a:r>
              <a:rPr lang="it-IT" sz="2000" dirty="0" smtClean="0"/>
              <a:t> </a:t>
            </a:r>
            <a:r>
              <a:rPr lang="it-IT" sz="2000" b="1" i="1" dirty="0" smtClean="0"/>
              <a:t>L’iscrizione a ruolo del pignoramento presso terzi effettuata, ex art. 543, 4° </a:t>
            </a:r>
            <a:r>
              <a:rPr lang="it-IT" sz="2000" b="1" i="1" dirty="0" err="1" smtClean="0"/>
              <a:t>co</a:t>
            </a:r>
            <a:r>
              <a:rPr lang="it-IT" sz="2000" b="1" i="1" dirty="0" smtClean="0"/>
              <a:t>., </a:t>
            </a:r>
            <a:r>
              <a:rPr lang="it-IT" sz="2000" b="1" i="1" dirty="0" err="1" smtClean="0"/>
              <a:t>c.p.c.</a:t>
            </a:r>
            <a:r>
              <a:rPr lang="it-IT" sz="2000" b="1" i="1" dirty="0" smtClean="0"/>
              <a:t>, mediante deposito telematico delle copie informatiche di precetto, titolo esecutivo ed atto di pignoramento</a:t>
            </a:r>
            <a:r>
              <a:rPr lang="it-IT" sz="2000" b="1" i="1" u="sng" dirty="0" smtClean="0"/>
              <a:t>, sottoscritte digitalmente</a:t>
            </a:r>
            <a:r>
              <a:rPr lang="it-IT" sz="2000" b="1" i="1" dirty="0" smtClean="0"/>
              <a:t>, </a:t>
            </a:r>
            <a:r>
              <a:rPr lang="it-IT" sz="2000" b="1" i="1" u="sng" dirty="0" smtClean="0">
                <a:solidFill>
                  <a:srgbClr val="FF0000"/>
                </a:solidFill>
              </a:rPr>
              <a:t>ma non accompagnate dalla relativa attestazione di conformità ai rispettivi originali</a:t>
            </a:r>
            <a:r>
              <a:rPr lang="it-IT" sz="2000" b="1" i="1" dirty="0" smtClean="0"/>
              <a:t>, può comportare l’inefficacia del pignoramento a mente dell’ultimo periodo dell’art. 543, 4° </a:t>
            </a:r>
            <a:r>
              <a:rPr lang="it-IT" sz="2000" b="1" i="1" dirty="0" err="1" smtClean="0"/>
              <a:t>co</a:t>
            </a:r>
            <a:r>
              <a:rPr lang="it-IT" sz="2000" b="1" i="1" dirty="0" smtClean="0"/>
              <a:t> </a:t>
            </a:r>
            <a:r>
              <a:rPr lang="it-IT" sz="2000" b="1" i="1" dirty="0" err="1" smtClean="0"/>
              <a:t>c.p.c.</a:t>
            </a:r>
            <a:r>
              <a:rPr lang="it-IT" sz="2000" b="1" i="1" dirty="0" smtClean="0"/>
              <a:t> cit., a nulla rilevando che gli originali di detti atti siano stati depositati all’udienza di comparizione e che il terzo pignorato abbia comunque reso dichiarazione positiva. Ricorrono, pertanto, nella specie, i gravi motivi idonei a fondare l’accoglimento della sospensione dell’esecuzione, con condanna della parte resistente alle spese di fase. (Massima non ufficiale). </a:t>
            </a:r>
            <a:endParaRPr lang="it-IT" sz="20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116</a:t>
            </a:fld>
            <a:endParaRPr lang="it-IT"/>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836712"/>
            <a:ext cx="8291264" cy="5472608"/>
          </a:xfrm>
        </p:spPr>
        <p:txBody>
          <a:bodyPr>
            <a:normAutofit/>
          </a:bodyPr>
          <a:lstStyle/>
          <a:p>
            <a:pPr algn="just"/>
            <a:r>
              <a:rPr lang="it-IT" sz="2800" dirty="0" smtClean="0"/>
              <a:t>Trattasi di uno dei primi provvedimenti editi che ha affrontato il problema della rilevanza della mancata attestazione di conformità delle copie depositate telematicamente in sede di iscrizione a ruolo di titolo, precetto e pignoramento, scegliendo la strada rigorosa della non sanabilità anche attraverso la successiva produzione in udienza degli originali dei titoli. La peculiarità rispetto alla decisione </a:t>
            </a:r>
            <a:r>
              <a:rPr lang="it-IT" sz="2800" dirty="0" err="1" smtClean="0"/>
              <a:t>piu’</a:t>
            </a:r>
            <a:r>
              <a:rPr lang="it-IT" sz="2800" dirty="0" smtClean="0"/>
              <a:t> recente del Tribunale di Milano prima esaminata sta nel fatto che il creditore procedente </a:t>
            </a:r>
            <a:r>
              <a:rPr lang="it-IT" sz="2800" dirty="0" smtClean="0">
                <a:solidFill>
                  <a:srgbClr val="FF0000"/>
                </a:solidFill>
              </a:rPr>
              <a:t>si era limitato a sottoscrivere digitalmente </a:t>
            </a:r>
            <a:r>
              <a:rPr lang="it-IT" sz="2800" dirty="0" smtClean="0"/>
              <a:t>in sede di iscrizione a ruolo la copia informatica dei titoli, precetto e pignoramento quasi a voler far intendere che la sola sottoscrizione fosse sufficiente a tal fine,</a:t>
            </a:r>
            <a:endParaRPr lang="it-IT" sz="28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117</a:t>
            </a:fld>
            <a:endParaRPr lang="it-IT"/>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motivazioni del </a:t>
            </a:r>
            <a:r>
              <a:rPr lang="it-IT" dirty="0" err="1" smtClean="0"/>
              <a:t>G.E</a:t>
            </a:r>
            <a:r>
              <a:rPr lang="it-IT" dirty="0" smtClean="0"/>
              <a:t>. </a:t>
            </a:r>
            <a:endParaRPr lang="it-IT" dirty="0"/>
          </a:p>
        </p:txBody>
      </p:sp>
      <p:sp>
        <p:nvSpPr>
          <p:cNvPr id="3" name="Segnaposto contenuto 2"/>
          <p:cNvSpPr>
            <a:spLocks noGrp="1"/>
          </p:cNvSpPr>
          <p:nvPr>
            <p:ph idx="1"/>
          </p:nvPr>
        </p:nvSpPr>
        <p:spPr/>
        <p:txBody>
          <a:bodyPr/>
          <a:lstStyle/>
          <a:p>
            <a:pPr algn="just"/>
            <a:r>
              <a:rPr lang="it-IT" dirty="0" smtClean="0"/>
              <a:t>Seppur meno motivata sul punto rispetto alla decisione del Tribunale di Milano 29.06.2016 già esaminata, il </a:t>
            </a:r>
            <a:r>
              <a:rPr lang="it-IT" dirty="0" err="1" smtClean="0"/>
              <a:t>G.E</a:t>
            </a:r>
            <a:r>
              <a:rPr lang="it-IT" dirty="0" smtClean="0"/>
              <a:t> del Trib. di Pesaro nell’accordare la sospensiva di cui all’art. 624 </a:t>
            </a:r>
            <a:r>
              <a:rPr lang="it-IT" dirty="0" err="1" smtClean="0"/>
              <a:t>c.p.c.</a:t>
            </a:r>
            <a:r>
              <a:rPr lang="it-IT" dirty="0" smtClean="0"/>
              <a:t> va leva sulla rigorosa interpretazione della norma che parla di copie di atti muniti dell’attestazione di conformità e sulla sanzione prevista dall’art. 543, IV comma, </a:t>
            </a:r>
            <a:r>
              <a:rPr lang="it-IT" dirty="0" err="1" smtClean="0"/>
              <a:t>cpc</a:t>
            </a:r>
            <a:r>
              <a:rPr lang="it-IT" dirty="0" smtClean="0"/>
              <a:t> dell’inefficacia del pignoramento.</a:t>
            </a:r>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118</a:t>
            </a:fld>
            <a:endParaRPr lang="it-IT"/>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dirty="0" smtClean="0">
                <a:solidFill>
                  <a:srgbClr val="FF0000"/>
                </a:solidFill>
              </a:rPr>
              <a:t>COSA SUCCEDE IN CASO </a:t>
            </a:r>
            <a:r>
              <a:rPr lang="it-IT" sz="3600" b="1" dirty="0" err="1" smtClean="0">
                <a:solidFill>
                  <a:srgbClr val="FF0000"/>
                </a:solidFill>
              </a:rPr>
              <a:t>DI</a:t>
            </a:r>
            <a:r>
              <a:rPr lang="it-IT" sz="3600" b="1" dirty="0" smtClean="0">
                <a:solidFill>
                  <a:srgbClr val="FF0000"/>
                </a:solidFill>
              </a:rPr>
              <a:t> MANCATA ATTESTAZIONE </a:t>
            </a:r>
            <a:r>
              <a:rPr lang="it-IT" sz="3600" b="1" dirty="0" err="1" smtClean="0">
                <a:solidFill>
                  <a:srgbClr val="FF0000"/>
                </a:solidFill>
              </a:rPr>
              <a:t>DI</a:t>
            </a:r>
            <a:r>
              <a:rPr lang="it-IT" sz="3600" b="1" dirty="0" smtClean="0">
                <a:solidFill>
                  <a:srgbClr val="FF0000"/>
                </a:solidFill>
              </a:rPr>
              <a:t> CONFORMITÀ?</a:t>
            </a:r>
            <a:endParaRPr lang="it-IT" sz="3600" dirty="0"/>
          </a:p>
        </p:txBody>
      </p:sp>
      <p:sp>
        <p:nvSpPr>
          <p:cNvPr id="3" name="Segnaposto contenuto 2"/>
          <p:cNvSpPr>
            <a:spLocks noGrp="1"/>
          </p:cNvSpPr>
          <p:nvPr>
            <p:ph idx="1"/>
          </p:nvPr>
        </p:nvSpPr>
        <p:spPr/>
        <p:txBody>
          <a:bodyPr/>
          <a:lstStyle/>
          <a:p>
            <a:pPr algn="ctr">
              <a:buNone/>
            </a:pPr>
            <a:r>
              <a:rPr lang="it-IT" dirty="0" smtClean="0"/>
              <a:t>ORIENTAMENTO MENO RIGOROSO – EFFICACIA DEL PIGNORAMENTO</a:t>
            </a:r>
          </a:p>
          <a:p>
            <a:endParaRPr lang="it-IT" dirty="0" smtClean="0"/>
          </a:p>
          <a:p>
            <a:pPr lvl="0"/>
            <a:r>
              <a:rPr lang="it-IT" dirty="0" smtClean="0">
                <a:solidFill>
                  <a:srgbClr val="0070C0"/>
                </a:solidFill>
              </a:rPr>
              <a:t>Tribunale di Bari ordinanza 04.05.2016</a:t>
            </a:r>
          </a:p>
          <a:p>
            <a:pPr lvl="0"/>
            <a:r>
              <a:rPr lang="it-IT" dirty="0" smtClean="0">
                <a:solidFill>
                  <a:srgbClr val="0070C0"/>
                </a:solidFill>
              </a:rPr>
              <a:t>Tribunale di Pesaro sentenza 19.01.2016</a:t>
            </a:r>
          </a:p>
          <a:p>
            <a:pPr lvl="0"/>
            <a:r>
              <a:rPr lang="it-IT" dirty="0" smtClean="0">
                <a:solidFill>
                  <a:srgbClr val="0070C0"/>
                </a:solidFill>
              </a:rPr>
              <a:t>Tribunale di Bologna ordinanza 22.10.2015</a:t>
            </a:r>
          </a:p>
          <a:p>
            <a:pPr lvl="0"/>
            <a:r>
              <a:rPr lang="it-IT" dirty="0" smtClean="0">
                <a:solidFill>
                  <a:srgbClr val="0070C0"/>
                </a:solidFill>
              </a:rPr>
              <a:t>Tribunale di Lecce 29/11/2019</a:t>
            </a:r>
          </a:p>
          <a:p>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119</a:t>
            </a:fld>
            <a:endParaRPr lang="it-I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764704"/>
            <a:ext cx="8219256" cy="5688632"/>
          </a:xfrm>
        </p:spPr>
        <p:txBody>
          <a:bodyPr>
            <a:normAutofit/>
          </a:bodyPr>
          <a:lstStyle/>
          <a:p>
            <a:pPr algn="just"/>
            <a:r>
              <a:rPr lang="it-IT" sz="2500" dirty="0" smtClean="0"/>
              <a:t>La questione della natura dell’atto si presenta con maggior complessità in tutti i procedimenti di </a:t>
            </a:r>
            <a:r>
              <a:rPr lang="it-IT" sz="2500" dirty="0" smtClean="0">
                <a:solidFill>
                  <a:srgbClr val="FF0000"/>
                </a:solidFill>
              </a:rPr>
              <a:t>natura bifasica </a:t>
            </a:r>
            <a:r>
              <a:rPr lang="it-IT" sz="2500" dirty="0" smtClean="0"/>
              <a:t>o in quei giudizi (di carattere sommario) caratterizzati dalla presenza di eventuali "appendici" o sub-procedimenti volti, lato </a:t>
            </a:r>
            <a:r>
              <a:rPr lang="it-IT" sz="2500" dirty="0" err="1" smtClean="0"/>
              <a:t>sensu</a:t>
            </a:r>
            <a:r>
              <a:rPr lang="it-IT" sz="2500" dirty="0" smtClean="0"/>
              <a:t>, al riesame del provvedimento concesso dal giudice della prima fase: si pensi, ad esempio, al deposito dell'atto per l'inizio del giudizio di merito" ex art. 669 octies c.p.c. (qualora la fase di merito sia disciplinata dal c.d. rito locatizio); al deposito dell'atto di "prosecuzione" del giudizio di merito possessorio ex art. 703, comma 4, </a:t>
            </a:r>
            <a:r>
              <a:rPr lang="it-IT" sz="2500" dirty="0" err="1" smtClean="0"/>
              <a:t>c.p.c.</a:t>
            </a:r>
            <a:r>
              <a:rPr lang="it-IT" sz="2500" dirty="0" smtClean="0"/>
              <a:t>; al deposito degli atti della fase del merito (memoria integrativa ex art 709, III, comma </a:t>
            </a:r>
            <a:r>
              <a:rPr lang="it-IT" sz="2500" dirty="0" err="1" smtClean="0"/>
              <a:t>c.p.c.</a:t>
            </a:r>
            <a:r>
              <a:rPr lang="it-IT" sz="2500" dirty="0" smtClean="0"/>
              <a:t> per il ricorrente e comparsa per il resistente) nei giudizi contenziosi di separazione o divorzio; </a:t>
            </a:r>
            <a:r>
              <a:rPr lang="it-IT" sz="2500" dirty="0" smtClean="0">
                <a:solidFill>
                  <a:srgbClr val="FF0000"/>
                </a:solidFill>
              </a:rPr>
              <a:t>alla riassunzione del processo interrotto ed al reclamo cautelare</a:t>
            </a:r>
            <a:r>
              <a:rPr lang="it-IT" sz="2500" dirty="0" smtClean="0"/>
              <a:t>.</a:t>
            </a:r>
            <a:endParaRPr lang="it-IT" sz="25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12</a:t>
            </a:fld>
            <a:endParaRPr lang="it-IT"/>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lvl="0" algn="ctr"/>
            <a:r>
              <a:rPr lang="it-IT" dirty="0" smtClean="0">
                <a:solidFill>
                  <a:srgbClr val="0070C0"/>
                </a:solidFill>
              </a:rPr>
              <a:t/>
            </a:r>
            <a:br>
              <a:rPr lang="it-IT" dirty="0" smtClean="0">
                <a:solidFill>
                  <a:srgbClr val="0070C0"/>
                </a:solidFill>
              </a:rPr>
            </a:br>
            <a:r>
              <a:rPr lang="it-IT" dirty="0" smtClean="0">
                <a:solidFill>
                  <a:srgbClr val="0070C0"/>
                </a:solidFill>
              </a:rPr>
              <a:t>Tribunale di Bari ordinanza 04.05.2016</a:t>
            </a:r>
            <a:br>
              <a:rPr lang="it-IT" dirty="0" smtClean="0">
                <a:solidFill>
                  <a:srgbClr val="0070C0"/>
                </a:solidFill>
              </a:rPr>
            </a:br>
            <a:endParaRPr lang="it-IT" dirty="0"/>
          </a:p>
        </p:txBody>
      </p:sp>
      <p:sp>
        <p:nvSpPr>
          <p:cNvPr id="3" name="Segnaposto contenuto 2"/>
          <p:cNvSpPr>
            <a:spLocks noGrp="1"/>
          </p:cNvSpPr>
          <p:nvPr>
            <p:ph idx="1"/>
          </p:nvPr>
        </p:nvSpPr>
        <p:spPr>
          <a:xfrm>
            <a:off x="457200" y="1600200"/>
            <a:ext cx="8229600" cy="4781128"/>
          </a:xfrm>
        </p:spPr>
        <p:txBody>
          <a:bodyPr>
            <a:normAutofit/>
          </a:bodyPr>
          <a:lstStyle/>
          <a:p>
            <a:pPr algn="just"/>
            <a:r>
              <a:rPr lang="it-IT" sz="2400" dirty="0" smtClean="0"/>
              <a:t>Il Tribunale supera l’eccezione di inefficacia facendo leva sul dato testuale della norma rilevando che …… </a:t>
            </a:r>
            <a:r>
              <a:rPr lang="it-IT" sz="2400" i="1" dirty="0" smtClean="0"/>
              <a:t>l’art 543 co. 4 terzo periodo </a:t>
            </a:r>
            <a:r>
              <a:rPr lang="it-IT" sz="2400" i="1" dirty="0" err="1" smtClean="0"/>
              <a:t>c.p.c.</a:t>
            </a:r>
            <a:r>
              <a:rPr lang="it-IT" sz="2400" i="1" dirty="0" smtClean="0"/>
              <a:t>, distingue la problematica dell'attestazione dì conformità delle copie degli atti in questione da quella dell'inefficacia del pignoramento per tardivo deposito delle stesse e ricollega la tardività/inefficacia unicamente al mancato deposito della nota d'iscrizione e delle copie autentiche degli atti "di cui al secondo periodo" (dunque non al terzo) del citato 4° </a:t>
            </a:r>
            <a:r>
              <a:rPr lang="it-IT" sz="2400" i="1" dirty="0" err="1" smtClean="0"/>
              <a:t>co</a:t>
            </a:r>
            <a:r>
              <a:rPr lang="it-IT" sz="2400" i="1" dirty="0" smtClean="0"/>
              <a:t>. dell'art. 543 c.p.c., e non richiamando, invece, tra gli atti da depositare a pena di inammissibilità nel termine prescritto, anche l'attestazione di conformità. </a:t>
            </a:r>
          </a:p>
          <a:p>
            <a:pPr algn="just"/>
            <a:r>
              <a:rPr lang="it-IT" sz="2400" i="1" dirty="0" smtClean="0"/>
              <a:t>Ne consegue che l'eventuale deposito oltre il termine deve rimanere irrilevante.</a:t>
            </a:r>
            <a:endParaRPr lang="it-IT" sz="2400" i="1"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120</a:t>
            </a:fld>
            <a:endParaRPr lang="it-IT"/>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lvl="0"/>
            <a:r>
              <a:rPr lang="it-IT" dirty="0" smtClean="0">
                <a:solidFill>
                  <a:srgbClr val="0070C0"/>
                </a:solidFill>
              </a:rPr>
              <a:t/>
            </a:r>
            <a:br>
              <a:rPr lang="it-IT" dirty="0" smtClean="0">
                <a:solidFill>
                  <a:srgbClr val="0070C0"/>
                </a:solidFill>
              </a:rPr>
            </a:br>
            <a:r>
              <a:rPr lang="it-IT" dirty="0" smtClean="0">
                <a:solidFill>
                  <a:srgbClr val="0070C0"/>
                </a:solidFill>
              </a:rPr>
              <a:t>Tribunale di Pesaro sentenza 19.01.2016</a:t>
            </a:r>
            <a:br>
              <a:rPr lang="it-IT" dirty="0" smtClean="0">
                <a:solidFill>
                  <a:srgbClr val="0070C0"/>
                </a:solidFill>
              </a:rPr>
            </a:br>
            <a:endParaRPr lang="it-IT" dirty="0"/>
          </a:p>
        </p:txBody>
      </p:sp>
      <p:sp>
        <p:nvSpPr>
          <p:cNvPr id="3" name="Segnaposto contenuto 2"/>
          <p:cNvSpPr>
            <a:spLocks noGrp="1"/>
          </p:cNvSpPr>
          <p:nvPr>
            <p:ph idx="1"/>
          </p:nvPr>
        </p:nvSpPr>
        <p:spPr/>
        <p:txBody>
          <a:bodyPr>
            <a:normAutofit/>
          </a:bodyPr>
          <a:lstStyle/>
          <a:p>
            <a:pPr algn="just"/>
            <a:r>
              <a:rPr lang="it-IT" sz="2400" dirty="0" smtClean="0"/>
              <a:t>Trattasi della decisione di merito che aveva portato il GE in sede cautelare a sospendere ex art. 624 </a:t>
            </a:r>
            <a:r>
              <a:rPr lang="it-IT" sz="2400" dirty="0" smtClean="0"/>
              <a:t>c.p.c. </a:t>
            </a:r>
            <a:r>
              <a:rPr lang="it-IT" sz="2400" dirty="0" smtClean="0"/>
              <a:t>l’esecuzione presso terzi di cui all’ordinanza </a:t>
            </a:r>
            <a:r>
              <a:rPr lang="it-IT" sz="2400" b="1" i="1" dirty="0" smtClean="0">
                <a:solidFill>
                  <a:srgbClr val="00B0F0"/>
                </a:solidFill>
              </a:rPr>
              <a:t>10/06/2015 già esaminata.</a:t>
            </a:r>
            <a:endParaRPr lang="it-IT" sz="2400" dirty="0" smtClean="0"/>
          </a:p>
          <a:p>
            <a:pPr algn="just"/>
            <a:r>
              <a:rPr lang="it-IT" sz="2400" dirty="0" smtClean="0"/>
              <a:t>Il Tribunale ha quindi nel frattempo cambiato orientamento ed ancora succintamente motivando (limitandosi a richiamare l’orientamento della Cassazione </a:t>
            </a:r>
            <a:r>
              <a:rPr lang="it-IT" sz="2400" dirty="0" smtClean="0"/>
              <a:t>6237/2010 </a:t>
            </a:r>
            <a:r>
              <a:rPr lang="it-IT" sz="2400" dirty="0" smtClean="0"/>
              <a:t>sulla sanatoria degli atti nulli) ha dichiarato l’efficacia del pignoramento </a:t>
            </a:r>
            <a:r>
              <a:rPr lang="it-IT" sz="2400" b="1" dirty="0" smtClean="0"/>
              <a:t>per il raggiungimento dello scopo dell’atto nullo </a:t>
            </a:r>
            <a:r>
              <a:rPr lang="it-IT" sz="2400" dirty="0" smtClean="0"/>
              <a:t>anche in considerazione che il terzo aveva reso nei termini dichiarazione positiva ed il debitore era regolarmente comparsa all’udienza ex art. 547 </a:t>
            </a:r>
            <a:r>
              <a:rPr lang="it-IT" sz="2400" dirty="0" smtClean="0"/>
              <a:t>c.p.c.</a:t>
            </a:r>
            <a:endParaRPr lang="it-IT" sz="24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121</a:t>
            </a:fld>
            <a:endParaRPr lang="it-IT"/>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0070C0"/>
                </a:solidFill>
              </a:rPr>
              <a:t>Tribunale di Bologna ordinanza 22.10.2015</a:t>
            </a:r>
            <a:endParaRPr lang="it-IT" dirty="0"/>
          </a:p>
        </p:txBody>
      </p:sp>
      <p:sp>
        <p:nvSpPr>
          <p:cNvPr id="3" name="Segnaposto contenuto 2"/>
          <p:cNvSpPr>
            <a:spLocks noGrp="1"/>
          </p:cNvSpPr>
          <p:nvPr>
            <p:ph idx="1"/>
          </p:nvPr>
        </p:nvSpPr>
        <p:spPr>
          <a:xfrm>
            <a:off x="395536" y="1412776"/>
            <a:ext cx="8291264" cy="5040560"/>
          </a:xfrm>
        </p:spPr>
        <p:txBody>
          <a:bodyPr>
            <a:normAutofit/>
          </a:bodyPr>
          <a:lstStyle/>
          <a:p>
            <a:pPr algn="just"/>
            <a:r>
              <a:rPr lang="it-IT" sz="2300" dirty="0" smtClean="0"/>
              <a:t>Costituisce uno dei primi riferimenti giurisprudenziali sulle attestazioni di conformità ex art. 16 </a:t>
            </a:r>
            <a:r>
              <a:rPr lang="it-IT" sz="2300" dirty="0" err="1" smtClean="0"/>
              <a:t>undecies</a:t>
            </a:r>
            <a:r>
              <a:rPr lang="it-IT" sz="2300" dirty="0" smtClean="0"/>
              <a:t> del D.L. 179/2012, introdotto dall’art. 19 D.L. 83/2015 convertito in L. 132/2015.</a:t>
            </a:r>
          </a:p>
          <a:p>
            <a:pPr algn="just"/>
            <a:r>
              <a:rPr lang="it-IT" sz="2300" dirty="0" smtClean="0"/>
              <a:t>Il Tribunale di Bologna, oltre alle argomentazioni poi fatte proprie dai provvedimenti del Tribunale di Bari e Pesaro appena esaminati, rigetta, ritenendo trattarsi di mera irregolarità (superata dalla esibizione in giudizio degli originali del titolo, precetto e pignoramento), l’eccezione di inefficacia del pignoramento sollevata dal debitore esecutato che si lamentata del fatto che l’attestazione di conformità (</a:t>
            </a:r>
            <a:r>
              <a:rPr lang="it-IT" sz="2300" b="1" dirty="0" smtClean="0">
                <a:solidFill>
                  <a:srgbClr val="FF0000"/>
                </a:solidFill>
              </a:rPr>
              <a:t>nel caso di specie redatta su foglio separato</a:t>
            </a:r>
            <a:r>
              <a:rPr lang="it-IT" sz="2300" dirty="0" smtClean="0"/>
              <a:t>) all’epoca in cui il pignoramento era stato iscritto a ruolo non poteva essere redatta con tale modalità posto che non erano state ancora emanate le specifiche tecniche (entrate in vigore con il </a:t>
            </a:r>
            <a:r>
              <a:rPr lang="it-IT" sz="2300" dirty="0" err="1" smtClean="0"/>
              <a:t>provv</a:t>
            </a:r>
            <a:r>
              <a:rPr lang="it-IT" sz="2300" dirty="0" smtClean="0"/>
              <a:t>. DGSIA solo dal 09.01.2016).</a:t>
            </a:r>
            <a:endParaRPr lang="it-IT" sz="23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122</a:t>
            </a:fld>
            <a:endParaRPr lang="it-IT"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412776"/>
            <a:ext cx="8229600" cy="4713387"/>
          </a:xfrm>
        </p:spPr>
        <p:txBody>
          <a:bodyPr>
            <a:normAutofit/>
          </a:bodyPr>
          <a:lstStyle/>
          <a:p>
            <a:pPr algn="just"/>
            <a:r>
              <a:rPr lang="it-IT" sz="2400" dirty="0" smtClean="0"/>
              <a:t>Vi è una ulteriore pronuncia </a:t>
            </a:r>
            <a:r>
              <a:rPr lang="it-IT" sz="2400" dirty="0" smtClean="0"/>
              <a:t>più </a:t>
            </a:r>
            <a:r>
              <a:rPr lang="it-IT" sz="2400" dirty="0" smtClean="0"/>
              <a:t>recente del </a:t>
            </a:r>
            <a:r>
              <a:rPr lang="it-IT" sz="2400" dirty="0" smtClean="0">
                <a:solidFill>
                  <a:srgbClr val="0070C0"/>
                </a:solidFill>
                <a:latin typeface="+mj-lt"/>
                <a:ea typeface="+mj-ea"/>
                <a:cs typeface="+mj-cs"/>
              </a:rPr>
              <a:t>Tribunale di Caltanissetta del 01.06.2016</a:t>
            </a:r>
            <a:r>
              <a:rPr lang="it-IT" sz="2400" dirty="0" smtClean="0">
                <a:solidFill>
                  <a:srgbClr val="00B0F0"/>
                </a:solidFill>
              </a:rPr>
              <a:t> </a:t>
            </a:r>
            <a:r>
              <a:rPr lang="it-IT" sz="2400" dirty="0" smtClean="0"/>
              <a:t>che oltre alle ragioni di cui sopra va leva d</a:t>
            </a:r>
            <a:r>
              <a:rPr lang="it-IT" sz="2400" i="1" dirty="0" smtClean="0"/>
              <a:t>al punto di vista sistematico sull’art. 22 </a:t>
            </a:r>
            <a:r>
              <a:rPr lang="it-IT" sz="2400" i="1" dirty="0" err="1" smtClean="0"/>
              <a:t>co</a:t>
            </a:r>
            <a:r>
              <a:rPr lang="it-IT" sz="2400" i="1" dirty="0" smtClean="0"/>
              <a:t>. 3 C.A.D. che equipara </a:t>
            </a:r>
            <a:r>
              <a:rPr lang="it-IT" sz="2400" i="1" dirty="0" smtClean="0">
                <a:solidFill>
                  <a:srgbClr val="FF0000"/>
                </a:solidFill>
              </a:rPr>
              <a:t>l'efficacia probatoria delle copie per immagine su supporto informatico ai documenti originali formati in origine su supporto analogico</a:t>
            </a:r>
            <a:r>
              <a:rPr lang="it-IT" sz="2400" i="1" dirty="0" smtClean="0"/>
              <a:t>, se tali copie non sono disconosciute.</a:t>
            </a:r>
          </a:p>
          <a:p>
            <a:pPr algn="just">
              <a:buNone/>
            </a:pPr>
            <a:r>
              <a:rPr lang="it-IT" sz="2400" i="1" dirty="0" smtClean="0"/>
              <a:t>Per cui se con l’opposizione il debitore esecutato non disconosce la conformità della copia informatica depositata all’originale l’eccezione deve rigettarsi ab origine, soprattutto quanto il creditore procedente procede alla corretta attestazione o esibisce in udienza gli originali dei titoli.</a:t>
            </a:r>
            <a:endParaRPr lang="it-IT" sz="2400" dirty="0" smtClean="0"/>
          </a:p>
          <a:p>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123</a:t>
            </a:fld>
            <a:endParaRPr lang="it-IT"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Tribunale - Lecce, </a:t>
            </a:r>
            <a:r>
              <a:rPr lang="it-IT" dirty="0" smtClean="0"/>
              <a:t>29.11.2019</a:t>
            </a:r>
            <a:endParaRPr lang="it-IT" dirty="0"/>
          </a:p>
        </p:txBody>
      </p:sp>
      <p:sp>
        <p:nvSpPr>
          <p:cNvPr id="3" name="Segnaposto contenuto 2"/>
          <p:cNvSpPr>
            <a:spLocks noGrp="1"/>
          </p:cNvSpPr>
          <p:nvPr>
            <p:ph idx="1"/>
          </p:nvPr>
        </p:nvSpPr>
        <p:spPr/>
        <p:txBody>
          <a:bodyPr>
            <a:normAutofit fontScale="92500"/>
          </a:bodyPr>
          <a:lstStyle/>
          <a:p>
            <a:pPr algn="just"/>
            <a:r>
              <a:rPr lang="it-IT" dirty="0" smtClean="0"/>
              <a:t>Si tratta di una decisione presa dal tribunale collegiale in sede di reclamo avverso una ordinanza del GE che aveva sospeso l’esecuzione immobiliare sul presupposto che il deposito della nota di trascrizione del pignoramento priva dell’attestazione di conformità nei termini perentori previsti dall’art 557, II comma, </a:t>
            </a:r>
            <a:r>
              <a:rPr lang="it-IT" dirty="0" err="1" smtClean="0"/>
              <a:t>CPC</a:t>
            </a:r>
            <a:r>
              <a:rPr lang="it-IT" dirty="0" smtClean="0"/>
              <a:t> determinasse l’inefficacia del pignoramento con conseguente estinzione della procedura</a:t>
            </a:r>
          </a:p>
          <a:p>
            <a:pPr algn="just"/>
            <a:endParaRPr lang="it-IT" dirty="0"/>
          </a:p>
          <a:p>
            <a:pPr algn="just"/>
            <a:r>
              <a:rPr lang="it-IT" dirty="0" smtClean="0"/>
              <a:t>Nella </a:t>
            </a:r>
            <a:r>
              <a:rPr lang="it-IT" dirty="0"/>
              <a:t>espropriazione immobiliare, ai fini </a:t>
            </a:r>
            <a:r>
              <a:rPr lang="it-IT" dirty="0" smtClean="0"/>
              <a:t>della iscrizione </a:t>
            </a:r>
            <a:r>
              <a:rPr lang="it-IT" dirty="0"/>
              <a:t>a ruolo, il creditore procedente deve depositare, in una con </a:t>
            </a:r>
            <a:r>
              <a:rPr lang="it-IT" dirty="0" smtClean="0"/>
              <a:t>la nota </a:t>
            </a:r>
            <a:r>
              <a:rPr lang="it-IT" dirty="0"/>
              <a:t>di iscrizione, copia conforme degli atti richiamati dal disposto di </a:t>
            </a:r>
            <a:r>
              <a:rPr lang="it-IT" dirty="0" smtClean="0"/>
              <a:t>cui all'art</a:t>
            </a:r>
            <a:r>
              <a:rPr lang="it-IT" dirty="0"/>
              <a:t>. 557 II co., c.p.c. Il mancato deposito nei termini della attestazione </a:t>
            </a:r>
            <a:r>
              <a:rPr lang="it-IT" dirty="0" smtClean="0"/>
              <a:t>di conformità </a:t>
            </a:r>
            <a:r>
              <a:rPr lang="it-IT" dirty="0"/>
              <a:t>rappresenta una mera irregolarità formale sanabile dal </a:t>
            </a:r>
            <a:r>
              <a:rPr lang="it-IT" dirty="0" smtClean="0"/>
              <a:t>creditore procedente</a:t>
            </a:r>
            <a:r>
              <a:rPr lang="it-IT" dirty="0"/>
              <a:t>, e non una grave omissione rilevante ai fini della inefficacia </a:t>
            </a:r>
            <a:r>
              <a:rPr lang="it-IT" dirty="0" smtClean="0"/>
              <a:t>del pignoramento </a:t>
            </a:r>
            <a:r>
              <a:rPr lang="it-IT" dirty="0"/>
              <a:t>o dell'estinzione della procedura.</a:t>
            </a:r>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124</a:t>
            </a:fld>
            <a:endParaRPr lang="it-IT"/>
          </a:p>
        </p:txBody>
      </p:sp>
    </p:spTree>
    <p:extLst>
      <p:ext uri="{BB962C8B-B14F-4D97-AF65-F5344CB8AC3E}">
        <p14:creationId xmlns:p14="http://schemas.microsoft.com/office/powerpoint/2010/main" val="1517901629"/>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Tribunale Bari, 01/07/2019; Tribunale Napoli Nord, 06/12/2018</a:t>
            </a:r>
            <a:endParaRPr lang="it-IT" dirty="0"/>
          </a:p>
        </p:txBody>
      </p:sp>
      <p:sp>
        <p:nvSpPr>
          <p:cNvPr id="3" name="Segnaposto contenuto 2"/>
          <p:cNvSpPr>
            <a:spLocks noGrp="1"/>
          </p:cNvSpPr>
          <p:nvPr>
            <p:ph idx="1"/>
          </p:nvPr>
        </p:nvSpPr>
        <p:spPr/>
        <p:txBody>
          <a:bodyPr/>
          <a:lstStyle/>
          <a:p>
            <a:pPr algn="just"/>
            <a:r>
              <a:rPr lang="it-IT" sz="2400" dirty="0"/>
              <a:t>Tali considerazioni trovano riscontro anche nella giurisprudenza di merito più recente secondo cui "Nel caso in cui alla trascrizione del pignoramento abbia provveduto il creditore procedente, la sanzione dell'inefficacia del pignoramento è dettata esclusivamente con riguardo all'omesso o tardivo deposito dei soli atti menzionati dal terzo comma dell'</a:t>
            </a:r>
            <a:r>
              <a:rPr lang="it-IT" sz="2400" dirty="0">
                <a:hlinkClick r:id="" action="ppaction://hlinkfile"/>
              </a:rPr>
              <a:t>art. 557, c.p.c.</a:t>
            </a:r>
            <a:r>
              <a:rPr lang="it-IT" sz="2400" dirty="0"/>
              <a:t> (titolo esecutivo, precetto e atto di pignoramento) e non per il deposito della nota di trascrizione, non avendone il creditore procedente la disponibilità." (così Tribunale Bari, 01 Luglio 2019; Tribunale Napoli Nord, 06 Dicembre 2018) </a:t>
            </a:r>
          </a:p>
          <a:p>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125</a:t>
            </a:fld>
            <a:endParaRPr lang="it-IT"/>
          </a:p>
        </p:txBody>
      </p:sp>
    </p:spTree>
    <p:extLst>
      <p:ext uri="{BB962C8B-B14F-4D97-AF65-F5344CB8AC3E}">
        <p14:creationId xmlns:p14="http://schemas.microsoft.com/office/powerpoint/2010/main" val="1568934604"/>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28650" y="1484784"/>
            <a:ext cx="7886700" cy="4692179"/>
          </a:xfrm>
        </p:spPr>
        <p:txBody>
          <a:bodyPr/>
          <a:lstStyle/>
          <a:p>
            <a:r>
              <a:rPr lang="it-IT" sz="4400" b="1" dirty="0" smtClean="0">
                <a:solidFill>
                  <a:srgbClr val="0070C0"/>
                </a:solidFill>
              </a:rPr>
              <a:t>5. LE PROSPETTIVE DI RIFORMA.</a:t>
            </a:r>
          </a:p>
          <a:p>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126</a:t>
            </a:fld>
            <a:endParaRPr lang="it-IT"/>
          </a:p>
        </p:txBody>
      </p:sp>
    </p:spTree>
    <p:extLst>
      <p:ext uri="{BB962C8B-B14F-4D97-AF65-F5344CB8AC3E}">
        <p14:creationId xmlns:p14="http://schemas.microsoft.com/office/powerpoint/2010/main" val="1242087572"/>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548680"/>
            <a:ext cx="7886700" cy="2880320"/>
          </a:xfrm>
        </p:spPr>
        <p:txBody>
          <a:bodyPr>
            <a:normAutofit fontScale="90000"/>
          </a:bodyPr>
          <a:lstStyle/>
          <a:p>
            <a:pPr algn="just"/>
            <a:r>
              <a:rPr lang="it-IT" dirty="0" smtClean="0"/>
              <a:t>5.1 Il Disegno di Legge di iniziativa governativa sulla riforma del processo civile (rimasto evidentemente travolto dall’emergenza sanitaria) contempla la delega a stabilire la sanatoria automatica in tutti i casi in cui al mancato rispetto delle specifiche tecniche prescritte si accompagni una forma idonea al raggiungimento dello scopo. </a:t>
            </a:r>
            <a:endParaRPr lang="it-IT" dirty="0"/>
          </a:p>
        </p:txBody>
      </p:sp>
      <p:sp>
        <p:nvSpPr>
          <p:cNvPr id="3" name="Segnaposto contenuto 2"/>
          <p:cNvSpPr>
            <a:spLocks noGrp="1"/>
          </p:cNvSpPr>
          <p:nvPr>
            <p:ph idx="1"/>
          </p:nvPr>
        </p:nvSpPr>
        <p:spPr>
          <a:xfrm>
            <a:off x="628650" y="3789040"/>
            <a:ext cx="7886700" cy="2387922"/>
          </a:xfrm>
        </p:spPr>
        <p:txBody>
          <a:bodyPr>
            <a:normAutofit lnSpcReduction="10000"/>
          </a:bodyPr>
          <a:lstStyle/>
          <a:p>
            <a:r>
              <a:rPr lang="it-IT" sz="2400" dirty="0" smtClean="0"/>
              <a:t>All’art. 7 comma 1 lett. e) è infatti stabilito:</a:t>
            </a:r>
            <a:endParaRPr lang="it-IT" sz="2400" dirty="0"/>
          </a:p>
          <a:p>
            <a:pPr algn="just"/>
            <a:r>
              <a:rPr lang="it-IT" sz="2400" i="1" dirty="0"/>
              <a:t>e) </a:t>
            </a:r>
            <a:r>
              <a:rPr lang="it-IT" sz="2400" dirty="0"/>
              <a:t>prevedere il divieto di sanzioni processuali sulla validità degli atti per il mancato rispetto </a:t>
            </a:r>
            <a:r>
              <a:rPr lang="it-IT" sz="2400" dirty="0" smtClean="0"/>
              <a:t>delle specifiche </a:t>
            </a:r>
            <a:r>
              <a:rPr lang="it-IT" sz="2400" dirty="0"/>
              <a:t>tecniche sulla forma e sullo schema informatico dell'atto, quando questo abbia </a:t>
            </a:r>
            <a:r>
              <a:rPr lang="it-IT" sz="2400" dirty="0" smtClean="0"/>
              <a:t>comunque raggiunto </a:t>
            </a:r>
            <a:r>
              <a:rPr lang="it-IT" sz="2400" dirty="0"/>
              <a:t>lo scopo e che della violazione delle specifiche tecniche si possa tener conto nella </a:t>
            </a:r>
            <a:r>
              <a:rPr lang="it-IT" sz="2400" dirty="0" smtClean="0"/>
              <a:t>disciplina delle </a:t>
            </a:r>
            <a:r>
              <a:rPr lang="it-IT" sz="2400" dirty="0"/>
              <a:t>spese</a:t>
            </a:r>
            <a:r>
              <a:rPr lang="it-IT" sz="2400" dirty="0" smtClean="0"/>
              <a:t>;</a:t>
            </a:r>
            <a:endParaRPr lang="it-IT" sz="24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127</a:t>
            </a:fld>
            <a:endParaRPr lang="it-IT"/>
          </a:p>
        </p:txBody>
      </p:sp>
    </p:spTree>
    <p:extLst>
      <p:ext uri="{BB962C8B-B14F-4D97-AF65-F5344CB8AC3E}">
        <p14:creationId xmlns:p14="http://schemas.microsoft.com/office/powerpoint/2010/main" val="61714193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1479698"/>
          </a:xfrm>
        </p:spPr>
        <p:txBody>
          <a:bodyPr>
            <a:normAutofit fontScale="90000"/>
          </a:bodyPr>
          <a:lstStyle/>
          <a:p>
            <a:pPr algn="just"/>
            <a:r>
              <a:rPr lang="it-IT" dirty="0" smtClean="0"/>
              <a:t>Lo stesso disegno di legge ipotizza poi l’obbligatorietà generale del deposito telematico anche ed eventualmente con modalità diverse rispetto alla PEC</a:t>
            </a:r>
            <a:endParaRPr lang="it-IT" dirty="0"/>
          </a:p>
        </p:txBody>
      </p:sp>
      <p:sp>
        <p:nvSpPr>
          <p:cNvPr id="3" name="Segnaposto contenuto 2"/>
          <p:cNvSpPr>
            <a:spLocks noGrp="1"/>
          </p:cNvSpPr>
          <p:nvPr>
            <p:ph idx="1"/>
          </p:nvPr>
        </p:nvSpPr>
        <p:spPr>
          <a:xfrm>
            <a:off x="628650" y="2060848"/>
            <a:ext cx="7886700" cy="4660628"/>
          </a:xfrm>
        </p:spPr>
        <p:txBody>
          <a:bodyPr>
            <a:normAutofit fontScale="92500" lnSpcReduction="20000"/>
          </a:bodyPr>
          <a:lstStyle/>
          <a:p>
            <a:r>
              <a:rPr lang="it-IT" sz="2400" dirty="0" smtClean="0"/>
              <a:t>All’art. 7 comma 1:</a:t>
            </a:r>
            <a:endParaRPr lang="it-IT" sz="2400" dirty="0"/>
          </a:p>
          <a:p>
            <a:pPr algn="just"/>
            <a:r>
              <a:rPr lang="it-IT" sz="2400" i="1" dirty="0"/>
              <a:t>a) prevedere, nei procedimenti davanti al giudice di pace, al tribunale ed alla corte di appello, che il deposito dei documenti e di tutti gli atti di parte abbia luogo esclusivamente con modalità telematiche e che spetti al capo dell’ufficio autorizzare il deposito con modalità non telematiche unicamente quando i sistemi informatici del dominio giustizia non siano funzionanti e sussista una situazione d’urgenza, assicurando che agli interessati sia data conoscenza adeguata e tempestiva anche dell’avvenuta riattivazione del sistema;</a:t>
            </a:r>
          </a:p>
          <a:p>
            <a:pPr algn="just"/>
            <a:r>
              <a:rPr lang="it-IT" sz="2400" i="1" dirty="0"/>
              <a:t>b) prevedere che, nei procedimenti davanti al giudice di pace, al tribunale, alla corte di appello ed alla corte di cassazione, il deposito telematico di atti e documenti di parte possa avvenire anche con soluzioni tecnologiche diverse dall’utilizzo della posta elettronica certificata nel rispetto della normativa, anche regolamentare, concernente la sottoscrizione, la trasmissione e la ricezione dei documenti informatici</a:t>
            </a:r>
            <a:r>
              <a:rPr lang="it-IT" sz="2400" i="1" dirty="0" smtClean="0"/>
              <a:t>;</a:t>
            </a:r>
            <a:endParaRPr lang="it-IT" sz="2400" i="1"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128</a:t>
            </a:fld>
            <a:endParaRPr lang="it-IT"/>
          </a:p>
        </p:txBody>
      </p:sp>
    </p:spTree>
    <p:extLst>
      <p:ext uri="{BB962C8B-B14F-4D97-AF65-F5344CB8AC3E}">
        <p14:creationId xmlns:p14="http://schemas.microsoft.com/office/powerpoint/2010/main" val="65900026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Titolo 1"/>
          <p:cNvSpPr>
            <a:spLocks noGrp="1"/>
          </p:cNvSpPr>
          <p:nvPr>
            <p:ph type="title"/>
          </p:nvPr>
        </p:nvSpPr>
        <p:spPr>
          <a:xfrm>
            <a:off x="457200" y="274638"/>
            <a:ext cx="8229600" cy="5314602"/>
          </a:xfrm>
        </p:spPr>
        <p:txBody>
          <a:bodyPr>
            <a:normAutofit/>
          </a:bodyPr>
          <a:lstStyle/>
          <a:p>
            <a:pPr algn="ctr"/>
            <a:r>
              <a:rPr lang="it-IT" sz="4800" b="1" i="1" dirty="0" smtClean="0"/>
              <a:t>Grazie dell’attenzione e soprattutto grazie all’Avv. Andrea </a:t>
            </a:r>
            <a:r>
              <a:rPr lang="it-IT" sz="4800" b="1" i="1" dirty="0" smtClean="0"/>
              <a:t>Deangeli </a:t>
            </a:r>
            <a:r>
              <a:rPr lang="it-IT" sz="4800" b="1" i="1" dirty="0" smtClean="0"/>
              <a:t>che ha </a:t>
            </a:r>
            <a:r>
              <a:rPr lang="it-IT" sz="4800" b="1" i="1" dirty="0" smtClean="0"/>
              <a:t>raccolto il </a:t>
            </a:r>
            <a:r>
              <a:rPr lang="it-IT" sz="4800" b="1" i="1" dirty="0" smtClean="0"/>
              <a:t>materiale citato e </a:t>
            </a:r>
            <a:r>
              <a:rPr lang="it-IT" sz="4800" b="1" i="1" dirty="0" smtClean="0"/>
              <a:t>commentato.</a:t>
            </a:r>
            <a:endParaRPr lang="it-IT" sz="4800" b="1" i="1" dirty="0" smtClean="0"/>
          </a:p>
        </p:txBody>
      </p:sp>
      <p:sp>
        <p:nvSpPr>
          <p:cNvPr id="4" name="Segnaposto numero diapositiva 3"/>
          <p:cNvSpPr>
            <a:spLocks noGrp="1"/>
          </p:cNvSpPr>
          <p:nvPr>
            <p:ph type="sldNum" sz="quarter" idx="12"/>
          </p:nvPr>
        </p:nvSpPr>
        <p:spPr/>
        <p:txBody>
          <a:bodyPr/>
          <a:lstStyle/>
          <a:p>
            <a:pPr>
              <a:defRPr/>
            </a:pPr>
            <a:fld id="{1C79C34F-DA7C-4A6F-8C76-D19A27A051CF}" type="slidenum">
              <a:rPr lang="it-IT" smtClean="0"/>
              <a:pPr>
                <a:defRPr/>
              </a:pPr>
              <a:t>129</a:t>
            </a:fld>
            <a:endParaRPr lang="it-IT"/>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marL="0" indent="0">
              <a:buNone/>
            </a:pPr>
            <a:r>
              <a:rPr lang="it-IT" sz="3600" dirty="0" smtClean="0">
                <a:solidFill>
                  <a:srgbClr val="FF0000"/>
                </a:solidFill>
              </a:rPr>
              <a:t>1.1 Riassunzione processo interrotto</a:t>
            </a:r>
            <a:endParaRPr lang="it-IT" sz="36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13</a:t>
            </a:fld>
            <a:endParaRPr lang="it-IT"/>
          </a:p>
        </p:txBody>
      </p:sp>
    </p:spTree>
    <p:extLst>
      <p:ext uri="{BB962C8B-B14F-4D97-AF65-F5344CB8AC3E}">
        <p14:creationId xmlns:p14="http://schemas.microsoft.com/office/powerpoint/2010/main" val="40029623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1" y="620688"/>
            <a:ext cx="6048673" cy="1080120"/>
          </a:xfrm>
        </p:spPr>
        <p:txBody>
          <a:bodyPr>
            <a:noAutofit/>
          </a:bodyPr>
          <a:lstStyle/>
          <a:p>
            <a:pPr algn="just"/>
            <a:r>
              <a:rPr lang="it-IT" sz="2800" dirty="0" smtClean="0"/>
              <a:t>1.1.1 Trib. Perugia 1.12.2016</a:t>
            </a:r>
            <a:br>
              <a:rPr lang="it-IT" sz="2800" dirty="0" smtClean="0"/>
            </a:br>
            <a:r>
              <a:rPr lang="it-IT" sz="2800" dirty="0" smtClean="0"/>
              <a:t>Riassunzione cartacea processo interrotto. Inammissibilità.</a:t>
            </a:r>
            <a:endParaRPr lang="it-IT" sz="2800" dirty="0"/>
          </a:p>
        </p:txBody>
      </p:sp>
      <p:sp>
        <p:nvSpPr>
          <p:cNvPr id="3" name="Segnaposto contenuto 2"/>
          <p:cNvSpPr>
            <a:spLocks noGrp="1"/>
          </p:cNvSpPr>
          <p:nvPr>
            <p:ph idx="1"/>
          </p:nvPr>
        </p:nvSpPr>
        <p:spPr>
          <a:xfrm>
            <a:off x="628650" y="1825625"/>
            <a:ext cx="7886700" cy="4530726"/>
          </a:xfrm>
        </p:spPr>
        <p:txBody>
          <a:bodyPr>
            <a:normAutofit fontScale="47500" lnSpcReduction="20000"/>
          </a:bodyPr>
          <a:lstStyle/>
          <a:p>
            <a:pPr algn="just"/>
            <a:r>
              <a:rPr lang="it-IT" sz="3600" dirty="0"/>
              <a:t>Secondo </a:t>
            </a:r>
            <a:r>
              <a:rPr lang="it-IT" sz="4200" dirty="0">
                <a:hlinkClick r:id="" action="ppaction://hlinkfile"/>
              </a:rPr>
              <a:t>Trib. Perugia, 1 dicembre 2016</a:t>
            </a:r>
            <a:r>
              <a:rPr lang="it-IT" sz="2600" dirty="0"/>
              <a:t>, </a:t>
            </a:r>
            <a:r>
              <a:rPr lang="it-IT" sz="3600" dirty="0"/>
              <a:t>non vi sono dubbi sul fatto che il ricorso in riassunzione di un procedimento dichiarato interrotto non introduce un nuovo e diverso e autonomo giudizio, ma rappresenta la prosecuzione del medesimo procedimento, atteso che il ricorso in riassunzione si inserisce in un procedimento già avviato nell'ambito del quale, le parti risultano essere già costituite, integrando un atto processuale proveniente dal difensore di una parte già costituita quale atto endoprocessuale.</a:t>
            </a:r>
          </a:p>
          <a:p>
            <a:pPr algn="just"/>
            <a:r>
              <a:rPr lang="it-IT" sz="2600" dirty="0"/>
              <a:t/>
            </a:r>
            <a:br>
              <a:rPr lang="it-IT" sz="2600" dirty="0"/>
            </a:br>
            <a:r>
              <a:rPr lang="it-IT" sz="3500" dirty="0"/>
              <a:t>Conseguentemente, se il ricorso in riassunzione va ad inserirsi all'interno di un processo già instaurato, rispetto al quale le parti risultano costituite in precedenza ai sensi </a:t>
            </a:r>
            <a:r>
              <a:rPr lang="it-IT" sz="3500" dirty="0">
                <a:solidFill>
                  <a:srgbClr val="FF0000"/>
                </a:solidFill>
              </a:rPr>
              <a:t>dell'</a:t>
            </a:r>
            <a:r>
              <a:rPr lang="it-IT" sz="3500" dirty="0">
                <a:solidFill>
                  <a:srgbClr val="FF0000"/>
                </a:solidFill>
                <a:hlinkClick r:id="" action="ppaction://hlinkfile"/>
              </a:rPr>
              <a:t>art</a:t>
            </a:r>
            <a:r>
              <a:rPr lang="it-IT" sz="2600" dirty="0">
                <a:solidFill>
                  <a:srgbClr val="FF0000"/>
                </a:solidFill>
                <a:hlinkClick r:id="" action="ppaction://hlinkfile"/>
              </a:rPr>
              <a:t>. 16-</a:t>
            </a:r>
            <a:r>
              <a:rPr lang="it-IT" sz="2600" i="1" dirty="0">
                <a:solidFill>
                  <a:srgbClr val="FF0000"/>
                </a:solidFill>
                <a:hlinkClick r:id="" action="ppaction://hlinkfile"/>
              </a:rPr>
              <a:t>bis</a:t>
            </a:r>
            <a:r>
              <a:rPr lang="it-IT" sz="2600" dirty="0">
                <a:solidFill>
                  <a:srgbClr val="FF0000"/>
                </a:solidFill>
                <a:hlinkClick r:id="" action="ppaction://hlinkfile"/>
              </a:rPr>
              <a:t>, comma 1, </a:t>
            </a:r>
            <a:r>
              <a:rPr lang="it-IT" sz="2600" dirty="0" err="1">
                <a:solidFill>
                  <a:srgbClr val="FF0000"/>
                </a:solidFill>
                <a:hlinkClick r:id="" action="ppaction://hlinkfile"/>
              </a:rPr>
              <a:t>d.l.</a:t>
            </a:r>
            <a:r>
              <a:rPr lang="it-IT" sz="2600" dirty="0">
                <a:solidFill>
                  <a:srgbClr val="FF0000"/>
                </a:solidFill>
                <a:hlinkClick r:id="" action="ppaction://hlinkfile"/>
              </a:rPr>
              <a:t> 18 ottobre 2012, n. 179</a:t>
            </a:r>
            <a:r>
              <a:rPr lang="it-IT" sz="2600" dirty="0">
                <a:solidFill>
                  <a:srgbClr val="FF0000"/>
                </a:solidFill>
              </a:rPr>
              <a:t>, </a:t>
            </a:r>
            <a:r>
              <a:rPr lang="it-IT" sz="3500" dirty="0">
                <a:solidFill>
                  <a:srgbClr val="FF0000"/>
                </a:solidFill>
              </a:rPr>
              <a:t>convertito con modificazioni dalla </a:t>
            </a:r>
            <a:r>
              <a:rPr lang="it-IT" sz="3500" dirty="0">
                <a:solidFill>
                  <a:srgbClr val="FF0000"/>
                </a:solidFill>
                <a:hlinkClick r:id="" action="ppaction://hlinkfile"/>
              </a:rPr>
              <a:t>l. 17 dicembre 2012, n. 221</a:t>
            </a:r>
            <a:r>
              <a:rPr lang="it-IT" sz="3500" dirty="0"/>
              <a:t>, l'iscrizione a ruolo del relativo giudizio dovrebbe avvenire esclusivamente tramite deposito in forma telematica (</a:t>
            </a:r>
            <a:r>
              <a:rPr lang="it-IT" sz="3500" dirty="0">
                <a:solidFill>
                  <a:srgbClr val="0070C0"/>
                </a:solidFill>
              </a:rPr>
              <a:t>Trib. Potenza, 18 maggio 2017).</a:t>
            </a:r>
          </a:p>
          <a:p>
            <a:pPr algn="just"/>
            <a:r>
              <a:rPr lang="it-IT" sz="2600" dirty="0"/>
              <a:t/>
            </a:r>
            <a:br>
              <a:rPr lang="it-IT" sz="2600" dirty="0"/>
            </a:br>
            <a:r>
              <a:rPr lang="it-IT" sz="2600" dirty="0"/>
              <a:t/>
            </a:r>
            <a:br>
              <a:rPr lang="it-IT" sz="2600" dirty="0"/>
            </a:br>
            <a:r>
              <a:rPr lang="it-IT" sz="3500" dirty="0"/>
              <a:t>In ordine alle conseguenze del deposito con modalità errate rispetto al modello legale qui considerato, la giurisprudenza in precedenza aveva già affrontato analoga problematica, come si evince da altra pronuncia dello stesso foro aretino </a:t>
            </a:r>
            <a:r>
              <a:rPr lang="it-IT" sz="2600" dirty="0"/>
              <a:t>(</a:t>
            </a:r>
            <a:r>
              <a:rPr lang="it-IT" sz="4200" dirty="0">
                <a:hlinkClick r:id="" action="ppaction://hlinkfile"/>
              </a:rPr>
              <a:t>Trib. Arezzo, 19 aprile 2016</a:t>
            </a:r>
            <a:r>
              <a:rPr lang="it-IT" sz="2600" dirty="0"/>
              <a:t>) </a:t>
            </a:r>
            <a:r>
              <a:rPr lang="it-IT" sz="3600" dirty="0"/>
              <a:t>in cui </a:t>
            </a:r>
            <a:r>
              <a:rPr lang="it-IT" sz="3500" dirty="0"/>
              <a:t>si era osservato che l'atto di riassunzione, ove non rispondente al modello legale per difetto di forma cartacea anziché telematica, è nullo e non tout court inammissibile o tamquam non esset.</a:t>
            </a:r>
          </a:p>
          <a:p>
            <a:pPr algn="just"/>
            <a:r>
              <a:rPr lang="it-IT" dirty="0"/>
              <a:t/>
            </a:r>
            <a:br>
              <a:rPr lang="it-IT" dirty="0"/>
            </a:br>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14</a:t>
            </a:fld>
            <a:endParaRPr lang="it-IT"/>
          </a:p>
        </p:txBody>
      </p:sp>
    </p:spTree>
    <p:extLst>
      <p:ext uri="{BB962C8B-B14F-4D97-AF65-F5344CB8AC3E}">
        <p14:creationId xmlns:p14="http://schemas.microsoft.com/office/powerpoint/2010/main" val="1824701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Segue….. inammissibilità</a:t>
            </a:r>
            <a:endParaRPr lang="it-IT" dirty="0"/>
          </a:p>
        </p:txBody>
      </p:sp>
      <p:sp>
        <p:nvSpPr>
          <p:cNvPr id="3" name="Segnaposto contenuto 2"/>
          <p:cNvSpPr>
            <a:spLocks noGrp="1"/>
          </p:cNvSpPr>
          <p:nvPr>
            <p:ph idx="1"/>
          </p:nvPr>
        </p:nvSpPr>
        <p:spPr/>
        <p:txBody>
          <a:bodyPr>
            <a:normAutofit fontScale="92500"/>
          </a:bodyPr>
          <a:lstStyle/>
          <a:p>
            <a:pPr algn="just"/>
            <a:r>
              <a:rPr lang="it-IT" dirty="0"/>
              <a:t>In precedenza, in altra pronuncia di merito si era invece affermato che il ricorso in riassunzione </a:t>
            </a:r>
            <a:r>
              <a:rPr lang="it-IT" i="1" dirty="0" smtClean="0"/>
              <a:t>ex </a:t>
            </a:r>
            <a:r>
              <a:rPr lang="it-IT" dirty="0" smtClean="0">
                <a:hlinkClick r:id="" action="ppaction://hlinkfile"/>
              </a:rPr>
              <a:t>art</a:t>
            </a:r>
            <a:r>
              <a:rPr lang="it-IT" dirty="0">
                <a:hlinkClick r:id="" action="ppaction://hlinkfile"/>
              </a:rPr>
              <a:t>. 303 c.p.c.</a:t>
            </a:r>
            <a:r>
              <a:rPr lang="it-IT" dirty="0"/>
              <a:t>, depositato in cancelleria in formato cartaceo, </a:t>
            </a:r>
            <a:r>
              <a:rPr lang="it-IT" dirty="0" smtClean="0"/>
              <a:t>dovesse </a:t>
            </a:r>
            <a:r>
              <a:rPr lang="it-IT" dirty="0"/>
              <a:t>essere dichiarato inammissibile, atteso che, per sua natura, l'atto di riassunzione non è un atto introduttivo, ma riguarda una parte già precedentemente costituita, cosicché l'atto di riassunzione avrebbe dovuto essere depositato con modalità telematiche, rientrando appunto tra gli atti da depositare esclusivamente con modalità telematiche ai sensi dell'</a:t>
            </a:r>
            <a:r>
              <a:rPr lang="it-IT" dirty="0">
                <a:hlinkClick r:id="" action="ppaction://hlinkfile"/>
              </a:rPr>
              <a:t>art. </a:t>
            </a:r>
            <a:r>
              <a:rPr lang="it-IT" dirty="0" smtClean="0">
                <a:hlinkClick r:id="" action="ppaction://hlinkfile"/>
              </a:rPr>
              <a:t>16-</a:t>
            </a:r>
            <a:r>
              <a:rPr lang="it-IT" i="1" dirty="0" smtClean="0">
                <a:hlinkClick r:id="" action="ppaction://hlinkfile"/>
              </a:rPr>
              <a:t>bis </a:t>
            </a:r>
            <a:r>
              <a:rPr lang="it-IT" dirty="0" smtClean="0">
                <a:hlinkClick r:id="" action="ppaction://hlinkfile"/>
              </a:rPr>
              <a:t>del </a:t>
            </a:r>
            <a:r>
              <a:rPr lang="it-IT" dirty="0" err="1">
                <a:hlinkClick r:id="" action="ppaction://hlinkfile"/>
              </a:rPr>
              <a:t>d.l.n</a:t>
            </a:r>
            <a:r>
              <a:rPr lang="it-IT" dirty="0">
                <a:hlinkClick r:id="" action="ppaction://hlinkfile"/>
              </a:rPr>
              <a:t>. 179/2012</a:t>
            </a:r>
            <a:r>
              <a:rPr lang="it-IT" dirty="0"/>
              <a:t> (</a:t>
            </a:r>
            <a:r>
              <a:rPr lang="it-IT" dirty="0">
                <a:hlinkClick r:id="" action="ppaction://hlinkfile"/>
              </a:rPr>
              <a:t>Trib. Lodi, ord., 4 marzo 2016</a:t>
            </a:r>
            <a:r>
              <a:rPr lang="it-IT" dirty="0"/>
              <a:t>; anche Trib. Torino, ord., 26 marzo 2015, ha dichiarato </a:t>
            </a:r>
            <a:r>
              <a:rPr lang="it-IT" dirty="0">
                <a:solidFill>
                  <a:srgbClr val="FF0000"/>
                </a:solidFill>
              </a:rPr>
              <a:t>l'inammissibilità</a:t>
            </a:r>
            <a:r>
              <a:rPr lang="it-IT" dirty="0"/>
              <a:t> della comparsa in riassunzione depositata in cartaceo non essendo atto introduttivo del giudizio).</a:t>
            </a:r>
            <a:br>
              <a:rPr lang="it-IT" dirty="0"/>
            </a:br>
            <a:r>
              <a:rPr lang="it-IT" dirty="0"/>
              <a:t/>
            </a:r>
            <a:br>
              <a:rPr lang="it-IT" dirty="0"/>
            </a:br>
            <a:r>
              <a:rPr lang="it-IT" dirty="0"/>
              <a:t>Anche Trib. Benevento, 27 aprile 2017</a:t>
            </a:r>
            <a:r>
              <a:rPr lang="it-IT" dirty="0" smtClean="0"/>
              <a:t>, così come </a:t>
            </a:r>
            <a:r>
              <a:rPr lang="it-IT" dirty="0">
                <a:hlinkClick r:id="" action="ppaction://hlinkfile"/>
              </a:rPr>
              <a:t>Trib. Vasto, 28 ottobre </a:t>
            </a:r>
            <a:r>
              <a:rPr lang="it-IT" dirty="0" smtClean="0">
                <a:hlinkClick r:id="" action="ppaction://hlinkfile"/>
              </a:rPr>
              <a:t>2016</a:t>
            </a:r>
            <a:r>
              <a:rPr lang="it-IT" dirty="0" smtClean="0"/>
              <a:t>, perviene </a:t>
            </a:r>
            <a:r>
              <a:rPr lang="it-IT" dirty="0"/>
              <a:t>alla conclusione che la comparsa di riassunzione depositata in forma cartacea determina </a:t>
            </a:r>
            <a:r>
              <a:rPr lang="it-IT" dirty="0">
                <a:solidFill>
                  <a:srgbClr val="FF0000"/>
                </a:solidFill>
              </a:rPr>
              <a:t>l'inammissibilità</a:t>
            </a:r>
            <a:r>
              <a:rPr lang="it-IT" dirty="0"/>
              <a:t> della riassunzione.</a:t>
            </a:r>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15</a:t>
            </a:fld>
            <a:endParaRPr lang="it-IT"/>
          </a:p>
        </p:txBody>
      </p:sp>
    </p:spTree>
    <p:extLst>
      <p:ext uri="{BB962C8B-B14F-4D97-AF65-F5344CB8AC3E}">
        <p14:creationId xmlns:p14="http://schemas.microsoft.com/office/powerpoint/2010/main" val="22549120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just"/>
            <a:r>
              <a:rPr lang="it-IT" sz="2400" dirty="0" smtClean="0"/>
              <a:t>1.1.2 </a:t>
            </a:r>
            <a:r>
              <a:rPr lang="it-IT" sz="2400" dirty="0" smtClean="0">
                <a:hlinkClick r:id="" action="ppaction://hlinkfile"/>
              </a:rPr>
              <a:t>Trib</a:t>
            </a:r>
            <a:r>
              <a:rPr lang="it-IT" sz="2400" dirty="0">
                <a:hlinkClick r:id="" action="ppaction://hlinkfile"/>
              </a:rPr>
              <a:t>. Pescara, ord., 8 settembre 2016</a:t>
            </a:r>
            <a:r>
              <a:rPr lang="it-IT" sz="2400" dirty="0" smtClean="0"/>
              <a:t>).Riassunzione </a:t>
            </a:r>
            <a:r>
              <a:rPr lang="it-IT" sz="2400" dirty="0"/>
              <a:t>cartacea processo interrotto. A</a:t>
            </a:r>
            <a:r>
              <a:rPr lang="it-IT" sz="2400" dirty="0" smtClean="0"/>
              <a:t>mmissibilità</a:t>
            </a:r>
            <a:endParaRPr lang="it-IT" sz="2400" dirty="0"/>
          </a:p>
        </p:txBody>
      </p:sp>
      <p:sp>
        <p:nvSpPr>
          <p:cNvPr id="3" name="Segnaposto contenuto 2"/>
          <p:cNvSpPr>
            <a:spLocks noGrp="1"/>
          </p:cNvSpPr>
          <p:nvPr>
            <p:ph idx="1"/>
          </p:nvPr>
        </p:nvSpPr>
        <p:spPr>
          <a:xfrm>
            <a:off x="628650" y="1825625"/>
            <a:ext cx="7886700" cy="4530726"/>
          </a:xfrm>
        </p:spPr>
        <p:txBody>
          <a:bodyPr>
            <a:normAutofit fontScale="92500" lnSpcReduction="10000"/>
          </a:bodyPr>
          <a:lstStyle/>
          <a:p>
            <a:pPr algn="just"/>
            <a:r>
              <a:rPr lang="it-IT" dirty="0"/>
              <a:t>Secondo altro orientamento giurisprudenziale, la questione della obbligatorietà della forma telematica </a:t>
            </a:r>
            <a:r>
              <a:rPr lang="it-IT" dirty="0" smtClean="0"/>
              <a:t>anziché </a:t>
            </a:r>
            <a:r>
              <a:rPr lang="it-IT" dirty="0"/>
              <a:t>cartacea dell'atto di riassunzione non può essere considerata al di fuori del sistema delle invalidità di cui agli </a:t>
            </a:r>
            <a:r>
              <a:rPr lang="it-IT" dirty="0">
                <a:hlinkClick r:id="" action="ppaction://hlinkfile"/>
              </a:rPr>
              <a:t>artt. 156 e ss. c.p.c.</a:t>
            </a:r>
            <a:r>
              <a:rPr lang="it-IT" dirty="0"/>
              <a:t> il quale esclude che possa procedersi a declaratoria di invalidità dell'atto processuale, ove l'atto abbia comunque raggiunto lo scopo cui è destinato, come nel caso in cui sia stato assicurato il radicamento regolare, sostanziale e pieno del contraddittorio (</a:t>
            </a:r>
            <a:r>
              <a:rPr lang="it-IT" dirty="0">
                <a:hlinkClick r:id="" action="ppaction://hlinkfile"/>
              </a:rPr>
              <a:t>Trib. Pescara, ord., 8 settembre 2016</a:t>
            </a:r>
            <a:r>
              <a:rPr lang="it-IT" dirty="0" smtClean="0"/>
              <a:t>).</a:t>
            </a:r>
          </a:p>
          <a:p>
            <a:pPr algn="just">
              <a:buNone/>
            </a:pPr>
            <a:r>
              <a:rPr lang="it-IT" dirty="0"/>
              <a:t/>
            </a:r>
            <a:br>
              <a:rPr lang="it-IT" dirty="0"/>
            </a:br>
            <a:endParaRPr lang="it-IT" dirty="0" smtClean="0"/>
          </a:p>
          <a:p>
            <a:pPr algn="just"/>
            <a:r>
              <a:rPr lang="it-IT" dirty="0" smtClean="0"/>
              <a:t>In </a:t>
            </a:r>
            <a:r>
              <a:rPr lang="it-IT" dirty="0"/>
              <a:t>tale ottica, si è quindi affermato che in base alla </a:t>
            </a:r>
            <a:r>
              <a:rPr lang="it-IT" i="1" dirty="0"/>
              <a:t>ratio</a:t>
            </a:r>
            <a:r>
              <a:rPr lang="it-IT" dirty="0"/>
              <a:t> della novella introdotta con l'</a:t>
            </a:r>
            <a:r>
              <a:rPr lang="it-IT" dirty="0">
                <a:hlinkClick r:id="" action="ppaction://hlinkfile"/>
              </a:rPr>
              <a:t>art. </a:t>
            </a:r>
            <a:r>
              <a:rPr lang="it-IT" dirty="0" smtClean="0">
                <a:hlinkClick r:id="" action="ppaction://hlinkfile"/>
              </a:rPr>
              <a:t>16-</a:t>
            </a:r>
            <a:r>
              <a:rPr lang="it-IT" i="1" dirty="0" smtClean="0">
                <a:hlinkClick r:id="" action="ppaction://hlinkfile"/>
              </a:rPr>
              <a:t>bis </a:t>
            </a:r>
            <a:r>
              <a:rPr lang="it-IT" dirty="0" smtClean="0">
                <a:hlinkClick r:id="" action="ppaction://hlinkfile"/>
              </a:rPr>
              <a:t>del </a:t>
            </a:r>
            <a:r>
              <a:rPr lang="it-IT" dirty="0" err="1">
                <a:hlinkClick r:id="" action="ppaction://hlinkfile"/>
              </a:rPr>
              <a:t>d.l.</a:t>
            </a:r>
            <a:r>
              <a:rPr lang="it-IT" dirty="0">
                <a:hlinkClick r:id="" action="ppaction://hlinkfile"/>
              </a:rPr>
              <a:t> n. 179/2012</a:t>
            </a:r>
            <a:r>
              <a:rPr lang="it-IT" dirty="0"/>
              <a:t>, ove l'obbligo sancito dalla norma sia contravvenuto la violazione è suscettibile di rimedi processuali e ordinamentali di natura diversa, quale può essere la concessione alla controparte di un termine per non essere stata posta nelle condizioni di esaminare tempestivamente, in via telematicamente, l'atto processuale di causa (</a:t>
            </a:r>
            <a:r>
              <a:rPr lang="it-IT" u="sng" dirty="0">
                <a:solidFill>
                  <a:srgbClr val="FF0000"/>
                </a:solidFill>
              </a:rPr>
              <a:t>Trib. Palermo, ord., 18 maggio 2016</a:t>
            </a:r>
            <a:r>
              <a:rPr lang="it-IT" dirty="0"/>
              <a:t>).</a:t>
            </a:r>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16</a:t>
            </a:fld>
            <a:endParaRPr lang="it-IT"/>
          </a:p>
        </p:txBody>
      </p:sp>
    </p:spTree>
    <p:extLst>
      <p:ext uri="{BB962C8B-B14F-4D97-AF65-F5344CB8AC3E}">
        <p14:creationId xmlns:p14="http://schemas.microsoft.com/office/powerpoint/2010/main" val="9390957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1.1.3 Tribunale </a:t>
            </a:r>
            <a:r>
              <a:rPr lang="it-IT" b="1" dirty="0"/>
              <a:t>Arezzo, 12 giugno </a:t>
            </a:r>
            <a:r>
              <a:rPr lang="it-IT" b="1" dirty="0" smtClean="0"/>
              <a:t>2018.</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dirty="0"/>
              <a:t>In particolare, secondo </a:t>
            </a:r>
            <a:r>
              <a:rPr lang="it-IT" dirty="0">
                <a:hlinkClick r:id="" action="ppaction://hlinkfile"/>
              </a:rPr>
              <a:t>Trib. </a:t>
            </a:r>
            <a:r>
              <a:rPr lang="it-IT" dirty="0" smtClean="0">
                <a:hlinkClick r:id="" action="ppaction://hlinkfile"/>
              </a:rPr>
              <a:t>Arezzo 12.06.2018</a:t>
            </a:r>
            <a:r>
              <a:rPr lang="it-IT" dirty="0" smtClean="0"/>
              <a:t>, </a:t>
            </a:r>
            <a:r>
              <a:rPr lang="it-IT" dirty="0" smtClean="0">
                <a:solidFill>
                  <a:srgbClr val="FF0000"/>
                </a:solidFill>
              </a:rPr>
              <a:t>non esistendo alcuna norma che sanzioni con l'inammissibilità il deposito degli atti introduttivi in forma diversa da quella telematica</a:t>
            </a:r>
            <a:r>
              <a:rPr lang="it-IT" dirty="0" smtClean="0"/>
              <a:t>, se </a:t>
            </a:r>
            <a:r>
              <a:rPr lang="it-IT" dirty="0"/>
              <a:t>la costituzione per tale via è conforme alle prescrizioni di legge che la disciplinano, in virtù dei principi di libertà delle forme e del raggiungimento dello scopo, la parte che si costituisca in via cartacea non può essere in alcun modo sanzionata. Nella fattispecie esaminata, il </a:t>
            </a:r>
            <a:r>
              <a:rPr lang="it-IT" dirty="0" smtClean="0"/>
              <a:t>giudice aretino </a:t>
            </a:r>
            <a:r>
              <a:rPr lang="it-IT" dirty="0"/>
              <a:t>rigettava l'eccezione di inammissibilità del ricorso in riassunzione presentato in forma cartacea anziché telematica, rilevando come non vi era stata alcuna violazione del principio del contraddittorio essendo stata garantita la conoscenza dell'atto in capo alla controparte, integrandosi così l'ipotesi del raggiungimento dello scopo </a:t>
            </a:r>
            <a:r>
              <a:rPr lang="it-IT" i="1" dirty="0" smtClean="0"/>
              <a:t>ex </a:t>
            </a:r>
            <a:r>
              <a:rPr lang="it-IT" dirty="0" smtClean="0">
                <a:hlinkClick r:id="" action="ppaction://hlinkfile"/>
              </a:rPr>
              <a:t>art</a:t>
            </a:r>
            <a:r>
              <a:rPr lang="it-IT" dirty="0">
                <a:hlinkClick r:id="" action="ppaction://hlinkfile"/>
              </a:rPr>
              <a:t>. 156 c.p.c</a:t>
            </a:r>
            <a:r>
              <a:rPr lang="it-IT" dirty="0" smtClean="0">
                <a:hlinkClick r:id="" action="ppaction://hlinkfile"/>
              </a:rPr>
              <a:t>.</a:t>
            </a:r>
            <a:r>
              <a:rPr lang="it-IT" dirty="0" smtClean="0"/>
              <a:t>. </a:t>
            </a:r>
          </a:p>
          <a:p>
            <a:pPr algn="just"/>
            <a:r>
              <a:rPr lang="it-IT" dirty="0" smtClean="0"/>
              <a:t>La </a:t>
            </a:r>
            <a:r>
              <a:rPr lang="it-IT" dirty="0"/>
              <a:t>sentenza precisa altresì che ogni nuova costituzione dinanzi ad un nuovo giudice, a prescindere se fatta per avviare ex novo un processo o per proseguirne uno da giudice incompetente, può, ai sensi della normativa sul PCT, essere fatta anche in forma cartacea, non essendo, a quei </a:t>
            </a:r>
            <a:r>
              <a:rPr lang="it-IT" dirty="0" smtClean="0"/>
              <a:t>fini, atto endoprocessuale</a:t>
            </a:r>
            <a:r>
              <a:rPr lang="it-IT" dirty="0"/>
              <a:t>.</a:t>
            </a:r>
            <a:br>
              <a:rPr lang="it-IT" dirty="0"/>
            </a:br>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17</a:t>
            </a:fld>
            <a:endParaRPr lang="it-IT"/>
          </a:p>
        </p:txBody>
      </p:sp>
    </p:spTree>
    <p:extLst>
      <p:ext uri="{BB962C8B-B14F-4D97-AF65-F5344CB8AC3E}">
        <p14:creationId xmlns:p14="http://schemas.microsoft.com/office/powerpoint/2010/main" val="4257072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28650" y="1052736"/>
            <a:ext cx="7886700" cy="5124227"/>
          </a:xfrm>
        </p:spPr>
        <p:txBody>
          <a:bodyPr>
            <a:normAutofit/>
          </a:bodyPr>
          <a:lstStyle/>
          <a:p>
            <a:pPr marL="0" indent="0" algn="just">
              <a:buNone/>
            </a:pPr>
            <a:r>
              <a:rPr lang="it-IT" sz="3600" dirty="0" smtClean="0">
                <a:solidFill>
                  <a:srgbClr val="FF0000"/>
                </a:solidFill>
              </a:rPr>
              <a:t>1.2. Reclamo cautelare ed obbligatorietà del deposito telematico.</a:t>
            </a:r>
            <a:endParaRPr lang="it-IT" sz="36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18</a:t>
            </a:fld>
            <a:endParaRPr lang="it-IT"/>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0070C0"/>
                </a:solidFill>
              </a:rPr>
              <a:t>1.2.1 - Tribunale l’Aquila sentenza 14.07.2016 </a:t>
            </a:r>
            <a:r>
              <a:rPr lang="it-IT" sz="1600" dirty="0" smtClean="0">
                <a:solidFill>
                  <a:srgbClr val="0070C0"/>
                </a:solidFill>
              </a:rPr>
              <a:t>-</a:t>
            </a:r>
            <a:r>
              <a:rPr lang="it-IT" dirty="0" smtClean="0">
                <a:solidFill>
                  <a:srgbClr val="0070C0"/>
                </a:solidFill>
              </a:rPr>
              <a:t> </a:t>
            </a:r>
            <a:r>
              <a:rPr lang="it-IT" sz="1600" dirty="0" smtClean="0">
                <a:solidFill>
                  <a:srgbClr val="0070C0"/>
                </a:solidFill>
              </a:rPr>
              <a:t>reclamo cartaceo – inammissibilità</a:t>
            </a:r>
            <a:endParaRPr lang="it-IT" sz="1600" dirty="0"/>
          </a:p>
        </p:txBody>
      </p:sp>
      <p:sp>
        <p:nvSpPr>
          <p:cNvPr id="3" name="Segnaposto contenuto 2"/>
          <p:cNvSpPr>
            <a:spLocks noGrp="1"/>
          </p:cNvSpPr>
          <p:nvPr>
            <p:ph idx="1"/>
          </p:nvPr>
        </p:nvSpPr>
        <p:spPr/>
        <p:txBody>
          <a:bodyPr>
            <a:normAutofit/>
          </a:bodyPr>
          <a:lstStyle/>
          <a:p>
            <a:pPr algn="just"/>
            <a:r>
              <a:rPr lang="it-IT" sz="2800" dirty="0" smtClean="0"/>
              <a:t>Avverso ordinanza del 6 aprile 2016, con la quale veniva respinto il ricorso possessorio per mancanza di concreta violazione del possesso delle ricorrenti, queste ultime, in data 21 aprile 2016, proponevano reclamo con atto depositato in modalità cartacea.</a:t>
            </a:r>
          </a:p>
          <a:p>
            <a:pPr algn="just"/>
            <a:r>
              <a:rPr lang="it-IT" sz="2800" dirty="0" smtClean="0"/>
              <a:t>Si costituiva in giudizio parte resistente eccependo, preliminarmente, l’inammissibilità ovvero l’improcedibilità del reclamo, in quanto </a:t>
            </a:r>
            <a:r>
              <a:rPr lang="it-IT" sz="2800" dirty="0" smtClean="0"/>
              <a:t>atto endoprocessuale che avrebbe dovuto essere </a:t>
            </a:r>
            <a:r>
              <a:rPr lang="it-IT" sz="2800" dirty="0" smtClean="0"/>
              <a:t>depositato in forma telematica.</a:t>
            </a:r>
          </a:p>
          <a:p>
            <a:pPr algn="just"/>
            <a:endParaRPr lang="it-IT" sz="28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19</a:t>
            </a:fld>
            <a:endParaRPr lang="it-I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784595"/>
          </a:xfrm>
        </p:spPr>
        <p:txBody>
          <a:bodyPr>
            <a:normAutofit/>
          </a:bodyPr>
          <a:lstStyle/>
          <a:p>
            <a:r>
              <a:rPr lang="it-IT" dirty="0" smtClean="0"/>
              <a:t>QUALI CONSEGUENZE IN CASO DI:</a:t>
            </a:r>
            <a:endParaRPr lang="it-IT" dirty="0"/>
          </a:p>
        </p:txBody>
      </p:sp>
      <p:sp>
        <p:nvSpPr>
          <p:cNvPr id="3" name="Segnaposto contenuto 2"/>
          <p:cNvSpPr>
            <a:spLocks noGrp="1"/>
          </p:cNvSpPr>
          <p:nvPr>
            <p:ph idx="1"/>
          </p:nvPr>
        </p:nvSpPr>
        <p:spPr>
          <a:xfrm>
            <a:off x="467544" y="1196752"/>
            <a:ext cx="8219256" cy="5112568"/>
          </a:xfrm>
        </p:spPr>
        <p:txBody>
          <a:bodyPr>
            <a:normAutofit fontScale="92500" lnSpcReduction="10000"/>
          </a:bodyPr>
          <a:lstStyle/>
          <a:p>
            <a:pPr marL="0" indent="0" algn="just">
              <a:buNone/>
            </a:pPr>
            <a:r>
              <a:rPr lang="it-IT" sz="2400" b="1" dirty="0" smtClean="0">
                <a:solidFill>
                  <a:srgbClr val="0070C0"/>
                </a:solidFill>
              </a:rPr>
              <a:t>1. 	Deposito </a:t>
            </a:r>
            <a:r>
              <a:rPr lang="it-IT" sz="2400" b="1" dirty="0">
                <a:solidFill>
                  <a:srgbClr val="0070C0"/>
                </a:solidFill>
              </a:rPr>
              <a:t>cartaceo in casi di obbligatorietà deposito telematico</a:t>
            </a:r>
          </a:p>
          <a:p>
            <a:pPr marL="0" indent="0" algn="just">
              <a:buNone/>
            </a:pPr>
            <a:r>
              <a:rPr lang="it-IT" sz="2400" b="1" dirty="0" smtClean="0">
                <a:solidFill>
                  <a:srgbClr val="FF0000"/>
                </a:solidFill>
              </a:rPr>
              <a:t> 	1.1 Riassunzione del processo interrotto. </a:t>
            </a:r>
          </a:p>
          <a:p>
            <a:pPr marL="0" indent="0" algn="just">
              <a:buNone/>
            </a:pPr>
            <a:r>
              <a:rPr lang="it-IT" sz="2400" b="1" dirty="0" smtClean="0">
                <a:solidFill>
                  <a:srgbClr val="FF0000"/>
                </a:solidFill>
              </a:rPr>
              <a:t> 	1.2 Reclamo cautelare. </a:t>
            </a:r>
          </a:p>
          <a:p>
            <a:pPr marL="0" indent="0" algn="just">
              <a:buNone/>
            </a:pPr>
            <a:r>
              <a:rPr lang="it-IT" sz="2400" b="1" dirty="0" smtClean="0">
                <a:solidFill>
                  <a:srgbClr val="0070C0"/>
                </a:solidFill>
              </a:rPr>
              <a:t>2. 	Deposito di atto in formato non consentito</a:t>
            </a:r>
          </a:p>
          <a:p>
            <a:pPr marL="0" indent="0" algn="just">
              <a:buNone/>
            </a:pPr>
            <a:r>
              <a:rPr lang="it-IT" sz="2400" b="1" dirty="0" smtClean="0">
                <a:solidFill>
                  <a:srgbClr val="FF0000"/>
                </a:solidFill>
              </a:rPr>
              <a:t>	2.1 </a:t>
            </a:r>
            <a:r>
              <a:rPr lang="it-IT" sz="2400" b="1" dirty="0" smtClean="0">
                <a:solidFill>
                  <a:srgbClr val="FF0000"/>
                </a:solidFill>
              </a:rPr>
              <a:t>Giurisprudenza</a:t>
            </a:r>
            <a:endParaRPr lang="it-IT" sz="2400" b="1" dirty="0" smtClean="0">
              <a:solidFill>
                <a:srgbClr val="0070C0"/>
              </a:solidFill>
            </a:endParaRPr>
          </a:p>
          <a:p>
            <a:pPr marL="0" indent="0" algn="just">
              <a:buNone/>
            </a:pPr>
            <a:r>
              <a:rPr lang="it-IT" sz="2400" b="1" dirty="0" smtClean="0">
                <a:solidFill>
                  <a:srgbClr val="0070C0"/>
                </a:solidFill>
              </a:rPr>
              <a:t>3. </a:t>
            </a:r>
            <a:r>
              <a:rPr lang="it-IT" sz="2400" b="1" dirty="0" smtClean="0">
                <a:solidFill>
                  <a:srgbClr val="FF0000"/>
                </a:solidFill>
              </a:rPr>
              <a:t>	</a:t>
            </a:r>
            <a:r>
              <a:rPr lang="it-IT" sz="2400" b="1" dirty="0" smtClean="0">
                <a:solidFill>
                  <a:srgbClr val="0070C0"/>
                </a:solidFill>
              </a:rPr>
              <a:t>Deposito di atto in registro errato. </a:t>
            </a:r>
            <a:endParaRPr lang="it-IT" sz="2400" b="1" dirty="0">
              <a:solidFill>
                <a:srgbClr val="0070C0"/>
              </a:solidFill>
            </a:endParaRPr>
          </a:p>
          <a:p>
            <a:pPr marL="0" indent="0" algn="just">
              <a:buNone/>
            </a:pPr>
            <a:r>
              <a:rPr lang="it-IT" sz="2400" b="1" dirty="0" smtClean="0">
                <a:solidFill>
                  <a:srgbClr val="FF0000"/>
                </a:solidFill>
              </a:rPr>
              <a:t>	3.1 </a:t>
            </a:r>
            <a:r>
              <a:rPr lang="it-IT" sz="2400" b="1" dirty="0" smtClean="0">
                <a:solidFill>
                  <a:srgbClr val="FF0000"/>
                </a:solidFill>
              </a:rPr>
              <a:t>Illegittimo </a:t>
            </a:r>
            <a:r>
              <a:rPr lang="it-IT" sz="2400" b="1" dirty="0">
                <a:solidFill>
                  <a:srgbClr val="FF0000"/>
                </a:solidFill>
              </a:rPr>
              <a:t>il rifiuto dell’accettazione del deposito da parte </a:t>
            </a:r>
            <a:r>
              <a:rPr lang="it-IT" sz="2400" b="1" dirty="0" smtClean="0">
                <a:solidFill>
                  <a:srgbClr val="FF0000"/>
                </a:solidFill>
              </a:rPr>
              <a:t>cancelleria. </a:t>
            </a:r>
          </a:p>
          <a:p>
            <a:pPr marL="0" indent="0" algn="just">
              <a:buNone/>
            </a:pPr>
            <a:r>
              <a:rPr lang="it-IT" sz="2400" b="1" dirty="0" smtClean="0">
                <a:solidFill>
                  <a:srgbClr val="0070C0"/>
                </a:solidFill>
              </a:rPr>
              <a:t>4. </a:t>
            </a:r>
            <a:r>
              <a:rPr lang="it-IT" sz="2400" b="1" dirty="0">
                <a:solidFill>
                  <a:srgbClr val="0070C0"/>
                </a:solidFill>
              </a:rPr>
              <a:t>	</a:t>
            </a:r>
            <a:r>
              <a:rPr lang="it-IT" sz="2400" b="1" dirty="0" smtClean="0">
                <a:solidFill>
                  <a:srgbClr val="0070C0"/>
                </a:solidFill>
              </a:rPr>
              <a:t>Erronea attestazione di conformità nel processo esecutivo</a:t>
            </a:r>
            <a:endParaRPr lang="it-IT" sz="2400" b="1" dirty="0">
              <a:solidFill>
                <a:srgbClr val="0070C0"/>
              </a:solidFill>
            </a:endParaRPr>
          </a:p>
          <a:p>
            <a:pPr marL="0" indent="0" algn="just">
              <a:buNone/>
            </a:pPr>
            <a:r>
              <a:rPr lang="it-IT" sz="2400" b="1" dirty="0" smtClean="0">
                <a:solidFill>
                  <a:srgbClr val="FF0000"/>
                </a:solidFill>
              </a:rPr>
              <a:t>	4.1. Notifica precetto via pec e modalità di attestazione;</a:t>
            </a:r>
          </a:p>
          <a:p>
            <a:pPr marL="0" indent="0" algn="just">
              <a:buNone/>
            </a:pPr>
            <a:r>
              <a:rPr lang="it-IT" sz="2400" b="1" dirty="0" smtClean="0">
                <a:solidFill>
                  <a:srgbClr val="FF0000"/>
                </a:solidFill>
              </a:rPr>
              <a:t>	4.2. Mancanza o erronea attestazione di conformità;</a:t>
            </a:r>
          </a:p>
          <a:p>
            <a:pPr marL="0" indent="0" algn="just">
              <a:buNone/>
            </a:pPr>
            <a:r>
              <a:rPr lang="it-IT" sz="2400" b="1" dirty="0">
                <a:solidFill>
                  <a:srgbClr val="FF0000"/>
                </a:solidFill>
              </a:rPr>
              <a:t>	</a:t>
            </a:r>
            <a:r>
              <a:rPr lang="it-IT" sz="2400" b="1" dirty="0" smtClean="0">
                <a:solidFill>
                  <a:srgbClr val="FF0000"/>
                </a:solidFill>
              </a:rPr>
              <a:t>4.3 Giurisprudenza di merito.</a:t>
            </a:r>
          </a:p>
          <a:p>
            <a:pPr marL="457200" indent="-457200" algn="just">
              <a:buAutoNum type="arabicPeriod" startAt="5"/>
            </a:pPr>
            <a:r>
              <a:rPr lang="it-IT" sz="2400" b="1" dirty="0" smtClean="0">
                <a:solidFill>
                  <a:srgbClr val="0070C0"/>
                </a:solidFill>
              </a:rPr>
              <a:t>Le prospettive di riforma</a:t>
            </a:r>
          </a:p>
          <a:p>
            <a:pPr marL="0" indent="0" algn="just">
              <a:buNone/>
            </a:pPr>
            <a:r>
              <a:rPr lang="it-IT" sz="2400" b="1" dirty="0">
                <a:solidFill>
                  <a:srgbClr val="FF0000"/>
                </a:solidFill>
              </a:rPr>
              <a:t>	</a:t>
            </a:r>
            <a:r>
              <a:rPr lang="it-IT" sz="2400" b="1" dirty="0" smtClean="0">
                <a:solidFill>
                  <a:srgbClr val="FF0000"/>
                </a:solidFill>
              </a:rPr>
              <a:t>5.1</a:t>
            </a:r>
            <a:r>
              <a:rPr lang="it-IT" sz="2400" b="1" dirty="0">
                <a:solidFill>
                  <a:srgbClr val="FF0000"/>
                </a:solidFill>
              </a:rPr>
              <a:t>. </a:t>
            </a:r>
            <a:r>
              <a:rPr lang="it-IT" sz="2400" b="1" dirty="0" smtClean="0">
                <a:solidFill>
                  <a:srgbClr val="FF0000"/>
                </a:solidFill>
              </a:rPr>
              <a:t>Il </a:t>
            </a:r>
            <a:r>
              <a:rPr lang="it-IT" sz="2400" b="1" dirty="0" err="1" smtClean="0">
                <a:solidFill>
                  <a:srgbClr val="FF0000"/>
                </a:solidFill>
              </a:rPr>
              <a:t>DDL</a:t>
            </a:r>
            <a:r>
              <a:rPr lang="it-IT" sz="2400" b="1" dirty="0" smtClean="0">
                <a:solidFill>
                  <a:srgbClr val="FF0000"/>
                </a:solidFill>
              </a:rPr>
              <a:t> «Bonafede».</a:t>
            </a:r>
          </a:p>
          <a:p>
            <a:pPr marL="0" indent="0" algn="just">
              <a:buNone/>
            </a:pPr>
            <a:endParaRPr lang="it-IT" sz="2400" b="1" dirty="0" smtClean="0">
              <a:solidFill>
                <a:srgbClr val="FF0000"/>
              </a:solidFill>
            </a:endParaRPr>
          </a:p>
          <a:p>
            <a:pPr marL="514350" indent="-514350">
              <a:buFont typeface="+mj-lt"/>
              <a:buAutoNum type="arabicPeriod"/>
            </a:pPr>
            <a:endParaRPr lang="it-IT" sz="2600" b="1" dirty="0" smtClean="0"/>
          </a:p>
          <a:p>
            <a:pPr marL="514350" indent="-514350">
              <a:buFont typeface="+mj-lt"/>
              <a:buAutoNum type="arabicPeriod"/>
            </a:pPr>
            <a:endParaRPr lang="it-IT" sz="2600" b="1" dirty="0" smtClean="0"/>
          </a:p>
          <a:p>
            <a:pPr marL="514350" indent="-514350">
              <a:buFont typeface="+mj-lt"/>
              <a:buAutoNum type="arabicPeriod"/>
            </a:pPr>
            <a:endParaRPr lang="it-IT" sz="2600" b="1" dirty="0" smtClean="0"/>
          </a:p>
          <a:p>
            <a:pPr marL="514350" indent="-514350">
              <a:buFont typeface="+mj-lt"/>
              <a:buAutoNum type="arabicPeriod"/>
            </a:pPr>
            <a:endParaRPr lang="it-IT" b="1" dirty="0" smtClean="0"/>
          </a:p>
          <a:p>
            <a:endParaRPr lang="it-IT" b="1"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2</a:t>
            </a:fld>
            <a:endParaRPr lang="it-IT"/>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404664"/>
            <a:ext cx="8219256" cy="6264696"/>
          </a:xfrm>
        </p:spPr>
        <p:txBody>
          <a:bodyPr>
            <a:normAutofit/>
          </a:bodyPr>
          <a:lstStyle/>
          <a:p>
            <a:pPr algn="just"/>
            <a:r>
              <a:rPr lang="it-IT" sz="2000" dirty="0" smtClean="0"/>
              <a:t>Il Tribunale </a:t>
            </a:r>
            <a:r>
              <a:rPr lang="it-IT" sz="2000" dirty="0" smtClean="0"/>
              <a:t>dell’Aquila </a:t>
            </a:r>
            <a:r>
              <a:rPr lang="it-IT" sz="2000" dirty="0" smtClean="0"/>
              <a:t>ritiene fondata l’eccezione preliminare e, accogliendola, dichiara l’inammissibilità del reclamo presentato in forma cartacea deducendo che: </a:t>
            </a:r>
            <a:r>
              <a:rPr lang="it-IT" sz="2000" i="1" dirty="0" smtClean="0"/>
              <a:t>“…la </a:t>
            </a:r>
            <a:r>
              <a:rPr lang="it-IT" sz="2000" i="1" dirty="0" smtClean="0">
                <a:hlinkClick r:id="rId2"/>
              </a:rPr>
              <a:t>l. 24.12.12 n. 228</a:t>
            </a:r>
            <a:r>
              <a:rPr lang="it-IT" sz="2000" i="1" dirty="0" smtClean="0"/>
              <a:t> c.d. legge di stabilità 2013 ha introdotto un nuovo art. 16 bis al d.l. 18.19.12 n. 179 nel quale è previsto </a:t>
            </a:r>
            <a:r>
              <a:rPr lang="it-IT" sz="2000" b="1" i="1" dirty="0" smtClean="0"/>
              <a:t>l'obbligo di deposito telematico degli atti processuali delle parti precedentemente costituite a decorrere dal 30.6.14. </a:t>
            </a:r>
          </a:p>
          <a:p>
            <a:pPr algn="just"/>
            <a:r>
              <a:rPr lang="it-IT" sz="2000" i="1" dirty="0" smtClean="0"/>
              <a:t>Ne discende l'</a:t>
            </a:r>
            <a:r>
              <a:rPr lang="it-IT" sz="2000" b="1" i="1" dirty="0" smtClean="0"/>
              <a:t>inammissibilità degli atti prodotti in forma diversa da quella telematica trattandosi di depositi effettuati in violazione della normativa di legge</a:t>
            </a:r>
            <a:r>
              <a:rPr lang="it-IT" sz="2000" i="1" dirty="0" smtClean="0"/>
              <a:t>.</a:t>
            </a:r>
            <a:endParaRPr lang="it-IT" sz="2000" dirty="0" smtClean="0"/>
          </a:p>
          <a:p>
            <a:pPr algn="just"/>
            <a:r>
              <a:rPr lang="it-IT" sz="2000" i="1" dirty="0" smtClean="0"/>
              <a:t>Infatti, deve rilevarsi che secondo l'orientamento prevalente in dottrina e giurisprudenza </a:t>
            </a:r>
            <a:r>
              <a:rPr lang="it-IT" sz="2000" b="1" i="1" dirty="0" smtClean="0"/>
              <a:t>il procedimento di reclamo può essere definito come una nuova decisione sulla domanda cautelare o sommaria effettuata da un diverso giudice non sovraordinato a carattere </a:t>
            </a:r>
            <a:r>
              <a:rPr lang="it-IT" sz="2000" b="1" i="1" dirty="0" err="1" smtClean="0"/>
              <a:t>devolutivo-sostitutivo</a:t>
            </a:r>
            <a:r>
              <a:rPr lang="it-IT" sz="2000" b="1" i="1" dirty="0" smtClean="0"/>
              <a:t> e che esso, pertanto costituisce la prosecuzione dell'originario procedimento e non una fase successiva e distinta dello stesso.</a:t>
            </a:r>
            <a:r>
              <a:rPr lang="it-IT" sz="2000" i="1" dirty="0" smtClean="0"/>
              <a:t> </a:t>
            </a:r>
          </a:p>
          <a:p>
            <a:pPr algn="just"/>
            <a:r>
              <a:rPr lang="it-IT" sz="2000" i="1" dirty="0" smtClean="0"/>
              <a:t>Ne discende che, in ossequio, alle previsioni legislative indicate, </a:t>
            </a:r>
            <a:r>
              <a:rPr lang="it-IT" sz="2000" b="1" i="1" dirty="0" smtClean="0"/>
              <a:t>il reclamo in quanto atto della parte già costituita dovrà essere </a:t>
            </a:r>
            <a:r>
              <a:rPr lang="it-IT" sz="2000" b="1" i="1" u="sng" dirty="0" smtClean="0">
                <a:solidFill>
                  <a:srgbClr val="FF0000"/>
                </a:solidFill>
              </a:rPr>
              <a:t>presentato esclusivamente </a:t>
            </a:r>
            <a:r>
              <a:rPr lang="it-IT" sz="2000" b="1" i="1" dirty="0" smtClean="0"/>
              <a:t>attraverso modalità telematica a pena di inammissibilità rilevabile anche d'ufficio (Trib. Torino 6.3.15; Trib. Foggia 15.5.15)</a:t>
            </a:r>
            <a:r>
              <a:rPr lang="it-IT" sz="2000" i="1" dirty="0" smtClean="0"/>
              <a:t>.</a:t>
            </a:r>
            <a:endParaRPr lang="it-IT" sz="2000" dirty="0" smtClean="0"/>
          </a:p>
          <a:p>
            <a:endParaRPr lang="it-IT" sz="20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20</a:t>
            </a:fld>
            <a:endParaRPr lang="it-IT"/>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340768"/>
            <a:ext cx="8291264" cy="4896544"/>
          </a:xfrm>
        </p:spPr>
        <p:txBody>
          <a:bodyPr>
            <a:normAutofit/>
          </a:bodyPr>
          <a:lstStyle/>
          <a:p>
            <a:pPr algn="just"/>
            <a:r>
              <a:rPr lang="it-IT" sz="2800" dirty="0" smtClean="0"/>
              <a:t>Quanto alle conseguenze del deposito dell’atto endoprocessuale in forma cartacea, il Tribunale </a:t>
            </a:r>
            <a:r>
              <a:rPr lang="it-IT" sz="2800" dirty="0" smtClean="0"/>
              <a:t>dell’Aquila </a:t>
            </a:r>
            <a:r>
              <a:rPr lang="it-IT" sz="2800" b="1" u="sng" dirty="0" smtClean="0"/>
              <a:t>non condivide</a:t>
            </a:r>
            <a:r>
              <a:rPr lang="it-IT" sz="2800" dirty="0" smtClean="0"/>
              <a:t> le decisioni di altri Tribunali che hanno in precedenza affrontato la medesima questione (Tribunale di Palermo 10.05.2016 già esaminata, Asti, 23.03.2015 e Tribunale di Ancona, 28.05.2015 che esamineremo in prosieguo) e che, pur ammettendo l’inderogabilità dell’obbligo di deposito telematico del reclamo, </a:t>
            </a:r>
            <a:r>
              <a:rPr lang="it-IT" sz="2800" dirty="0" smtClean="0"/>
              <a:t>hanno riconosciuto </a:t>
            </a:r>
            <a:r>
              <a:rPr lang="it-IT" sz="2800" dirty="0" smtClean="0"/>
              <a:t>però la possibilità della sanatoria della nullità per vizio di forma, in base al principio del c.d. raggiungimento dello scopo. </a:t>
            </a:r>
          </a:p>
          <a:p>
            <a:pPr algn="just"/>
            <a:endParaRPr lang="it-IT" sz="24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21</a:t>
            </a:fld>
            <a:endParaRPr lang="it-IT"/>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lvl="0"/>
            <a:r>
              <a:rPr lang="it-IT" dirty="0" smtClean="0"/>
              <a:t/>
            </a:r>
            <a:br>
              <a:rPr lang="it-IT" dirty="0" smtClean="0"/>
            </a:br>
            <a:r>
              <a:rPr lang="it-IT" dirty="0" smtClean="0">
                <a:solidFill>
                  <a:srgbClr val="0070C0"/>
                </a:solidFill>
              </a:rPr>
              <a:t>1.2.2 </a:t>
            </a:r>
            <a:r>
              <a:rPr lang="it-IT" dirty="0" smtClean="0"/>
              <a:t>- </a:t>
            </a:r>
            <a:r>
              <a:rPr lang="it-IT" dirty="0" smtClean="0">
                <a:solidFill>
                  <a:srgbClr val="0070C0"/>
                </a:solidFill>
              </a:rPr>
              <a:t>Tribunale Vasto sentenza 15.04.2016 </a:t>
            </a:r>
            <a:r>
              <a:rPr lang="it-IT" sz="1800" dirty="0" smtClean="0">
                <a:solidFill>
                  <a:srgbClr val="0070C0"/>
                </a:solidFill>
              </a:rPr>
              <a:t>reclamo cartaceo – inammissibilità </a:t>
            </a:r>
            <a:r>
              <a:rPr lang="it-IT" dirty="0" smtClean="0"/>
              <a:t/>
            </a:r>
            <a:br>
              <a:rPr lang="it-IT" dirty="0" smtClean="0"/>
            </a:br>
            <a:endParaRPr lang="it-IT" dirty="0"/>
          </a:p>
        </p:txBody>
      </p:sp>
      <p:sp>
        <p:nvSpPr>
          <p:cNvPr id="3" name="Segnaposto contenuto 2"/>
          <p:cNvSpPr>
            <a:spLocks noGrp="1"/>
          </p:cNvSpPr>
          <p:nvPr>
            <p:ph idx="1"/>
          </p:nvPr>
        </p:nvSpPr>
        <p:spPr>
          <a:xfrm>
            <a:off x="323528" y="2132856"/>
            <a:ext cx="8363272" cy="4320480"/>
          </a:xfrm>
        </p:spPr>
        <p:txBody>
          <a:bodyPr>
            <a:normAutofit lnSpcReduction="10000"/>
          </a:bodyPr>
          <a:lstStyle/>
          <a:p>
            <a:pPr algn="just"/>
            <a:r>
              <a:rPr lang="it-IT" sz="2400" dirty="0" smtClean="0"/>
              <a:t>Il Tribunale di Vasto, ha dichiarato </a:t>
            </a:r>
            <a:r>
              <a:rPr lang="it-IT" sz="2400" dirty="0" smtClean="0"/>
              <a:t>l’</a:t>
            </a:r>
            <a:r>
              <a:rPr lang="it-IT" sz="2400" b="1" dirty="0" smtClean="0">
                <a:solidFill>
                  <a:srgbClr val="FF0000"/>
                </a:solidFill>
              </a:rPr>
              <a:t>inammissibilità </a:t>
            </a:r>
            <a:r>
              <a:rPr lang="it-IT" sz="2400" b="1" dirty="0" smtClean="0">
                <a:solidFill>
                  <a:srgbClr val="FF0000"/>
                </a:solidFill>
              </a:rPr>
              <a:t>di un reclamo avverso un provvedimento di tutela possessoria proposto in forma cartacea</a:t>
            </a:r>
            <a:r>
              <a:rPr lang="it-IT" sz="2400" dirty="0" smtClean="0"/>
              <a:t>, ritenendo che il reclamo non introduce un nuovo e diverso giudizio, ma rappresenta la prosecuzione del medesimo procedimento cautelare, iniziato con il deposito del ricorso nella precedente fase.</a:t>
            </a:r>
          </a:p>
          <a:p>
            <a:pPr algn="just"/>
            <a:r>
              <a:rPr lang="it-IT" sz="2400" dirty="0" smtClean="0"/>
              <a:t>Il reclamo infatti costituisce </a:t>
            </a:r>
            <a:r>
              <a:rPr lang="it-IT" sz="2400" b="1" i="1" dirty="0" smtClean="0"/>
              <a:t>“una fase meramente eventuale che ha come fine quello di procedere al riesame della domanda cautelare ed è destinata a concludersi con un provvedimento che, in caso di riforma, si sostituisce a quello reso dal giudice di prime cure e produce effetti sino all’esito del giudizio di cognizione, salva la revoca o la modifica per motivi sopravvenuti.”</a:t>
            </a:r>
            <a:r>
              <a:rPr lang="it-IT" sz="2400" dirty="0" smtClean="0"/>
              <a:t>.</a:t>
            </a:r>
          </a:p>
          <a:p>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22</a:t>
            </a:fld>
            <a:endParaRPr lang="it-IT"/>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80728"/>
            <a:ext cx="8229600" cy="5145435"/>
          </a:xfrm>
        </p:spPr>
        <p:txBody>
          <a:bodyPr>
            <a:normAutofit/>
          </a:bodyPr>
          <a:lstStyle/>
          <a:p>
            <a:pPr algn="just"/>
            <a:r>
              <a:rPr lang="it-IT" sz="2400" dirty="0" smtClean="0"/>
              <a:t>il Tribunale di Vasto</a:t>
            </a:r>
            <a:r>
              <a:rPr lang="it-IT" sz="2400" b="1" dirty="0" smtClean="0"/>
              <a:t> ritiene poi che l’obbligatorietà del deposito telematico abbia comportato, sia pure indirettamente, l’imposizione normativa di una diversa modalità di creazione degli atti processuali, che non possono essere più cartacei, ma soltanto informatici e che l’opzione tra la natura cartacea e quella informatica del documento </a:t>
            </a:r>
            <a:r>
              <a:rPr lang="it-IT" sz="2400" b="1" dirty="0" smtClean="0">
                <a:solidFill>
                  <a:srgbClr val="FF0000"/>
                </a:solidFill>
              </a:rPr>
              <a:t>non sottende un problema di forma, </a:t>
            </a:r>
            <a:r>
              <a:rPr lang="it-IT" sz="2400" b="1" u="sng" dirty="0" smtClean="0">
                <a:solidFill>
                  <a:srgbClr val="FF0000"/>
                </a:solidFill>
              </a:rPr>
              <a:t>ma una ben più radicale questione che afferisce all’essenza stessa del documento</a:t>
            </a:r>
            <a:r>
              <a:rPr lang="it-IT" sz="2400" b="1" dirty="0" smtClean="0"/>
              <a:t>, di </a:t>
            </a:r>
            <a:r>
              <a:rPr lang="it-IT" sz="2400" b="1" dirty="0" smtClean="0"/>
              <a:t>talché </a:t>
            </a:r>
            <a:r>
              <a:rPr lang="it-IT" sz="2400" b="1" dirty="0" smtClean="0"/>
              <a:t>appare inconferente il richiamo sia al principio processuale di libertà delle forme, sia a quello di tassatività delle nullità, sia a quello del cd. raggiungimento dello scopo, per il dirimente rilievo che tutti i richiamati principi attengono, per l’appunto, alla forma degli atti processuali e non a profili afferenti alla loro stessa natura. </a:t>
            </a:r>
            <a:endParaRPr lang="it-IT" sz="2400" dirty="0" smtClean="0"/>
          </a:p>
          <a:p>
            <a:endParaRPr lang="it-IT" sz="20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23</a:t>
            </a:fld>
            <a:endParaRPr lang="it-IT"/>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0070C0"/>
                </a:solidFill>
              </a:rPr>
              <a:t>1.2.3 - Tribunale Ancona sentenza 28.05.2015 </a:t>
            </a:r>
            <a:r>
              <a:rPr lang="it-IT" sz="2400" dirty="0" smtClean="0">
                <a:solidFill>
                  <a:srgbClr val="0070C0"/>
                </a:solidFill>
              </a:rPr>
              <a:t>reclamo cartaceo – ammissibilità</a:t>
            </a:r>
            <a:endParaRPr lang="it-IT" sz="2400" dirty="0"/>
          </a:p>
        </p:txBody>
      </p:sp>
      <p:sp>
        <p:nvSpPr>
          <p:cNvPr id="3" name="Segnaposto contenuto 2"/>
          <p:cNvSpPr>
            <a:spLocks noGrp="1"/>
          </p:cNvSpPr>
          <p:nvPr>
            <p:ph idx="1"/>
          </p:nvPr>
        </p:nvSpPr>
        <p:spPr/>
        <p:txBody>
          <a:bodyPr/>
          <a:lstStyle/>
          <a:p>
            <a:pPr algn="just">
              <a:lnSpc>
                <a:spcPct val="150000"/>
              </a:lnSpc>
            </a:pPr>
            <a:r>
              <a:rPr lang="it-IT" dirty="0" smtClean="0"/>
              <a:t>Il reclamo va considerato </a:t>
            </a:r>
            <a:r>
              <a:rPr lang="it-IT" dirty="0" smtClean="0"/>
              <a:t>«atto endoprocessuale» </a:t>
            </a:r>
            <a:r>
              <a:rPr lang="it-IT" dirty="0" smtClean="0"/>
              <a:t>e come tale va obbligatoriamente depositato in via telematica; tuttavia per la violazione dell'obbligo di deposito telematico non è prevista </a:t>
            </a:r>
            <a:r>
              <a:rPr lang="it-IT" dirty="0" smtClean="0"/>
              <a:t>sanzione </a:t>
            </a:r>
            <a:r>
              <a:rPr lang="it-IT" dirty="0" smtClean="0"/>
              <a:t>e se è avvenuta regolare costituzione del contraddittorio il reclamo, anche se depositato con modalità cartacea, ha comunque raggiunto la sua funzione tipica.</a:t>
            </a:r>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24</a:t>
            </a:fld>
            <a:endParaRPr lang="it-IT"/>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9599" y="404664"/>
            <a:ext cx="7905751" cy="1525736"/>
          </a:xfrm>
        </p:spPr>
        <p:txBody>
          <a:bodyPr>
            <a:normAutofit/>
          </a:bodyPr>
          <a:lstStyle/>
          <a:p>
            <a:r>
              <a:rPr lang="it-IT" dirty="0" smtClean="0">
                <a:solidFill>
                  <a:srgbClr val="0070C0"/>
                </a:solidFill>
              </a:rPr>
              <a:t>1.2.4 - Tribunale Trani, ordinanza 24.11.2015 </a:t>
            </a:r>
            <a:r>
              <a:rPr lang="it-IT" sz="1600" dirty="0" smtClean="0">
                <a:solidFill>
                  <a:srgbClr val="0070C0"/>
                </a:solidFill>
              </a:rPr>
              <a:t>ricorso cartaceo ex art. 669 </a:t>
            </a:r>
            <a:r>
              <a:rPr lang="it-IT" sz="1600" dirty="0" smtClean="0">
                <a:solidFill>
                  <a:srgbClr val="0070C0"/>
                </a:solidFill>
              </a:rPr>
              <a:t>duodecies c.p.c. </a:t>
            </a:r>
            <a:r>
              <a:rPr lang="it-IT" sz="1600" dirty="0" smtClean="0">
                <a:solidFill>
                  <a:srgbClr val="0070C0"/>
                </a:solidFill>
              </a:rPr>
              <a:t>(modalità di attuazione delle misure cautelari). Inammissibilità</a:t>
            </a:r>
            <a:endParaRPr lang="it-IT" sz="1600" dirty="0"/>
          </a:p>
        </p:txBody>
      </p:sp>
      <p:sp>
        <p:nvSpPr>
          <p:cNvPr id="3" name="Segnaposto contenuto 2"/>
          <p:cNvSpPr>
            <a:spLocks noGrp="1"/>
          </p:cNvSpPr>
          <p:nvPr>
            <p:ph idx="1"/>
          </p:nvPr>
        </p:nvSpPr>
        <p:spPr>
          <a:xfrm>
            <a:off x="467544" y="1930400"/>
            <a:ext cx="8219256" cy="4450928"/>
          </a:xfrm>
        </p:spPr>
        <p:txBody>
          <a:bodyPr>
            <a:normAutofit/>
          </a:bodyPr>
          <a:lstStyle/>
          <a:p>
            <a:pPr algn="just"/>
            <a:r>
              <a:rPr lang="it-IT" sz="2000" dirty="0" smtClean="0"/>
              <a:t>Con provvedimento ex art. 669 octies c.p.c. il Giudice del Tribunale di Trani accoglieva parzialmente ricorso per reintegra nel possesso.</a:t>
            </a:r>
          </a:p>
          <a:p>
            <a:pPr algn="just"/>
            <a:r>
              <a:rPr lang="it-IT" sz="2000" dirty="0" smtClean="0"/>
              <a:t>Il resistente non dava spontanea attuazione al provvedimento per cui, parte ricorrente, notificata l’ordinanza unitamente al precetto, proponeva ricorso ex art. </a:t>
            </a:r>
            <a:r>
              <a:rPr lang="it-IT" sz="2000" dirty="0" smtClean="0">
                <a:solidFill>
                  <a:srgbClr val="FF0000"/>
                </a:solidFill>
              </a:rPr>
              <a:t>669 duodecies c.p.c. al fine di stabilire le modalità di attuazione del provvedimento</a:t>
            </a:r>
            <a:r>
              <a:rPr lang="it-IT" sz="2000" dirty="0" smtClean="0"/>
              <a:t>.</a:t>
            </a:r>
          </a:p>
          <a:p>
            <a:pPr algn="just"/>
            <a:r>
              <a:rPr lang="it-IT" sz="2000" dirty="0" smtClean="0"/>
              <a:t>Il ricorso ex art. 669 duodecies c.p.c. veniva depositato in forma cartacea; la controparte, </a:t>
            </a:r>
            <a:r>
              <a:rPr lang="it-IT" sz="2000" u="sng" dirty="0" smtClean="0"/>
              <a:t>costituitasi in giudizio anch’essa nella modalità cartacea</a:t>
            </a:r>
            <a:r>
              <a:rPr lang="it-IT" sz="2000" dirty="0" smtClean="0"/>
              <a:t>, eccepiva l’inammissibilità o la irricevibilità del deposito cartaceo del ricorso. </a:t>
            </a:r>
          </a:p>
          <a:p>
            <a:pPr algn="just"/>
            <a:r>
              <a:rPr lang="it-IT" sz="2000" dirty="0" smtClean="0"/>
              <a:t>Il giudice designato in prime cure, decidendo sull’eccezione proposta, dichiarava il ricorso </a:t>
            </a:r>
            <a:r>
              <a:rPr lang="it-IT" sz="2000" dirty="0" smtClean="0"/>
              <a:t>inammissibile, </a:t>
            </a:r>
            <a:r>
              <a:rPr lang="it-IT" sz="2000" dirty="0" smtClean="0"/>
              <a:t>motivando la decisione sul presupposto che lo stesso, avendo natura di atto </a:t>
            </a:r>
            <a:r>
              <a:rPr lang="it-IT" sz="2000" dirty="0" smtClean="0"/>
              <a:t>endoprocessuale</a:t>
            </a:r>
            <a:r>
              <a:rPr lang="it-IT" sz="2000" dirty="0" smtClean="0"/>
              <a:t>, doveva essere depositato in forma telematica ai sensi e per gli effetti dell’art. 16 bis del </a:t>
            </a:r>
            <a:r>
              <a:rPr lang="it-IT" sz="2000" dirty="0" smtClean="0"/>
              <a:t>d.l. 18 ottobre 2012, n. 179.</a:t>
            </a:r>
            <a:endParaRPr lang="it-IT" sz="20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25</a:t>
            </a:fld>
            <a:endParaRPr lang="it-IT"/>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80728"/>
            <a:ext cx="8229600" cy="5145435"/>
          </a:xfrm>
        </p:spPr>
        <p:txBody>
          <a:bodyPr>
            <a:normAutofit/>
          </a:bodyPr>
          <a:lstStyle/>
          <a:p>
            <a:pPr algn="just"/>
            <a:r>
              <a:rPr lang="it-IT" sz="2200" dirty="0" smtClean="0"/>
              <a:t>Avverso tale decisione veniva proposto </a:t>
            </a:r>
            <a:r>
              <a:rPr lang="it-IT" sz="2200" b="1" dirty="0" smtClean="0"/>
              <a:t>reclamo</a:t>
            </a:r>
            <a:r>
              <a:rPr lang="it-IT" sz="2200" dirty="0" smtClean="0"/>
              <a:t> nel quale si sosteneva che il ricorso proposto ex art. 669 duodecies c.p.c. non poteva essere considerato come un procedimento cautelare in corso di causa, bensì un procedimento del tutto nuovo, differente rispetto al precedente giudizio possessorio e come tale </a:t>
            </a:r>
            <a:r>
              <a:rPr lang="it-IT" sz="2200" dirty="0" smtClean="0"/>
              <a:t>introducibile con </a:t>
            </a:r>
            <a:r>
              <a:rPr lang="it-IT" sz="2200" dirty="0"/>
              <a:t>la tradizionale </a:t>
            </a:r>
            <a:r>
              <a:rPr lang="it-IT" sz="2200" dirty="0" smtClean="0"/>
              <a:t>modalità cartacea</a:t>
            </a:r>
            <a:r>
              <a:rPr lang="it-IT" sz="2200" dirty="0" smtClean="0"/>
              <a:t>, precisando altresì che </a:t>
            </a:r>
            <a:r>
              <a:rPr lang="it-IT" sz="2200" dirty="0" smtClean="0"/>
              <a:t>l’atto </a:t>
            </a:r>
            <a:r>
              <a:rPr lang="it-IT" sz="2200" dirty="0" smtClean="0"/>
              <a:t>aveva senz’altro raggiunto lo scopo cui era destinato, con conseguente sanatoria del vizio ex art. 156 </a:t>
            </a:r>
            <a:r>
              <a:rPr lang="it-IT" sz="2200" dirty="0" smtClean="0"/>
              <a:t>comma 3 c.p.c</a:t>
            </a:r>
            <a:r>
              <a:rPr lang="it-IT" sz="2200" dirty="0" smtClean="0"/>
              <a:t>. e </a:t>
            </a:r>
            <a:r>
              <a:rPr lang="it-IT" sz="2200" dirty="0" smtClean="0"/>
              <a:t>che, </a:t>
            </a:r>
            <a:r>
              <a:rPr lang="it-IT" sz="2200" dirty="0" smtClean="0"/>
              <a:t>ove lo stesso fosse ritenuto atto </a:t>
            </a:r>
            <a:r>
              <a:rPr lang="it-IT" sz="2200" dirty="0" smtClean="0"/>
              <a:t>endoprocessuale, </a:t>
            </a:r>
            <a:r>
              <a:rPr lang="it-IT" sz="2200" dirty="0" smtClean="0"/>
              <a:t>il giudice di prime cure avrebbe dovuto dichiarare inammissibile anche la costituzione della controparte, avvenuta con modalità cartacea; si chiedeva quindi che fosse sospesa l’efficacia esecutiva dell’ordinanza impugnata e nel merito revocata o riformata parzialmente nella parte relativa alle spese.</a:t>
            </a:r>
          </a:p>
          <a:p>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26</a:t>
            </a:fld>
            <a:endParaRPr lang="it-IT"/>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08720"/>
            <a:ext cx="8229600" cy="5217443"/>
          </a:xfrm>
        </p:spPr>
        <p:txBody>
          <a:bodyPr>
            <a:normAutofit/>
          </a:bodyPr>
          <a:lstStyle/>
          <a:p>
            <a:pPr algn="just"/>
            <a:r>
              <a:rPr lang="it-IT" sz="2600" b="1" dirty="0" smtClean="0"/>
              <a:t>Il Tribunale di Trani, </a:t>
            </a:r>
            <a:r>
              <a:rPr lang="it-IT" sz="2600" b="1" dirty="0" smtClean="0"/>
              <a:t>ha risolto le questioni con ordinanza </a:t>
            </a:r>
            <a:r>
              <a:rPr lang="it-IT" sz="2600" b="1" dirty="0" smtClean="0"/>
              <a:t>del 24 novembre 2015, </a:t>
            </a:r>
            <a:r>
              <a:rPr lang="it-IT" sz="2600" b="1" dirty="0" smtClean="0"/>
              <a:t>affrontando le </a:t>
            </a:r>
            <a:r>
              <a:rPr lang="it-IT" sz="2600" b="1" dirty="0" smtClean="0"/>
              <a:t>questione </a:t>
            </a:r>
            <a:r>
              <a:rPr lang="it-IT" sz="2600" b="1" dirty="0" smtClean="0"/>
              <a:t>relative:</a:t>
            </a:r>
            <a:endParaRPr lang="it-IT" sz="2600" b="1" dirty="0" smtClean="0"/>
          </a:p>
          <a:p>
            <a:pPr algn="just"/>
            <a:endParaRPr lang="it-IT" sz="2600" dirty="0" smtClean="0"/>
          </a:p>
          <a:p>
            <a:pPr lvl="1" algn="just"/>
            <a:r>
              <a:rPr lang="it-IT" sz="2300" b="1" dirty="0" smtClean="0"/>
              <a:t>1) alla natura del ricorso ex art. 669 duodecies c.p.c.</a:t>
            </a:r>
            <a:r>
              <a:rPr lang="it-IT" sz="2300" dirty="0" smtClean="0"/>
              <a:t> e quindi se tale atto debba considerarsi </a:t>
            </a:r>
            <a:r>
              <a:rPr lang="it-IT" sz="2300" dirty="0" smtClean="0"/>
              <a:t>endoprocessuale </a:t>
            </a:r>
            <a:r>
              <a:rPr lang="it-IT" sz="2300" dirty="0" smtClean="0"/>
              <a:t>o meno al fine di decidere la corretta modalità (telematica o cartacea) con la quale lo stesso debba essere </a:t>
            </a:r>
            <a:r>
              <a:rPr lang="it-IT" sz="2300" dirty="0" smtClean="0"/>
              <a:t>introdotto </a:t>
            </a:r>
            <a:endParaRPr lang="it-IT" sz="2300" dirty="0" smtClean="0"/>
          </a:p>
          <a:p>
            <a:pPr lvl="1" algn="just"/>
            <a:endParaRPr lang="it-IT" sz="2300" dirty="0" smtClean="0"/>
          </a:p>
          <a:p>
            <a:pPr lvl="1" algn="just"/>
            <a:r>
              <a:rPr lang="it-IT" sz="2300" b="1" dirty="0" smtClean="0"/>
              <a:t>2) alle conseguenze, nel caso di deposito con modalità diverse da quelle stabilite, </a:t>
            </a:r>
            <a:r>
              <a:rPr lang="it-IT" sz="2300" b="1" dirty="0" smtClean="0"/>
              <a:t>con </a:t>
            </a:r>
            <a:r>
              <a:rPr lang="it-IT" sz="2300" b="1" dirty="0" smtClean="0"/>
              <a:t>la verifica della possibile sanatoria della nullità per il principio del c.d. raggiungimento dello scopo previsto dal terzo comma dell’art. 156 c.p.c.</a:t>
            </a:r>
            <a:endParaRPr lang="it-IT" sz="2300" dirty="0" smtClean="0"/>
          </a:p>
          <a:p>
            <a:pPr algn="just"/>
            <a:endParaRPr lang="it-IT" sz="24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27</a:t>
            </a:fld>
            <a:endParaRPr lang="it-IT"/>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a:bodyPr>
          <a:lstStyle/>
          <a:p>
            <a:pPr algn="just"/>
            <a:r>
              <a:rPr lang="it-IT" sz="2000" b="1" dirty="0" smtClean="0">
                <a:solidFill>
                  <a:srgbClr val="FF0000"/>
                </a:solidFill>
              </a:rPr>
              <a:t>1) ALLA NATURA DEL RICORSO EX ART. 669 DUODECIES </a:t>
            </a:r>
            <a:r>
              <a:rPr lang="it-IT" sz="2000" b="1" dirty="0" err="1" smtClean="0">
                <a:solidFill>
                  <a:srgbClr val="FF0000"/>
                </a:solidFill>
              </a:rPr>
              <a:t>C.P.C</a:t>
            </a:r>
            <a:r>
              <a:rPr lang="it-IT" sz="2000" b="1" dirty="0" smtClean="0">
                <a:solidFill>
                  <a:srgbClr val="FF0000"/>
                </a:solidFill>
              </a:rPr>
              <a:t> </a:t>
            </a:r>
          </a:p>
          <a:p>
            <a:pPr algn="just"/>
            <a:r>
              <a:rPr lang="it-IT" sz="2000" dirty="0" smtClean="0"/>
              <a:t>l’ordinanza richiamata ha </a:t>
            </a:r>
            <a:r>
              <a:rPr lang="it-IT" sz="2000" b="1" dirty="0" smtClean="0"/>
              <a:t>affermato </a:t>
            </a:r>
            <a:r>
              <a:rPr lang="it-IT" sz="2000" b="1" dirty="0" smtClean="0"/>
              <a:t>che il ricorso ex art. 669 duodecies c.p.c. è atto avente natura </a:t>
            </a:r>
            <a:r>
              <a:rPr lang="it-IT" sz="2000" b="1" dirty="0" smtClean="0"/>
              <a:t>endoprocessuale</a:t>
            </a:r>
            <a:r>
              <a:rPr lang="it-IT" sz="2000" dirty="0" smtClean="0"/>
              <a:t>, </a:t>
            </a:r>
            <a:r>
              <a:rPr lang="it-IT" sz="2000" dirty="0" smtClean="0"/>
              <a:t>aderendo così al consolidato orientamento della </a:t>
            </a:r>
            <a:r>
              <a:rPr lang="it-IT" sz="2000" dirty="0" smtClean="0"/>
              <a:t>Corte di cassazione per il quale </a:t>
            </a:r>
            <a:r>
              <a:rPr lang="it-IT" sz="2000" i="1" dirty="0" smtClean="0"/>
              <a:t>“l'esecuzione del provvedimento d'urgenza in materia possessoria, secondo la previsione dell'</a:t>
            </a:r>
            <a:r>
              <a:rPr lang="it-IT" sz="2000" b="1" i="1" dirty="0" smtClean="0"/>
              <a:t>art. 669 duodecies cod. proc. civ.</a:t>
            </a:r>
            <a:r>
              <a:rPr lang="it-IT" sz="2000" i="1" dirty="0" smtClean="0"/>
              <a:t>, che, dettato per i sequestri, trova applicazione, in virtù dell'art. 669 quaterdecies del codice di rito, anche ai provvedimenti possessori immediati, non </a:t>
            </a:r>
            <a:r>
              <a:rPr lang="it-IT" sz="2000" b="1" i="1" dirty="0" smtClean="0"/>
              <a:t>dà luogo</a:t>
            </a:r>
            <a:r>
              <a:rPr lang="it-IT" sz="2000" i="1" dirty="0" smtClean="0"/>
              <a:t> ad un processo di esecuzione forzata, bensì </a:t>
            </a:r>
            <a:r>
              <a:rPr lang="it-IT" sz="2000" b="1" i="1" dirty="0" smtClean="0"/>
              <a:t>ad una ulteriore fase del procedimento possessorio</a:t>
            </a:r>
            <a:r>
              <a:rPr lang="it-IT" sz="2000" i="1" dirty="0" smtClean="0"/>
              <a:t>, che è di competenza dello stesso giudice che ha emesso il provvedimento</a:t>
            </a:r>
            <a:r>
              <a:rPr lang="it-IT" sz="2000" dirty="0" smtClean="0"/>
              <a:t>” (Cass. n. 481/03, Cass. n.80/96 e n. 5672/97, Cass. n. 13666/03, n. 407/06, n. 6621/08) e se il ricorso ex art. 669 duodecies c.p.c., ha natura </a:t>
            </a:r>
            <a:r>
              <a:rPr lang="it-IT" sz="2000" dirty="0" smtClean="0"/>
              <a:t>endoprocessuale </a:t>
            </a:r>
            <a:r>
              <a:rPr lang="it-IT" sz="2000" dirty="0" smtClean="0"/>
              <a:t>opera l’obbligo di deposito con modalità telematica. </a:t>
            </a:r>
          </a:p>
          <a:p>
            <a:pPr algn="just"/>
            <a:r>
              <a:rPr lang="it-IT" sz="2000" dirty="0" smtClean="0"/>
              <a:t>Sotto tale aspetto, quindi, il Giudice del reclamo </a:t>
            </a:r>
            <a:r>
              <a:rPr lang="it-IT" sz="2000" dirty="0" smtClean="0"/>
              <a:t>ha concordato </a:t>
            </a:r>
            <a:r>
              <a:rPr lang="it-IT" sz="2000" dirty="0" smtClean="0"/>
              <a:t>con </a:t>
            </a:r>
            <a:r>
              <a:rPr lang="it-IT" sz="2000" dirty="0" smtClean="0"/>
              <a:t>del </a:t>
            </a:r>
            <a:r>
              <a:rPr lang="it-IT" sz="2000" dirty="0" smtClean="0"/>
              <a:t>giudice di prime cure.</a:t>
            </a:r>
            <a:endParaRPr lang="it-IT" sz="20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28</a:t>
            </a:fld>
            <a:endParaRPr lang="it-IT"/>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64704"/>
            <a:ext cx="8229600" cy="5361459"/>
          </a:xfrm>
        </p:spPr>
        <p:txBody>
          <a:bodyPr>
            <a:normAutofit/>
          </a:bodyPr>
          <a:lstStyle/>
          <a:p>
            <a:pPr algn="just"/>
            <a:r>
              <a:rPr lang="it-IT" sz="1800" b="1" dirty="0" smtClean="0">
                <a:solidFill>
                  <a:srgbClr val="FF0000"/>
                </a:solidFill>
              </a:rPr>
              <a:t>2) È POSSIBILE RICORRERE ALLA SANATORIA PER IL RAGGIUNGIMENTO DELLO SCOPO OVE L’ATTO SIA STATO DEPOSITATO IN MODALITÀ DIVERSA DA QUELLA CONSENTITA?</a:t>
            </a:r>
          </a:p>
          <a:p>
            <a:pPr algn="just"/>
            <a:r>
              <a:rPr lang="it-IT" sz="2000" dirty="0" smtClean="0"/>
              <a:t>Ad avviso del Tribunale di Trani, quale Giudice del reclamo, non sarebbe </a:t>
            </a:r>
            <a:r>
              <a:rPr lang="it-IT" sz="2000" dirty="0" smtClean="0"/>
              <a:t>ipotizzabile una sanatoria per </a:t>
            </a:r>
            <a:r>
              <a:rPr lang="it-IT" sz="2000" dirty="0" smtClean="0"/>
              <a:t>il raggiungimento dello scopo ove l’atto, da depositarsi telematicamente, sia stato, invece, depositato in cartaceo. Il Collegio, sul punto, </a:t>
            </a:r>
            <a:r>
              <a:rPr lang="it-IT" sz="2000" dirty="0" smtClean="0"/>
              <a:t>ha osservato </a:t>
            </a:r>
            <a:r>
              <a:rPr lang="it-IT" sz="2000" dirty="0" smtClean="0"/>
              <a:t>quanto segue: “…</a:t>
            </a:r>
            <a:r>
              <a:rPr lang="it-IT" sz="2000" i="1" dirty="0" smtClean="0"/>
              <a:t>se è vero che non è prevista alcuna sanzione dall’art. 16 bis del </a:t>
            </a:r>
            <a:r>
              <a:rPr lang="it-IT" sz="2000" i="1" dirty="0" smtClean="0">
                <a:hlinkClick r:id="rId2"/>
              </a:rPr>
              <a:t>D.L. 179/2012</a:t>
            </a:r>
            <a:r>
              <a:rPr lang="it-IT" sz="2000" i="1" dirty="0" smtClean="0"/>
              <a:t> in caso di inosservanza del deposito telematico obbligatorio per gli atti </a:t>
            </a:r>
            <a:r>
              <a:rPr lang="it-IT" sz="2000" i="1" dirty="0" err="1" smtClean="0"/>
              <a:t>endo-procedimentali</a:t>
            </a:r>
            <a:r>
              <a:rPr lang="it-IT" sz="2000" i="1" dirty="0" smtClean="0"/>
              <a:t> (dopo il 30.6.2014), è altresì vero che, con l’uso dell’avverbio “</a:t>
            </a:r>
            <a:r>
              <a:rPr lang="it-IT" sz="2000" b="1" i="1" dirty="0" smtClean="0"/>
              <a:t>esclusivamente</a:t>
            </a:r>
            <a:r>
              <a:rPr lang="it-IT" sz="2000" i="1" dirty="0" smtClean="0"/>
              <a:t>” con modalità telematiche, l’opzione del legislatore sia, senza dubbio, quella di escludere qualsiasi forma di deposito equipollente; né appare invocabile il principio della libertà delle forme di cui all’art. 121 c.p.c., trattandosi di una forma determinata, imposta dal legislatore.”</a:t>
            </a:r>
            <a:r>
              <a:rPr lang="it-IT" sz="2000" dirty="0" smtClean="0"/>
              <a:t>; </a:t>
            </a:r>
          </a:p>
          <a:p>
            <a:pPr algn="just"/>
            <a:r>
              <a:rPr lang="it-IT" sz="2000" b="1" dirty="0" smtClean="0"/>
              <a:t>il Collegio, quindi, </a:t>
            </a:r>
            <a:r>
              <a:rPr lang="it-IT" sz="2000" b="1" dirty="0" smtClean="0"/>
              <a:t>ha ritenuto </a:t>
            </a:r>
            <a:r>
              <a:rPr lang="it-IT" sz="2000" b="1" dirty="0" smtClean="0"/>
              <a:t>che </a:t>
            </a:r>
            <a:r>
              <a:rPr lang="it-IT" sz="2000" b="1" u="sng" dirty="0" smtClean="0">
                <a:solidFill>
                  <a:srgbClr val="FF0000"/>
                </a:solidFill>
              </a:rPr>
              <a:t>non possa </a:t>
            </a:r>
            <a:r>
              <a:rPr lang="it-IT" sz="2000" b="1" u="sng" dirty="0" smtClean="0">
                <a:solidFill>
                  <a:srgbClr val="FF0000"/>
                </a:solidFill>
              </a:rPr>
              <a:t>ammettersi</a:t>
            </a:r>
            <a:r>
              <a:rPr lang="it-IT" sz="2000" b="1" u="sng" dirty="0" smtClean="0">
                <a:solidFill>
                  <a:srgbClr val="FF0000"/>
                </a:solidFill>
              </a:rPr>
              <a:t>,</a:t>
            </a:r>
            <a:r>
              <a:rPr lang="it-IT" sz="2000" b="1" dirty="0" smtClean="0"/>
              <a:t> in caso di deposito di atti </a:t>
            </a:r>
            <a:r>
              <a:rPr lang="it-IT" sz="2000" b="1" dirty="0" smtClean="0"/>
              <a:t>endoprocessuali</a:t>
            </a:r>
            <a:r>
              <a:rPr lang="it-IT" sz="2000" b="1" dirty="0" smtClean="0"/>
              <a:t>, una modalità di deposito alternativa a quella telematica</a:t>
            </a:r>
            <a:r>
              <a:rPr lang="it-IT" sz="2000" dirty="0" smtClean="0"/>
              <a:t>. </a:t>
            </a:r>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29</a:t>
            </a:fld>
            <a:endParaRPr lang="it-I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dirty="0" smtClean="0">
                <a:solidFill>
                  <a:srgbClr val="0070C0"/>
                </a:solidFill>
              </a:rPr>
              <a:t/>
            </a:r>
            <a:br>
              <a:rPr lang="it-IT" sz="3600" b="1" dirty="0" smtClean="0">
                <a:solidFill>
                  <a:srgbClr val="0070C0"/>
                </a:solidFill>
              </a:rPr>
            </a:br>
            <a:endParaRPr lang="it-IT" dirty="0"/>
          </a:p>
        </p:txBody>
      </p:sp>
      <p:sp>
        <p:nvSpPr>
          <p:cNvPr id="3" name="Segnaposto contenuto 2"/>
          <p:cNvSpPr>
            <a:spLocks noGrp="1"/>
          </p:cNvSpPr>
          <p:nvPr>
            <p:ph idx="1"/>
          </p:nvPr>
        </p:nvSpPr>
        <p:spPr/>
        <p:txBody>
          <a:bodyPr>
            <a:normAutofit/>
          </a:bodyPr>
          <a:lstStyle/>
          <a:p>
            <a:pPr marL="0" indent="0" algn="just">
              <a:buNone/>
            </a:pPr>
            <a:r>
              <a:rPr lang="it-IT" sz="5400" b="1" dirty="0" smtClean="0">
                <a:solidFill>
                  <a:srgbClr val="0070C0"/>
                </a:solidFill>
              </a:rPr>
              <a:t>1. Deposito cartaceo in casi di obbligatorietà deposito telematico.</a:t>
            </a:r>
            <a:endParaRPr lang="it-IT" sz="54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3</a:t>
            </a:fld>
            <a:endParaRPr lang="it-IT"/>
          </a:p>
        </p:txBody>
      </p:sp>
    </p:spTree>
    <p:extLst>
      <p:ext uri="{BB962C8B-B14F-4D97-AF65-F5344CB8AC3E}">
        <p14:creationId xmlns:p14="http://schemas.microsoft.com/office/powerpoint/2010/main" val="36964001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RIASSUMENDO…...IL CONSIGLIO PRATICO</a:t>
            </a:r>
            <a:endParaRPr lang="it-IT" dirty="0"/>
          </a:p>
        </p:txBody>
      </p:sp>
      <p:sp>
        <p:nvSpPr>
          <p:cNvPr id="3" name="Segnaposto contenuto 2"/>
          <p:cNvSpPr>
            <a:spLocks noGrp="1"/>
          </p:cNvSpPr>
          <p:nvPr>
            <p:ph idx="1"/>
          </p:nvPr>
        </p:nvSpPr>
        <p:spPr/>
        <p:txBody>
          <a:bodyPr>
            <a:normAutofit/>
          </a:bodyPr>
          <a:lstStyle/>
          <a:p>
            <a:pPr algn="just"/>
            <a:r>
              <a:rPr lang="it-IT" sz="4000" b="1" dirty="0" smtClean="0">
                <a:solidFill>
                  <a:srgbClr val="FF0000"/>
                </a:solidFill>
              </a:rPr>
              <a:t>NEL DUBBIO È SEMPRE DA PREFERIRE IL DEPOSITO TELEMATICO IN LUOGO DI QUELLO CARTACEO PERCHÉ IL PRIMO È </a:t>
            </a:r>
            <a:r>
              <a:rPr lang="it-IT" sz="4000" b="1" u="sng" dirty="0" smtClean="0">
                <a:solidFill>
                  <a:srgbClr val="FF0000"/>
                </a:solidFill>
              </a:rPr>
              <a:t>SEMPRE AMMISSIBILE</a:t>
            </a:r>
            <a:r>
              <a:rPr lang="it-IT" sz="4000" b="1" dirty="0" smtClean="0">
                <a:solidFill>
                  <a:srgbClr val="FF0000"/>
                </a:solidFill>
              </a:rPr>
              <a:t> E </a:t>
            </a:r>
            <a:r>
              <a:rPr lang="it-IT" sz="4000" b="1" dirty="0" smtClean="0">
                <a:solidFill>
                  <a:srgbClr val="FF0000"/>
                </a:solidFill>
              </a:rPr>
              <a:t>PREVIENE </a:t>
            </a:r>
            <a:r>
              <a:rPr lang="it-IT" sz="4000" b="1" i="1" dirty="0" smtClean="0">
                <a:solidFill>
                  <a:srgbClr val="FF0000"/>
                </a:solidFill>
              </a:rPr>
              <a:t>AB </a:t>
            </a:r>
            <a:r>
              <a:rPr lang="it-IT" sz="4000" b="1" i="1" dirty="0" smtClean="0">
                <a:solidFill>
                  <a:srgbClr val="FF0000"/>
                </a:solidFill>
              </a:rPr>
              <a:t>ORIGINE</a:t>
            </a:r>
            <a:r>
              <a:rPr lang="it-IT" sz="4000" b="1" dirty="0" smtClean="0">
                <a:solidFill>
                  <a:srgbClr val="FF0000"/>
                </a:solidFill>
              </a:rPr>
              <a:t> </a:t>
            </a:r>
            <a:r>
              <a:rPr lang="it-IT" sz="4000" b="1" dirty="0" smtClean="0">
                <a:solidFill>
                  <a:srgbClr val="FF0000"/>
                </a:solidFill>
              </a:rPr>
              <a:t>OGNI POSSIBILE </a:t>
            </a:r>
            <a:r>
              <a:rPr lang="it-IT" sz="4000" b="1" dirty="0" smtClean="0">
                <a:solidFill>
                  <a:srgbClr val="FF0000"/>
                </a:solidFill>
              </a:rPr>
              <a:t>QUESTIONE </a:t>
            </a:r>
            <a:r>
              <a:rPr lang="it-IT" sz="4000" b="1" dirty="0" smtClean="0">
                <a:solidFill>
                  <a:srgbClr val="FF0000"/>
                </a:solidFill>
              </a:rPr>
              <a:t>DI INAMMISSIBILITA’.</a:t>
            </a:r>
            <a:endParaRPr lang="it-IT" sz="4000" b="1" dirty="0">
              <a:solidFill>
                <a:srgbClr val="FF0000"/>
              </a:solidFill>
            </a:endParaRPr>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30</a:t>
            </a:fld>
            <a:endParaRPr lang="it-IT"/>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28650" y="1412777"/>
            <a:ext cx="7886700" cy="3240360"/>
          </a:xfrm>
        </p:spPr>
        <p:txBody>
          <a:bodyPr/>
          <a:lstStyle/>
          <a:p>
            <a:pPr marL="0" indent="0" algn="just">
              <a:buNone/>
            </a:pPr>
            <a:r>
              <a:rPr lang="it-IT" b="1" dirty="0" smtClean="0">
                <a:solidFill>
                  <a:srgbClr val="FF0000"/>
                </a:solidFill>
                <a:latin typeface="Arial" charset="0"/>
                <a:cs typeface="Arial" charset="0"/>
              </a:rPr>
              <a:t/>
            </a:r>
            <a:br>
              <a:rPr lang="it-IT" b="1" dirty="0" smtClean="0">
                <a:solidFill>
                  <a:srgbClr val="FF0000"/>
                </a:solidFill>
                <a:latin typeface="Arial" charset="0"/>
                <a:cs typeface="Arial" charset="0"/>
              </a:rPr>
            </a:br>
            <a:r>
              <a:rPr lang="it-IT" sz="5400" b="1" dirty="0">
                <a:solidFill>
                  <a:srgbClr val="0070C0"/>
                </a:solidFill>
              </a:rPr>
              <a:t>2</a:t>
            </a:r>
            <a:r>
              <a:rPr lang="it-IT" sz="5400" b="1" dirty="0" smtClean="0">
                <a:solidFill>
                  <a:srgbClr val="0070C0"/>
                </a:solidFill>
              </a:rPr>
              <a:t>. </a:t>
            </a:r>
            <a:r>
              <a:rPr lang="it-IT" sz="5400" b="1" dirty="0" smtClean="0">
                <a:solidFill>
                  <a:srgbClr val="0070C0"/>
                </a:solidFill>
              </a:rPr>
              <a:t>Deposito di atto in formato non consentito.</a:t>
            </a:r>
            <a:r>
              <a:rPr lang="it-IT" b="1" dirty="0" smtClean="0">
                <a:solidFill>
                  <a:srgbClr val="FF0000"/>
                </a:solidFill>
                <a:latin typeface="Arial" charset="0"/>
                <a:cs typeface="Arial" charset="0"/>
              </a:rPr>
              <a:t/>
            </a:r>
            <a:br>
              <a:rPr lang="it-IT" b="1" dirty="0" smtClean="0">
                <a:solidFill>
                  <a:srgbClr val="FF0000"/>
                </a:solidFill>
                <a:latin typeface="Arial" charset="0"/>
                <a:cs typeface="Arial" charset="0"/>
              </a:rPr>
            </a:br>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31</a:t>
            </a:fld>
            <a:endParaRPr lang="it-IT"/>
          </a:p>
        </p:txBody>
      </p:sp>
    </p:spTree>
    <p:extLst>
      <p:ext uri="{BB962C8B-B14F-4D97-AF65-F5344CB8AC3E}">
        <p14:creationId xmlns:p14="http://schemas.microsoft.com/office/powerpoint/2010/main" val="15426648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2.1 </a:t>
            </a:r>
            <a:r>
              <a:rPr lang="it-IT" dirty="0" smtClean="0">
                <a:solidFill>
                  <a:srgbClr val="0070C0"/>
                </a:solidFill>
              </a:rPr>
              <a:t>Tribunale Milano sentenza n. 1432 del 03.02.2016</a:t>
            </a:r>
            <a:endParaRPr lang="it-IT" dirty="0"/>
          </a:p>
        </p:txBody>
      </p:sp>
      <p:sp>
        <p:nvSpPr>
          <p:cNvPr id="3" name="Segnaposto contenuto 2"/>
          <p:cNvSpPr>
            <a:spLocks noGrp="1"/>
          </p:cNvSpPr>
          <p:nvPr>
            <p:ph idx="1"/>
          </p:nvPr>
        </p:nvSpPr>
        <p:spPr>
          <a:xfrm>
            <a:off x="395536" y="1600200"/>
            <a:ext cx="8291264" cy="4781128"/>
          </a:xfrm>
        </p:spPr>
        <p:txBody>
          <a:bodyPr/>
          <a:lstStyle/>
          <a:p>
            <a:pPr>
              <a:buNone/>
            </a:pPr>
            <a:r>
              <a:rPr lang="it-IT" dirty="0" smtClean="0">
                <a:solidFill>
                  <a:srgbClr val="FF0000"/>
                </a:solidFill>
              </a:rPr>
              <a:t>Deposito atto in formato non consentito.</a:t>
            </a:r>
          </a:p>
          <a:p>
            <a:pPr algn="just">
              <a:buNone/>
            </a:pPr>
            <a:r>
              <a:rPr lang="it-IT" dirty="0" smtClean="0">
                <a:solidFill>
                  <a:srgbClr val="FF0000"/>
                </a:solidFill>
              </a:rPr>
              <a:t>- Mera irregolarità delle regole tecniche e specifiche tecniche che non prevedono sanzione. Raggiungimento dello scopo. Ammissibilità</a:t>
            </a:r>
          </a:p>
          <a:p>
            <a:pPr algn="just"/>
            <a:endParaRPr lang="it-IT" dirty="0" smtClean="0">
              <a:solidFill>
                <a:srgbClr val="0070C0"/>
              </a:solidFill>
            </a:endParaRPr>
          </a:p>
          <a:p>
            <a:pPr algn="just"/>
            <a:r>
              <a:rPr lang="it-IT" sz="2800" dirty="0" smtClean="0"/>
              <a:t>Il caso trattato dal Tribunale di Milano con la sentenza </a:t>
            </a:r>
            <a:r>
              <a:rPr lang="it-IT" sz="2800" dirty="0" smtClean="0"/>
              <a:t>1432/2016 </a:t>
            </a:r>
            <a:r>
              <a:rPr lang="it-IT" sz="2800" dirty="0" smtClean="0"/>
              <a:t>riguarda l’eccepita inammissibilità della comparsa conclusionale depositata in un file immagine (tramite quindi l’uso </a:t>
            </a:r>
            <a:r>
              <a:rPr lang="it-IT" sz="2800" dirty="0" smtClean="0"/>
              <a:t>di scansione dell’originale </a:t>
            </a:r>
            <a:r>
              <a:rPr lang="it-IT" sz="2800" dirty="0" smtClean="0"/>
              <a:t>cartaceo) in luogo del pdf nativo.</a:t>
            </a:r>
            <a:endParaRPr lang="it-IT" sz="28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32</a:t>
            </a:fld>
            <a:endParaRPr lang="it-IT"/>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476672"/>
            <a:ext cx="8363272" cy="6048672"/>
          </a:xfrm>
        </p:spPr>
        <p:txBody>
          <a:bodyPr>
            <a:noAutofit/>
          </a:bodyPr>
          <a:lstStyle/>
          <a:p>
            <a:pPr algn="just"/>
            <a:r>
              <a:rPr lang="it-IT" sz="2200" dirty="0" smtClean="0"/>
              <a:t>Il Tribunale di Milano, con la sentenza del 3 febbraio 2016, nel premettere che </a:t>
            </a:r>
            <a:r>
              <a:rPr lang="it-IT" sz="2200" i="1" dirty="0" smtClean="0"/>
              <a:t>“in materia di processo civile telematico, in virtù delle regole previste dalla normativa tecnica, l’atto del processo in forma di documento informatico, da depositare telematicamente all’ufficio giudiziario, deve essere in formato PDF”</a:t>
            </a:r>
            <a:r>
              <a:rPr lang="it-IT" sz="2200" dirty="0" smtClean="0"/>
              <a:t> e che </a:t>
            </a:r>
            <a:r>
              <a:rPr lang="it-IT" sz="2200" i="1" dirty="0" smtClean="0"/>
              <a:t>“conseguentemente, non è ammessa la scansione di immagini”</a:t>
            </a:r>
            <a:r>
              <a:rPr lang="it-IT" sz="2200" dirty="0" smtClean="0"/>
              <a:t> in quanto </a:t>
            </a:r>
            <a:r>
              <a:rPr lang="it-IT" sz="2200" i="1" dirty="0" smtClean="0"/>
              <a:t>“l’atto non può essere costituito dalla scansione di un atto originariamente cartaceo dovendo consistere necessariamente in un atto nativo digitale, ossia un documento .pdf testuale e non un documento .pdf immagine”</a:t>
            </a:r>
            <a:r>
              <a:rPr lang="it-IT" sz="2200" dirty="0" smtClean="0"/>
              <a:t>, ritiene che, </a:t>
            </a:r>
            <a:r>
              <a:rPr lang="it-IT" sz="2200" u="sng" dirty="0" smtClean="0"/>
              <a:t>non essendoci ad oggi, tanto nella normativa primaria di riferimento quanto in quella secondaria, la </a:t>
            </a:r>
            <a:r>
              <a:rPr lang="it-IT" sz="2200" u="sng" dirty="0" smtClean="0">
                <a:solidFill>
                  <a:srgbClr val="FF0000"/>
                </a:solidFill>
              </a:rPr>
              <a:t>previsione di sanzione </a:t>
            </a:r>
            <a:r>
              <a:rPr lang="it-IT" sz="2200" u="sng" dirty="0" smtClean="0"/>
              <a:t>nel caso di inosservanza delle </a:t>
            </a:r>
            <a:r>
              <a:rPr lang="it-IT" sz="2200" u="sng" dirty="0" smtClean="0">
                <a:solidFill>
                  <a:srgbClr val="0070C0"/>
                </a:solidFill>
              </a:rPr>
              <a:t>regole tecniche </a:t>
            </a:r>
            <a:r>
              <a:rPr lang="it-IT" sz="2200" dirty="0" smtClean="0"/>
              <a:t>(</a:t>
            </a:r>
            <a:r>
              <a:rPr lang="it-IT" sz="2200" dirty="0" smtClean="0"/>
              <a:t>art.  </a:t>
            </a:r>
            <a:r>
              <a:rPr lang="it-IT" sz="2200" dirty="0" smtClean="0"/>
              <a:t>11 del D.M. 44.2011) </a:t>
            </a:r>
            <a:r>
              <a:rPr lang="it-IT" sz="2200" u="sng" dirty="0" smtClean="0"/>
              <a:t>e </a:t>
            </a:r>
            <a:r>
              <a:rPr lang="it-IT" sz="2200" u="sng" dirty="0" smtClean="0">
                <a:solidFill>
                  <a:srgbClr val="0070C0"/>
                </a:solidFill>
              </a:rPr>
              <a:t>specifiche tecniche </a:t>
            </a:r>
            <a:r>
              <a:rPr lang="it-IT" sz="2200" u="sng" dirty="0" smtClean="0"/>
              <a:t>del PCT</a:t>
            </a:r>
            <a:r>
              <a:rPr lang="it-IT" sz="2200" dirty="0" smtClean="0"/>
              <a:t> </a:t>
            </a:r>
            <a:r>
              <a:rPr lang="it-IT" sz="2200" dirty="0" smtClean="0"/>
              <a:t>(art. </a:t>
            </a:r>
            <a:r>
              <a:rPr lang="it-IT" sz="2200" dirty="0" smtClean="0"/>
              <a:t>12 del provvedimento DGSIA del 16.04.2014), </a:t>
            </a:r>
            <a:r>
              <a:rPr lang="it-IT" sz="2200" i="1" dirty="0" smtClean="0"/>
              <a:t>“l’inosservanza della normativa tecnica costituisce una </a:t>
            </a:r>
            <a:r>
              <a:rPr lang="it-IT" sz="2200" i="1" dirty="0" smtClean="0">
                <a:solidFill>
                  <a:srgbClr val="FF0000"/>
                </a:solidFill>
              </a:rPr>
              <a:t>mera irregolarità</a:t>
            </a:r>
            <a:r>
              <a:rPr lang="it-IT" sz="2200" i="1" dirty="0" smtClean="0"/>
              <a:t> … sanabile per effetto della successiva regolarizzazione o in ogni caso per effetto del raggiungimento dello scopo” </a:t>
            </a:r>
            <a:r>
              <a:rPr lang="it-IT" sz="2200" dirty="0" smtClean="0"/>
              <a:t>e ciò anche</a:t>
            </a:r>
            <a:r>
              <a:rPr lang="it-IT" sz="2200" i="1" dirty="0" smtClean="0"/>
              <a:t> “in applicazione del principio consolidato affermato in più occasioni dalla Suprema Corte in relazione a fattispecie diverse, ma accumunate dalla mancanza del rispetto di forme processuali non espressamente sanzionate”.</a:t>
            </a:r>
            <a:endParaRPr lang="it-IT" sz="22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33</a:t>
            </a:fld>
            <a:endParaRPr lang="it-IT"/>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332656"/>
            <a:ext cx="8291264" cy="5793507"/>
          </a:xfrm>
        </p:spPr>
        <p:txBody>
          <a:bodyPr>
            <a:normAutofit/>
          </a:bodyPr>
          <a:lstStyle/>
          <a:p>
            <a:pPr algn="just"/>
            <a:r>
              <a:rPr lang="it-IT" sz="1700" dirty="0" smtClean="0"/>
              <a:t>Evidenzia poi il Tribunale che </a:t>
            </a:r>
            <a:r>
              <a:rPr lang="it-IT" sz="1700" i="1" dirty="0" smtClean="0"/>
              <a:t>“lo scopo dell’atto processuale, ancorché telematico, è e rimane quello di consentire lo svolgimento del processo e l’esercizio del diritto di difesa e, quindi, deve ritenersi raggiunto tutte le volte in cui l’atto perviene a conoscenza del Giudice e della controparte; ciò accade una volta che l’atto depositato telematicamente, anche se non rispondente alle norme tecniche, viene accettato dalla cancelleria e inserito dal sistema nel fascicolo processuale telematico. E’, infatti, visibile e leggibile dal Giudice e dalle parti ed ha, quindi, certamente raggiunto il suo scopo primario. </a:t>
            </a:r>
            <a:r>
              <a:rPr lang="it-IT" sz="1700" b="1" i="1" dirty="0" smtClean="0">
                <a:solidFill>
                  <a:srgbClr val="FF0000"/>
                </a:solidFill>
              </a:rPr>
              <a:t>La funzione propria e primaria delle regole tecniche è quella di assicurare la gestione informatica dei sistemi del PCT</a:t>
            </a:r>
            <a:r>
              <a:rPr lang="it-IT" sz="1700" i="1" dirty="0" smtClean="0"/>
              <a:t>. </a:t>
            </a:r>
            <a:r>
              <a:rPr lang="it-IT" sz="1700" b="1" i="1" u="sng" dirty="0" smtClean="0">
                <a:solidFill>
                  <a:srgbClr val="FF0000"/>
                </a:solidFill>
              </a:rPr>
              <a:t>e non tanto e non solo quella di garantire la navigabilità degli atti da parte del Giudice e delle parti</a:t>
            </a:r>
          </a:p>
          <a:p>
            <a:pPr algn="just"/>
            <a:endParaRPr lang="it-IT" sz="1700" i="1" dirty="0" smtClean="0"/>
          </a:p>
          <a:p>
            <a:pPr algn="just"/>
            <a:r>
              <a:rPr lang="it-IT" sz="1700" i="1" dirty="0" smtClean="0"/>
              <a:t>Si impone, quindi, certamente la </a:t>
            </a:r>
            <a:r>
              <a:rPr lang="it-IT" sz="1700" i="1" dirty="0" smtClean="0">
                <a:solidFill>
                  <a:srgbClr val="FF0000"/>
                </a:solidFill>
              </a:rPr>
              <a:t>necessità di una regolarizzazione </a:t>
            </a:r>
            <a:r>
              <a:rPr lang="it-IT" sz="1700" i="1" dirty="0" smtClean="0"/>
              <a:t>dell’atto depositato telematicamente che non rispetta la normativa tecnica attraverso un ordine del Giudice, in analogia a tutte le ulteriori ipotesi previste dal codice di procedura civile in cui si consente la regolarizzazione (ad esempio la disciplina di cui all’art. 182 </a:t>
            </a:r>
            <a:r>
              <a:rPr lang="it-IT" sz="1700" i="1" dirty="0" smtClean="0"/>
              <a:t>c.p.c.), </a:t>
            </a:r>
            <a:r>
              <a:rPr lang="it-IT" sz="1700" i="1" dirty="0" smtClean="0"/>
              <a:t>proprio al fine di assicurare una corretta implementazione del fascicolo informatico e del funzionamento del sistema del PCT, </a:t>
            </a:r>
            <a:r>
              <a:rPr lang="it-IT" sz="1700" i="1" dirty="0" smtClean="0">
                <a:solidFill>
                  <a:srgbClr val="FF0000"/>
                </a:solidFill>
              </a:rPr>
              <a:t>tutte le volte in cui la regolarizzazione consente contemporaneamente la prosecuzione del giudizio</a:t>
            </a:r>
            <a:r>
              <a:rPr lang="it-IT" sz="1700" i="1" dirty="0" smtClean="0"/>
              <a:t>, non essendovi alcuna lesione del diritto di difesa, dato che l’atto è comunque già disponibile alla parte e tenendo conto, però, che le esigenze e le necessità dello strumento informatico non possono pregiudicare, in assenza di una norma di legge, il principio costituzionale della ragionevole durata del processo, tutte le volte in cui non sussiste una lesione del diritto di difesa</a:t>
            </a:r>
            <a:endParaRPr lang="it-IT" sz="1700" dirty="0" smtClean="0"/>
          </a:p>
          <a:p>
            <a:endParaRPr lang="it-IT" sz="16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34</a:t>
            </a:fld>
            <a:endParaRPr lang="it-IT"/>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Non necessità di regolarizzazione…</a:t>
            </a:r>
            <a:endParaRPr lang="it-IT" dirty="0"/>
          </a:p>
        </p:txBody>
      </p:sp>
      <p:sp>
        <p:nvSpPr>
          <p:cNvPr id="3" name="Segnaposto contenuto 2"/>
          <p:cNvSpPr>
            <a:spLocks noGrp="1"/>
          </p:cNvSpPr>
          <p:nvPr>
            <p:ph idx="1"/>
          </p:nvPr>
        </p:nvSpPr>
        <p:spPr/>
        <p:txBody>
          <a:bodyPr>
            <a:normAutofit/>
          </a:bodyPr>
          <a:lstStyle/>
          <a:p>
            <a:pPr algn="just"/>
            <a:r>
              <a:rPr lang="it-IT" sz="2400" i="1" dirty="0" smtClean="0"/>
              <a:t>Nel caso degli atti processuali conclusivi (comparsa conclusionale e memoria di replica), avendo gli stessi raggiunto lo scopo loro proprio, essendo visibili e conoscibili dal Giudice e dalle parti cui è consentito pienamente l’esercizio del diritto di difesa, </a:t>
            </a:r>
            <a:r>
              <a:rPr lang="it-IT" sz="2400" i="1" dirty="0" smtClean="0">
                <a:solidFill>
                  <a:srgbClr val="FF0000"/>
                </a:solidFill>
              </a:rPr>
              <a:t>la remissione della causa sul ruolo, per consentire una regolarizzazione funzionale ad uno scopo diverso da quello primario dell’atto processuale che è consentire lo svolgimento del processo e l’esercizio del diritto di difesa, si traduce in una </a:t>
            </a:r>
            <a:r>
              <a:rPr lang="it-IT" sz="2400" b="1" i="1" dirty="0" smtClean="0">
                <a:solidFill>
                  <a:srgbClr val="FF0000"/>
                </a:solidFill>
              </a:rPr>
              <a:t>violazione del principio della ragionevole durata del processo</a:t>
            </a:r>
            <a:r>
              <a:rPr lang="it-IT" sz="2400" i="1" dirty="0" smtClean="0">
                <a:solidFill>
                  <a:srgbClr val="FF0000"/>
                </a:solidFill>
              </a:rPr>
              <a:t> inammissibile </a:t>
            </a:r>
            <a:r>
              <a:rPr lang="it-IT" sz="2400" i="1" dirty="0" smtClean="0"/>
              <a:t>in mancanza di una esplicita statuizione normativa.”</a:t>
            </a:r>
            <a:r>
              <a:rPr lang="it-IT" sz="2400" dirty="0" smtClean="0"/>
              <a:t>.</a:t>
            </a:r>
            <a:endParaRPr lang="it-IT" sz="24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35</a:t>
            </a:fld>
            <a:endParaRPr lang="it-IT"/>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sz="5400" b="1" dirty="0" smtClean="0">
                <a:solidFill>
                  <a:srgbClr val="0070C0"/>
                </a:solidFill>
              </a:rPr>
              <a:t>3. </a:t>
            </a:r>
            <a:r>
              <a:rPr lang="it-IT" sz="5400" b="1" dirty="0">
                <a:solidFill>
                  <a:srgbClr val="0070C0"/>
                </a:solidFill>
              </a:rPr>
              <a:t>Deposito di atto in </a:t>
            </a:r>
            <a:r>
              <a:rPr lang="it-IT" sz="5400" b="1" dirty="0" smtClean="0">
                <a:solidFill>
                  <a:srgbClr val="0070C0"/>
                </a:solidFill>
              </a:rPr>
              <a:t>registro errato.</a:t>
            </a:r>
            <a:r>
              <a:rPr lang="it-IT" sz="5400" b="1" dirty="0">
                <a:solidFill>
                  <a:srgbClr val="FF0000"/>
                </a:solidFill>
                <a:latin typeface="Arial" charset="0"/>
                <a:cs typeface="Arial" charset="0"/>
              </a:rPr>
              <a:t/>
            </a:r>
            <a:br>
              <a:rPr lang="it-IT" sz="5400" b="1" dirty="0">
                <a:solidFill>
                  <a:srgbClr val="FF0000"/>
                </a:solidFill>
                <a:latin typeface="Arial" charset="0"/>
                <a:cs typeface="Arial" charset="0"/>
              </a:rPr>
            </a:br>
            <a:endParaRPr lang="it-IT" sz="5400" dirty="0"/>
          </a:p>
          <a:p>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36</a:t>
            </a:fld>
            <a:endParaRPr lang="it-IT"/>
          </a:p>
        </p:txBody>
      </p:sp>
    </p:spTree>
    <p:extLst>
      <p:ext uri="{BB962C8B-B14F-4D97-AF65-F5344CB8AC3E}">
        <p14:creationId xmlns:p14="http://schemas.microsoft.com/office/powerpoint/2010/main" val="4014538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accent1">
                    <a:lumMod val="75000"/>
                  </a:schemeClr>
                </a:solidFill>
              </a:rPr>
              <a:t>3.1.1</a:t>
            </a:r>
            <a:r>
              <a:rPr lang="it-IT" dirty="0" smtClean="0"/>
              <a:t> </a:t>
            </a:r>
            <a:r>
              <a:rPr lang="it-IT" dirty="0" smtClean="0">
                <a:solidFill>
                  <a:srgbClr val="0070C0"/>
                </a:solidFill>
              </a:rPr>
              <a:t>Tribunale Bologna decreto 04.07.2016 </a:t>
            </a:r>
            <a:endParaRPr lang="it-IT" dirty="0"/>
          </a:p>
        </p:txBody>
      </p:sp>
      <p:sp>
        <p:nvSpPr>
          <p:cNvPr id="3" name="Segnaposto contenuto 2"/>
          <p:cNvSpPr>
            <a:spLocks noGrp="1"/>
          </p:cNvSpPr>
          <p:nvPr>
            <p:ph idx="1"/>
          </p:nvPr>
        </p:nvSpPr>
        <p:spPr/>
        <p:txBody>
          <a:bodyPr>
            <a:normAutofit/>
          </a:bodyPr>
          <a:lstStyle/>
          <a:p>
            <a:pPr algn="just"/>
            <a:r>
              <a:rPr lang="it-IT" dirty="0" smtClean="0">
                <a:solidFill>
                  <a:srgbClr val="FF0000"/>
                </a:solidFill>
              </a:rPr>
              <a:t>Deposito atto in registro errato – </a:t>
            </a:r>
            <a:r>
              <a:rPr lang="it-IT" dirty="0" smtClean="0">
                <a:solidFill>
                  <a:srgbClr val="0070C0"/>
                </a:solidFill>
              </a:rPr>
              <a:t>inammissibilità. No remissione in termini. Rilievi critici alla decisione.</a:t>
            </a:r>
          </a:p>
          <a:p>
            <a:pPr>
              <a:buNone/>
            </a:pPr>
            <a:r>
              <a:rPr lang="it-IT" sz="2000" b="1" dirty="0" smtClean="0"/>
              <a:t>La Massima</a:t>
            </a:r>
          </a:p>
          <a:p>
            <a:pPr algn="just"/>
            <a:r>
              <a:rPr lang="it-IT" sz="2400" dirty="0" smtClean="0"/>
              <a:t>Il deposito telematico di un atto in un registro sbagliato (fallimenti invece che contenzioso) non è idoneo ad integrare una valida instaurazione del rapporto </a:t>
            </a:r>
            <a:r>
              <a:rPr lang="it-IT" sz="2400" dirty="0" smtClean="0"/>
              <a:t>processuale </a:t>
            </a:r>
            <a:r>
              <a:rPr lang="it-IT" sz="2400" dirty="0" smtClean="0"/>
              <a:t>e non esclude quindi la tardività del deposito nel registro corretto, quando questo sia successivo alla scadenza del termine perentorio stabilito dalla legge.</a:t>
            </a:r>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37</a:t>
            </a:fld>
            <a:endParaRPr lang="it-IT"/>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buNone/>
            </a:pPr>
            <a:r>
              <a:rPr lang="it-IT" b="1" dirty="0" smtClean="0"/>
              <a:t>Il caso</a:t>
            </a:r>
          </a:p>
          <a:p>
            <a:pPr algn="just"/>
            <a:r>
              <a:rPr lang="it-IT" sz="1800" dirty="0" smtClean="0"/>
              <a:t>A seguito della comunicazione del decreto di esecutività dello stato passivo, </a:t>
            </a:r>
            <a:r>
              <a:rPr lang="it-IT" sz="1800" dirty="0" smtClean="0"/>
              <a:t>è stata proposta una opposizione in forma telematica con invio della PEC l’ultimo </a:t>
            </a:r>
            <a:r>
              <a:rPr lang="it-IT" sz="1800" dirty="0" smtClean="0"/>
              <a:t>giorno </a:t>
            </a:r>
            <a:r>
              <a:rPr lang="it-IT" sz="1800" dirty="0" smtClean="0"/>
              <a:t>utile (trentesimo giorni successivo).</a:t>
            </a:r>
            <a:endParaRPr lang="it-IT" sz="1800" dirty="0" smtClean="0"/>
          </a:p>
          <a:p>
            <a:pPr algn="just"/>
            <a:r>
              <a:rPr lang="it-IT" sz="1800" dirty="0" smtClean="0">
                <a:solidFill>
                  <a:srgbClr val="FF0000"/>
                </a:solidFill>
              </a:rPr>
              <a:t>Evidentemente </a:t>
            </a:r>
            <a:r>
              <a:rPr lang="it-IT" sz="1800" dirty="0" smtClean="0">
                <a:solidFill>
                  <a:srgbClr val="FF0000"/>
                </a:solidFill>
              </a:rPr>
              <a:t>a causa di un errore</a:t>
            </a:r>
            <a:r>
              <a:rPr lang="it-IT" sz="1800" dirty="0" smtClean="0">
                <a:solidFill>
                  <a:srgbClr val="FF0000"/>
                </a:solidFill>
              </a:rPr>
              <a:t>, il deposito </a:t>
            </a:r>
            <a:r>
              <a:rPr lang="it-IT" sz="1800" dirty="0" smtClean="0">
                <a:solidFill>
                  <a:srgbClr val="FF0000"/>
                </a:solidFill>
              </a:rPr>
              <a:t>è stato però </a:t>
            </a:r>
            <a:r>
              <a:rPr lang="it-IT" sz="1800" dirty="0" smtClean="0">
                <a:solidFill>
                  <a:srgbClr val="FF0000"/>
                </a:solidFill>
              </a:rPr>
              <a:t>indirizzato </a:t>
            </a:r>
            <a:r>
              <a:rPr lang="it-IT" sz="1800" dirty="0" smtClean="0">
                <a:solidFill>
                  <a:srgbClr val="FF0000"/>
                </a:solidFill>
              </a:rPr>
              <a:t>alla PEC del </a:t>
            </a:r>
            <a:r>
              <a:rPr lang="it-IT" sz="1800" dirty="0" smtClean="0">
                <a:solidFill>
                  <a:srgbClr val="FF0000"/>
                </a:solidFill>
              </a:rPr>
              <a:t>registro fallimenti, invece che </a:t>
            </a:r>
            <a:r>
              <a:rPr lang="it-IT" sz="1800" dirty="0" smtClean="0">
                <a:solidFill>
                  <a:srgbClr val="FF0000"/>
                </a:solidFill>
              </a:rPr>
              <a:t>a quella del registro contenzioso civile</a:t>
            </a:r>
            <a:r>
              <a:rPr lang="it-IT" sz="1800" dirty="0" smtClean="0"/>
              <a:t>. </a:t>
            </a:r>
            <a:r>
              <a:rPr lang="it-IT" sz="1800" dirty="0" smtClean="0"/>
              <a:t>Il deposito, proprio a causa di tale errore, </a:t>
            </a:r>
            <a:r>
              <a:rPr lang="it-IT" sz="1800" dirty="0" smtClean="0"/>
              <a:t>è stato segnalato nella comunicazione </a:t>
            </a:r>
            <a:r>
              <a:rPr lang="it-IT" sz="1800" dirty="0" smtClean="0"/>
              <a:t>conseguente ai controlli automatici e poi </a:t>
            </a:r>
            <a:r>
              <a:rPr lang="it-IT" sz="1800" dirty="0" smtClean="0"/>
              <a:t>rifiutato dal Cancelliere il giorno successivo all’invio. Lo stesso giorno l’opponente ha provveduto </a:t>
            </a:r>
            <a:r>
              <a:rPr lang="it-IT" sz="1800" dirty="0" smtClean="0"/>
              <a:t>ad un nuovo invio, questa volta </a:t>
            </a:r>
            <a:r>
              <a:rPr lang="it-IT" sz="1800" dirty="0" smtClean="0"/>
              <a:t>all’indirizzo PEC corretto.</a:t>
            </a:r>
          </a:p>
          <a:p>
            <a:pPr algn="just"/>
            <a:r>
              <a:rPr lang="it-IT" sz="1800" dirty="0" smtClean="0"/>
              <a:t>La </a:t>
            </a:r>
            <a:r>
              <a:rPr lang="it-IT" sz="1800" dirty="0" smtClean="0"/>
              <a:t>curatela si </a:t>
            </a:r>
            <a:r>
              <a:rPr lang="it-IT" sz="1800" dirty="0" smtClean="0"/>
              <a:t>è costituita eccependo in via preliminare l'inammissibilità </a:t>
            </a:r>
            <a:r>
              <a:rPr lang="it-IT" sz="1800" dirty="0" smtClean="0"/>
              <a:t>del ricorso per inosservanza del termine decadenziale di trenta giorni previsto dalla legge</a:t>
            </a:r>
            <a:r>
              <a:rPr lang="it-IT" sz="1800" dirty="0" smtClean="0"/>
              <a:t>.</a:t>
            </a:r>
          </a:p>
          <a:p>
            <a:pPr algn="just"/>
            <a:r>
              <a:rPr lang="it-IT" sz="1800" dirty="0" smtClean="0"/>
              <a:t>Il </a:t>
            </a:r>
            <a:r>
              <a:rPr lang="it-IT" sz="1800" dirty="0" smtClean="0"/>
              <a:t>Tribunale </a:t>
            </a:r>
            <a:r>
              <a:rPr lang="it-IT" sz="1800" dirty="0" smtClean="0"/>
              <a:t>ha accolto l’eccezione, </a:t>
            </a:r>
            <a:r>
              <a:rPr lang="it-IT" sz="1800" dirty="0" smtClean="0"/>
              <a:t>dichiarando l'inammissibilità del ricorso.</a:t>
            </a:r>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38</a:t>
            </a:fld>
            <a:endParaRPr lang="it-IT"/>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sz="2000" b="1" dirty="0" smtClean="0"/>
              <a:t> La questione. </a:t>
            </a:r>
          </a:p>
          <a:p>
            <a:pPr algn="just">
              <a:buNone/>
            </a:pPr>
            <a:r>
              <a:rPr lang="it-IT" sz="2000" dirty="0" smtClean="0"/>
              <a:t>La questione controversa, in sostanza, si incentra sulle </a:t>
            </a:r>
            <a:r>
              <a:rPr lang="it-IT" sz="2000" b="1" dirty="0" smtClean="0"/>
              <a:t>conseguenze processuali del deposito telematico errato, in questo specifico caso conseguente all'invio dell'atto con l'indicazione di un registro diverso rispetto a </a:t>
            </a:r>
            <a:r>
              <a:rPr lang="it-IT" sz="2000" dirty="0" smtClean="0"/>
              <a:t>quello corretto.</a:t>
            </a:r>
          </a:p>
          <a:p>
            <a:pPr algn="just">
              <a:buNone/>
            </a:pPr>
            <a:endParaRPr lang="it-IT" sz="2000" dirty="0" smtClean="0"/>
          </a:p>
          <a:p>
            <a:pPr algn="just"/>
            <a:r>
              <a:rPr lang="it-IT" sz="2000" dirty="0" smtClean="0"/>
              <a:t>Occorre premettere che come chiarito dalla </a:t>
            </a:r>
            <a:r>
              <a:rPr lang="it-IT" sz="2000" b="1" dirty="0" smtClean="0"/>
              <a:t>Circolare del ministero della Giustizia 23 ottobre 2015 </a:t>
            </a:r>
            <a:r>
              <a:rPr lang="it-IT" sz="2000" dirty="0" smtClean="0"/>
              <a:t>«nell'ipotesi di iscrizione di una causa in un registro diverso da quello di pertinenza all'interno dello stesso ufficio (ad esempio nel caso in cui una causa di lavoro venga erroneamente iscritta al ruolo civile), </a:t>
            </a:r>
            <a:r>
              <a:rPr lang="it-IT" sz="2000" dirty="0" smtClean="0">
                <a:solidFill>
                  <a:srgbClr val="FF0000"/>
                </a:solidFill>
              </a:rPr>
              <a:t>il sistema informatico non consente </a:t>
            </a:r>
            <a:r>
              <a:rPr lang="it-IT" sz="2000" dirty="0" smtClean="0"/>
              <a:t>ancora il trasferimento del fascicolo telematico dall'uno all'altro registro»</a:t>
            </a:r>
          </a:p>
          <a:p>
            <a:pPr algn="just"/>
            <a:endParaRPr lang="it-IT" sz="2800" dirty="0" smtClean="0"/>
          </a:p>
          <a:p>
            <a:endParaRPr lang="it-IT" sz="28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39</a:t>
            </a:fld>
            <a:endParaRPr lang="it-IT"/>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dirty="0" smtClean="0">
                <a:solidFill>
                  <a:srgbClr val="FF0000"/>
                </a:solidFill>
              </a:rPr>
              <a:t>LA NORMA </a:t>
            </a:r>
            <a:r>
              <a:rPr lang="it-IT" sz="2000" dirty="0" err="1" smtClean="0">
                <a:solidFill>
                  <a:srgbClr val="FF0000"/>
                </a:solidFill>
              </a:rPr>
              <a:t>DI</a:t>
            </a:r>
            <a:r>
              <a:rPr lang="it-IT" sz="2000" dirty="0" smtClean="0">
                <a:solidFill>
                  <a:srgbClr val="FF0000"/>
                </a:solidFill>
              </a:rPr>
              <a:t> RIFERIMENTO</a:t>
            </a:r>
            <a:r>
              <a:rPr lang="it-IT" sz="2000" dirty="0" smtClean="0"/>
              <a:t/>
            </a:r>
            <a:br>
              <a:rPr lang="it-IT" sz="2000" dirty="0" smtClean="0"/>
            </a:br>
            <a:r>
              <a:rPr lang="it-IT" sz="2000" dirty="0" smtClean="0"/>
              <a:t>Art. 16 bis, comma 1, D.L. 179/2012 convertito con modificazioni dalla L. 17 dicembre 2012, n. 221 e </a:t>
            </a:r>
            <a:r>
              <a:rPr lang="it-IT" sz="2000" dirty="0" err="1" smtClean="0"/>
              <a:t>ss.ii</a:t>
            </a:r>
            <a:r>
              <a:rPr lang="it-IT" sz="2000" dirty="0" smtClean="0"/>
              <a:t> (D.L. 90.2014 e D.L. 83.2015)</a:t>
            </a:r>
            <a:endParaRPr lang="it-IT" sz="2000" dirty="0"/>
          </a:p>
        </p:txBody>
      </p:sp>
      <p:sp>
        <p:nvSpPr>
          <p:cNvPr id="3" name="Segnaposto contenuto 2"/>
          <p:cNvSpPr>
            <a:spLocks noGrp="1"/>
          </p:cNvSpPr>
          <p:nvPr>
            <p:ph idx="1"/>
          </p:nvPr>
        </p:nvSpPr>
        <p:spPr>
          <a:xfrm>
            <a:off x="395536" y="1844824"/>
            <a:ext cx="8291264" cy="4608512"/>
          </a:xfrm>
        </p:spPr>
        <p:txBody>
          <a:bodyPr>
            <a:normAutofit/>
          </a:bodyPr>
          <a:lstStyle/>
          <a:p>
            <a:pPr algn="just"/>
            <a:r>
              <a:rPr lang="it-IT" sz="1800" dirty="0" smtClean="0"/>
              <a:t>Art. 16-bis (</a:t>
            </a:r>
            <a:r>
              <a:rPr lang="it-IT" sz="1800" b="1" dirty="0" err="1" smtClean="0"/>
              <a:t>Obbligatorieta'</a:t>
            </a:r>
            <a:r>
              <a:rPr lang="it-IT" sz="1800" b="1" dirty="0" smtClean="0"/>
              <a:t> del deposito telematico degli atti processuali</a:t>
            </a:r>
            <a:r>
              <a:rPr lang="it-IT" sz="1800" dirty="0" smtClean="0"/>
              <a:t>). </a:t>
            </a:r>
          </a:p>
          <a:p>
            <a:pPr algn="just"/>
            <a:r>
              <a:rPr lang="it-IT" sz="1800" dirty="0" smtClean="0"/>
              <a:t>1. </a:t>
            </a:r>
            <a:r>
              <a:rPr lang="it-IT" sz="1800" dirty="0" smtClean="0">
                <a:solidFill>
                  <a:srgbClr val="FF0000"/>
                </a:solidFill>
              </a:rPr>
              <a:t>Salvo quanto previsto dal comma 5</a:t>
            </a:r>
            <a:r>
              <a:rPr lang="it-IT" sz="1800" dirty="0" smtClean="0"/>
              <a:t> (</a:t>
            </a:r>
            <a:r>
              <a:rPr lang="it-IT" sz="1800" i="1" dirty="0" smtClean="0"/>
              <a:t>riguarda una possibile anticipazione del termine in alcuni Tribunali autorizzati</a:t>
            </a:r>
            <a:r>
              <a:rPr lang="it-IT" sz="1800" dirty="0" smtClean="0"/>
              <a:t>), </a:t>
            </a:r>
            <a:r>
              <a:rPr lang="it-IT" sz="1800" dirty="0" smtClean="0">
                <a:solidFill>
                  <a:srgbClr val="FF0000"/>
                </a:solidFill>
              </a:rPr>
              <a:t>a decorrere dal 30 giugno 2014 </a:t>
            </a:r>
            <a:r>
              <a:rPr lang="it-IT" sz="1800" dirty="0" smtClean="0"/>
              <a:t>(ndr. </a:t>
            </a:r>
            <a:r>
              <a:rPr lang="it-IT" sz="1800" i="1" dirty="0" smtClean="0"/>
              <a:t>per i procedimenti introdotti dopo tale data – per quelli pendenti l’obbligatorietà è scattata il 31.12.2014</a:t>
            </a:r>
            <a:r>
              <a:rPr lang="it-IT" sz="1800" dirty="0" smtClean="0"/>
              <a:t>) </a:t>
            </a:r>
            <a:r>
              <a:rPr lang="it-IT" sz="1800" dirty="0" smtClean="0">
                <a:solidFill>
                  <a:srgbClr val="FF0000"/>
                </a:solidFill>
              </a:rPr>
              <a:t>nei procedimenti civili, contenziosi o di volontaria giurisdizione, innanzi al Tribunale</a:t>
            </a:r>
            <a:r>
              <a:rPr lang="it-IT" sz="1800" dirty="0" smtClean="0"/>
              <a:t>, </a:t>
            </a:r>
            <a:r>
              <a:rPr lang="it-IT" sz="1800" dirty="0" smtClean="0">
                <a:solidFill>
                  <a:srgbClr val="FF0000"/>
                </a:solidFill>
              </a:rPr>
              <a:t>il deposito degli atti processuali e dei documenti da parte </a:t>
            </a:r>
            <a:r>
              <a:rPr lang="it-IT" sz="1800" b="1" u="sng" dirty="0" smtClean="0">
                <a:solidFill>
                  <a:srgbClr val="FF0000"/>
                </a:solidFill>
              </a:rPr>
              <a:t>dei difensori delle parti precedentemente costituite</a:t>
            </a:r>
            <a:r>
              <a:rPr lang="it-IT" sz="1800" dirty="0" smtClean="0">
                <a:solidFill>
                  <a:srgbClr val="FF0000"/>
                </a:solidFill>
              </a:rPr>
              <a:t> </a:t>
            </a:r>
            <a:r>
              <a:rPr lang="it-IT" sz="1800" dirty="0" smtClean="0"/>
              <a:t>ha luogo </a:t>
            </a:r>
            <a:r>
              <a:rPr lang="it-IT" sz="2400" b="1" u="sng" dirty="0" smtClean="0">
                <a:solidFill>
                  <a:srgbClr val="FF0000"/>
                </a:solidFill>
              </a:rPr>
              <a:t>esclusivamente</a:t>
            </a:r>
            <a:r>
              <a:rPr lang="it-IT" sz="1800" dirty="0" smtClean="0"/>
              <a:t> con </a:t>
            </a:r>
            <a:r>
              <a:rPr lang="it-IT" sz="1800" dirty="0" err="1" smtClean="0"/>
              <a:t>modalita'</a:t>
            </a:r>
            <a:r>
              <a:rPr lang="it-IT" sz="1800" dirty="0" smtClean="0"/>
              <a:t> telematiche, nel rispetto della normativa anche regolamentare concernente la sottoscrizione, la trasmissione e la ricezione dei documenti informatici. </a:t>
            </a:r>
          </a:p>
          <a:p>
            <a:pPr algn="just"/>
            <a:r>
              <a:rPr lang="it-IT" sz="1800" dirty="0" smtClean="0"/>
              <a:t>1-bis. Nell'ambito dei procedimenti civili, contenziosi e di volontaria giurisdizione innanzi ai tribunali e, a decorrere dal 30 giugno 2015, innanzi alle corti di appello </a:t>
            </a:r>
            <a:r>
              <a:rPr lang="it-IT" sz="1800" dirty="0" smtClean="0">
                <a:solidFill>
                  <a:srgbClr val="FF0000"/>
                </a:solidFill>
              </a:rPr>
              <a:t>e' sempre ammesso </a:t>
            </a:r>
            <a:r>
              <a:rPr lang="it-IT" sz="1800" dirty="0" smtClean="0"/>
              <a:t>il deposito telematico </a:t>
            </a:r>
            <a:r>
              <a:rPr lang="it-IT" sz="1800" b="1" u="sng" dirty="0" smtClean="0">
                <a:solidFill>
                  <a:srgbClr val="FF0000"/>
                </a:solidFill>
              </a:rPr>
              <a:t>di ogni atto diverso da quelli previsti dal comma 1 e dei documenti che si offrono in comunicazione</a:t>
            </a:r>
            <a:r>
              <a:rPr lang="it-IT" sz="1800" dirty="0" smtClean="0"/>
              <a:t>, </a:t>
            </a:r>
            <a:r>
              <a:rPr lang="it-IT" sz="1200" dirty="0" smtClean="0"/>
              <a:t>da parte del difensore o del dipendente di cui si avvale la pubblica amministrazione per stare in giudizio personalmente</a:t>
            </a:r>
            <a:r>
              <a:rPr lang="it-IT" sz="1800" dirty="0" smtClean="0"/>
              <a:t>, con le </a:t>
            </a:r>
            <a:r>
              <a:rPr lang="it-IT" sz="1800" dirty="0" err="1" smtClean="0"/>
              <a:t>modalita'</a:t>
            </a:r>
            <a:r>
              <a:rPr lang="it-IT" sz="1800" dirty="0" smtClean="0"/>
              <a:t> previste dalla normativa anche regolamentare concernente la sottoscrizione, la trasmissione e la ricezione dei documenti informatici. In tal caso il deposito si perfeziona esclusivamente con tali </a:t>
            </a:r>
            <a:r>
              <a:rPr lang="it-IT" sz="1800" dirty="0" err="1" smtClean="0"/>
              <a:t>modalita'</a:t>
            </a:r>
            <a:r>
              <a:rPr lang="it-IT" sz="1800" dirty="0" smtClean="0"/>
              <a:t>. </a:t>
            </a:r>
          </a:p>
          <a:p>
            <a:endParaRPr lang="it-IT" sz="20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4</a:t>
            </a:fld>
            <a:endParaRPr lang="it-IT"/>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548680"/>
            <a:ext cx="8291264" cy="5832648"/>
          </a:xfrm>
        </p:spPr>
        <p:txBody>
          <a:bodyPr>
            <a:normAutofit/>
          </a:bodyPr>
          <a:lstStyle/>
          <a:p>
            <a:pPr algn="just"/>
            <a:r>
              <a:rPr lang="it-IT" sz="1700" dirty="0" smtClean="0"/>
              <a:t>Il punto di partenza per una </a:t>
            </a:r>
            <a:r>
              <a:rPr lang="it-IT" sz="1700" dirty="0" smtClean="0">
                <a:solidFill>
                  <a:srgbClr val="FF0000"/>
                </a:solidFill>
              </a:rPr>
              <a:t>lettura critica </a:t>
            </a:r>
            <a:r>
              <a:rPr lang="it-IT" sz="1700" dirty="0" smtClean="0"/>
              <a:t>del provvedimento in commento non può che essere rappresentato dal dato normativo.</a:t>
            </a:r>
          </a:p>
          <a:p>
            <a:pPr algn="just"/>
            <a:r>
              <a:rPr lang="it-IT" sz="1700" dirty="0" smtClean="0"/>
              <a:t>Nella specie, l'art. 14, comma 7, Provvedimento DGSIA 16 aprile 2014 (in G.U. n. 99 del 30 aprile 2014, come risultante anche per effetto degli aggiornamenti successivi), prevede che il </a:t>
            </a:r>
            <a:r>
              <a:rPr lang="it-IT" sz="1700" b="1" dirty="0" smtClean="0"/>
              <a:t>gestore dei servizi telematici effettui i controlli automatici (formali) (PER INTENDERCI LA TERZA PEC CHE PERVIENE NEI DEPOSITI TELEMATICI) sulla busta telematica con la quale viene effettuato il deposito degli </a:t>
            </a:r>
            <a:r>
              <a:rPr lang="it-IT" sz="1700" dirty="0" smtClean="0"/>
              <a:t>atti, a mezzo dello strumento telematico. Le possibili anomalie all'esito dell'elaborazione della busta telematica sono codificate secondo tre distinte tipologie. </a:t>
            </a:r>
          </a:p>
          <a:p>
            <a:pPr algn="just"/>
            <a:r>
              <a:rPr lang="it-IT" sz="1700" dirty="0" smtClean="0"/>
              <a:t>La prima è quella c.d. </a:t>
            </a:r>
            <a:r>
              <a:rPr lang="it-IT" sz="1700" b="1" dirty="0" smtClean="0"/>
              <a:t>WARN (WARNING). Si tratta di una anomalia </a:t>
            </a:r>
            <a:r>
              <a:rPr lang="it-IT" sz="1700" b="1" u="sng" dirty="0" smtClean="0"/>
              <a:t>non bloccante</a:t>
            </a:r>
            <a:r>
              <a:rPr lang="it-IT" sz="1700" dirty="0" smtClean="0"/>
              <a:t>, relativa a segnalazioni tipicamente di carattere giuridico (es. procura mancante); </a:t>
            </a:r>
          </a:p>
          <a:p>
            <a:pPr algn="just"/>
            <a:r>
              <a:rPr lang="it-IT" sz="1700" dirty="0" smtClean="0"/>
              <a:t>la seconda è quella c.d. </a:t>
            </a:r>
            <a:r>
              <a:rPr lang="it-IT" sz="1700" b="1" dirty="0" smtClean="0"/>
              <a:t>ERROR. Si tratta in questo caso di una </a:t>
            </a:r>
            <a:r>
              <a:rPr lang="it-IT" sz="1700" b="1" u="sng" dirty="0" smtClean="0"/>
              <a:t>anomalia bloccante</a:t>
            </a:r>
            <a:r>
              <a:rPr lang="it-IT" sz="1700" u="sng" dirty="0" smtClean="0"/>
              <a:t>, </a:t>
            </a:r>
            <a:r>
              <a:rPr lang="it-IT" sz="1700" u="sng" dirty="0" smtClean="0">
                <a:solidFill>
                  <a:srgbClr val="FF0000"/>
                </a:solidFill>
              </a:rPr>
              <a:t>ma lasciata alla determinazione dell'ufficio ricevente</a:t>
            </a:r>
            <a:r>
              <a:rPr lang="it-IT" sz="1700" dirty="0" smtClean="0"/>
              <a:t>, che può decidere di intervenire forzando l'accettazione o rifiutando il deposito (ad esempio, si tratta dei casi nei quali il certificato di firma non sia valido, o il mittente non sia firmatario dell'atto, numero di ruolo non indicato, o di numero di ruolo non esistente nel registro di Cancelleria, o ancora di firmatario dell'atto non costituito parte in causa). </a:t>
            </a:r>
          </a:p>
          <a:p>
            <a:pPr algn="just"/>
            <a:r>
              <a:rPr lang="it-IT" sz="1700" dirty="0" smtClean="0"/>
              <a:t>la terza è quella </a:t>
            </a:r>
            <a:r>
              <a:rPr lang="it-IT" sz="1700" b="1" dirty="0" smtClean="0"/>
              <a:t>FATAL. Si tratta in questo caso di una </a:t>
            </a:r>
            <a:r>
              <a:rPr lang="it-IT" sz="1700" dirty="0" smtClean="0"/>
              <a:t>eccezione non gestita o non gestibile (ad esempio risulta impossibile decifrare la busta depositata, o mancano nella busta elementi fondamentali per l'elaborazione) (</a:t>
            </a:r>
            <a:r>
              <a:rPr lang="it-IT" sz="1700" dirty="0" smtClean="0">
                <a:solidFill>
                  <a:srgbClr val="FF0000"/>
                </a:solidFill>
              </a:rPr>
              <a:t>deposito di un duplicato informatico di un atto firmato in </a:t>
            </a:r>
            <a:r>
              <a:rPr lang="it-IT" sz="1700" dirty="0" err="1" smtClean="0">
                <a:solidFill>
                  <a:srgbClr val="FF0000"/>
                </a:solidFill>
              </a:rPr>
              <a:t>Cades</a:t>
            </a:r>
            <a:r>
              <a:rPr lang="it-IT" sz="1700" dirty="0" smtClean="0">
                <a:solidFill>
                  <a:srgbClr val="FF0000"/>
                </a:solidFill>
              </a:rPr>
              <a:t> relativo ad altro processo</a:t>
            </a:r>
            <a:r>
              <a:rPr lang="it-IT" sz="1700" dirty="0" smtClean="0"/>
              <a:t>). </a:t>
            </a:r>
          </a:p>
          <a:p>
            <a:pPr>
              <a:buNone/>
            </a:pPr>
            <a:endParaRPr lang="it-IT" sz="18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40</a:t>
            </a:fld>
            <a:endParaRPr lang="it-IT"/>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340768"/>
            <a:ext cx="8229600" cy="4785395"/>
          </a:xfrm>
        </p:spPr>
        <p:txBody>
          <a:bodyPr>
            <a:normAutofit lnSpcReduction="10000"/>
          </a:bodyPr>
          <a:lstStyle/>
          <a:p>
            <a:pPr algn="just"/>
            <a:r>
              <a:rPr lang="it-IT" sz="2000" dirty="0" smtClean="0"/>
              <a:t>La questione è stata affrontata anche nella </a:t>
            </a:r>
            <a:r>
              <a:rPr lang="it-IT" sz="2000" dirty="0" smtClean="0">
                <a:solidFill>
                  <a:srgbClr val="FF0000"/>
                </a:solidFill>
              </a:rPr>
              <a:t>Circolare del Ministero della Giustizia 23 ottobre 2015, che al punto 7 </a:t>
            </a:r>
            <a:r>
              <a:rPr lang="it-IT" sz="2000" dirty="0" smtClean="0"/>
              <a:t>prevede che «Le cancellerie, in presenza di anomalie del tipo WARN o ERROR, dovranno dunque, ove possibile, accettare il deposito, avendo tuttavia cura di segnalare al giudice ogni informazione utile in ordine all'anomalia riscontrata».</a:t>
            </a:r>
          </a:p>
          <a:p>
            <a:pPr algn="just"/>
            <a:r>
              <a:rPr lang="it-IT" sz="2000" dirty="0" smtClean="0"/>
              <a:t>Ora, ed anche a prescindere dalla valenza del provvedimento DGSIA e della Circolare ministeriale nell'ambito del sistema di gerarchia delle fonti, resta il fatto per il quale salvo che un errore non sia gestibile dal sistema (ad esempio perché manchi l'atto giudiziario indicato nell'indice della busta, che rappresenta uno degli errori qualificati come FATAL o un documento in formato non visibile e non gestibile dalla cancelleria), in tutti gli altri casi (WARN o ERROR) non potrebbe attribuirsi alla Cancelleria il potere di accettare o rifiutare un atto processuale (profilo ben messo in evidenza ad esempio da Trib. Milano, 23 aprile 2016, CHE ESAMINEREMO IN SEGUITO</a:t>
            </a:r>
            <a:r>
              <a:rPr lang="it-IT" sz="2000" i="1" dirty="0" smtClean="0"/>
              <a:t>). </a:t>
            </a:r>
            <a:r>
              <a:rPr lang="it-IT" sz="2000" b="1" i="1" dirty="0" smtClean="0"/>
              <a:t>Il discrimine tra accettazione e rifiuto, non può allora che rispondere a meri profili di possibilità tecnica, rimanendo ogni altra valutazione di spettanza del giudice.</a:t>
            </a:r>
            <a:endParaRPr lang="it-IT" sz="2000" i="1"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41</a:t>
            </a:fld>
            <a:endParaRPr lang="it-IT"/>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124744"/>
            <a:ext cx="8229600" cy="5001419"/>
          </a:xfrm>
        </p:spPr>
        <p:txBody>
          <a:bodyPr>
            <a:normAutofit/>
          </a:bodyPr>
          <a:lstStyle/>
          <a:p>
            <a:pPr algn="just"/>
            <a:r>
              <a:rPr lang="it-IT" sz="1800" dirty="0" smtClean="0"/>
              <a:t>Nel caso trattato dal Tribunale di Bologna, il depositante ha provveduto a rinnovare l'invio, il giorno successivo alla scadenza del termine per la proposizione dell'opposizione a stato passivo, dopo aver preso atto che l'invio precedente era risultato errato. </a:t>
            </a:r>
          </a:p>
          <a:p>
            <a:pPr algn="just"/>
            <a:r>
              <a:rPr lang="it-IT" sz="1800" dirty="0" smtClean="0"/>
              <a:t>Sembra, dalla lettura del decreto, che la mancata accettazione sia stata segnalata nell'ambito dei controlli automatici («mancata accettazione del predetto deposito da parte del sistema telematico in ragione dell'erroneità del registro di riferimento (“fallimenti” anziché “contenzioso”)» e poi definitivamente confermata dalla cancelleria che ha rifiutato il deposito perché avvenuto in registro errato.</a:t>
            </a:r>
          </a:p>
          <a:p>
            <a:pPr algn="just"/>
            <a:endParaRPr lang="it-IT" sz="1800" dirty="0" smtClean="0"/>
          </a:p>
          <a:p>
            <a:pPr algn="just"/>
            <a:r>
              <a:rPr lang="it-IT" sz="1800" dirty="0" smtClean="0"/>
              <a:t>Per quanto l'errore che ci occupa, come visto, non impedirebbe l'accettazione da parte della Cancelleria, salve le ulteriori valutazioni del giudice, si tratta allora di decidere il rilievo da dare al primo invio, rispetto alla tempestività del ricorso. In altre parole, si tratta di decidere se il rispetto del termine per l'impugnazione, da parte del depositante, debba essere valutato rispetto al primo invio, ancorché errato, come si ritiene, ovvero se rispetto al secondo invio, emendato dell'errore, come stabilito nel decreto in commento.</a:t>
            </a:r>
            <a:endParaRPr lang="it-IT" sz="18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42</a:t>
            </a:fld>
            <a:endParaRPr lang="it-IT"/>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28650" y="1268760"/>
            <a:ext cx="7886700" cy="4908203"/>
          </a:xfrm>
        </p:spPr>
        <p:txBody>
          <a:bodyPr>
            <a:normAutofit/>
          </a:bodyPr>
          <a:lstStyle/>
          <a:p>
            <a:pPr algn="just"/>
            <a:r>
              <a:rPr lang="it-IT" sz="2400" dirty="0" smtClean="0"/>
              <a:t>Se da un punto di vista formale deve prendersi atto dell'assenza di qualunque previsione normativa, che colleghi all'errore o alla omissione della indicazione del numero di ruolo o del registro, una sanzione processuale, </a:t>
            </a:r>
            <a:r>
              <a:rPr lang="it-IT" sz="2400" u="sng" dirty="0" smtClean="0">
                <a:solidFill>
                  <a:srgbClr val="FF0000"/>
                </a:solidFill>
              </a:rPr>
              <a:t>da un punto di vista sostanziale deve non di meno rilevarsi come a tale condotta del depositante non consegua alcun reale pregiudizio al diritto di difesa della controparte. </a:t>
            </a:r>
          </a:p>
          <a:p>
            <a:pPr algn="just"/>
            <a:endParaRPr lang="it-IT" sz="2400" dirty="0" smtClean="0"/>
          </a:p>
          <a:p>
            <a:pPr algn="just"/>
            <a:r>
              <a:rPr lang="it-IT" sz="2400" dirty="0" smtClean="0"/>
              <a:t>E men che meno potrebbero rilevarsi profili incidenti sul ruolo processuale del giudice.</a:t>
            </a:r>
            <a:endParaRPr lang="it-IT" sz="24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43</a:t>
            </a:fld>
            <a:endParaRPr lang="it-IT"/>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91264" cy="1354162"/>
          </a:xfrm>
        </p:spPr>
        <p:txBody>
          <a:bodyPr>
            <a:normAutofit fontScale="90000"/>
          </a:bodyPr>
          <a:lstStyle/>
          <a:p>
            <a:r>
              <a:rPr lang="it-IT" sz="3200" dirty="0" smtClean="0">
                <a:solidFill>
                  <a:srgbClr val="0070C0"/>
                </a:solidFill>
              </a:rPr>
              <a:t>3.1.2 </a:t>
            </a:r>
            <a:r>
              <a:rPr lang="it-IT" sz="3200" dirty="0" smtClean="0">
                <a:solidFill>
                  <a:srgbClr val="0070C0"/>
                </a:solidFill>
              </a:rPr>
              <a:t>Tribunale di Rimini – sez lavoro</a:t>
            </a:r>
            <a:br>
              <a:rPr lang="it-IT" sz="3200" dirty="0" smtClean="0">
                <a:solidFill>
                  <a:srgbClr val="0070C0"/>
                </a:solidFill>
              </a:rPr>
            </a:br>
            <a:r>
              <a:rPr lang="it-IT" sz="3200" dirty="0" smtClean="0">
                <a:solidFill>
                  <a:srgbClr val="0070C0"/>
                </a:solidFill>
              </a:rPr>
              <a:t>Dott. Ardigò – ordinanza 12.12.2016 (</a:t>
            </a:r>
            <a:r>
              <a:rPr lang="it-IT" sz="3200" dirty="0" err="1" smtClean="0">
                <a:solidFill>
                  <a:srgbClr val="0070C0"/>
                </a:solidFill>
              </a:rPr>
              <a:t>RG</a:t>
            </a:r>
            <a:r>
              <a:rPr lang="it-IT" sz="3200" dirty="0" smtClean="0">
                <a:solidFill>
                  <a:srgbClr val="0070C0"/>
                </a:solidFill>
              </a:rPr>
              <a:t> </a:t>
            </a:r>
            <a:r>
              <a:rPr lang="it-IT" sz="3200" dirty="0" smtClean="0">
                <a:solidFill>
                  <a:srgbClr val="0070C0"/>
                </a:solidFill>
              </a:rPr>
              <a:t>266/2016</a:t>
            </a:r>
            <a:r>
              <a:rPr lang="it-IT" sz="3200" dirty="0" smtClean="0">
                <a:solidFill>
                  <a:srgbClr val="0070C0"/>
                </a:solidFill>
              </a:rPr>
              <a:t>) confermata con sentenza n. 143.2017</a:t>
            </a:r>
            <a:endParaRPr lang="it-IT" sz="3200" dirty="0">
              <a:solidFill>
                <a:srgbClr val="0070C0"/>
              </a:solidFill>
            </a:endParaRPr>
          </a:p>
        </p:txBody>
      </p:sp>
      <p:sp>
        <p:nvSpPr>
          <p:cNvPr id="3" name="Segnaposto contenuto 2"/>
          <p:cNvSpPr>
            <a:spLocks noGrp="1"/>
          </p:cNvSpPr>
          <p:nvPr>
            <p:ph idx="1"/>
          </p:nvPr>
        </p:nvSpPr>
        <p:spPr/>
        <p:txBody>
          <a:bodyPr>
            <a:normAutofit/>
          </a:bodyPr>
          <a:lstStyle/>
          <a:p>
            <a:pPr algn="just"/>
            <a:r>
              <a:rPr lang="it-IT" sz="2400" dirty="0" smtClean="0">
                <a:solidFill>
                  <a:srgbClr val="FF0000"/>
                </a:solidFill>
              </a:rPr>
              <a:t>Costituzione del resistente in registro errato (civile anziché lavoro). Inammissibilità. </a:t>
            </a:r>
          </a:p>
          <a:p>
            <a:pPr algn="just"/>
            <a:r>
              <a:rPr lang="it-IT" sz="2400" dirty="0" smtClean="0"/>
              <a:t>Il Tribunale di Rimini, citando precedenti conformi del Tribunale di Bologna del 04.07.2016 </a:t>
            </a:r>
            <a:r>
              <a:rPr lang="it-IT" sz="2400" dirty="0" smtClean="0"/>
              <a:t>– sez. impresa - </a:t>
            </a:r>
            <a:r>
              <a:rPr lang="it-IT" sz="2400" dirty="0" smtClean="0"/>
              <a:t>(già esaminata) e Torino (ord. 11.06.2015), </a:t>
            </a:r>
            <a:r>
              <a:rPr lang="it-IT" sz="2400" dirty="0" smtClean="0"/>
              <a:t>ha affermato che </a:t>
            </a:r>
            <a:r>
              <a:rPr lang="it-IT" sz="2400" dirty="0" smtClean="0"/>
              <a:t>il deposito in un registrato </a:t>
            </a:r>
            <a:r>
              <a:rPr lang="it-IT" sz="2400" dirty="0" smtClean="0"/>
              <a:t>errato impedisce al </a:t>
            </a:r>
            <a:r>
              <a:rPr lang="it-IT" sz="2400" dirty="0" smtClean="0"/>
              <a:t>Giudice di venire a conoscenza del contenuto </a:t>
            </a:r>
            <a:r>
              <a:rPr lang="it-IT" sz="2400" dirty="0" smtClean="0"/>
              <a:t>dell’atto, </a:t>
            </a:r>
            <a:r>
              <a:rPr lang="it-IT" sz="2400" dirty="0" smtClean="0"/>
              <a:t>posto che la Cancelleria </a:t>
            </a:r>
            <a:r>
              <a:rPr lang="it-IT" sz="2400" dirty="0" smtClean="0"/>
              <a:t>non </a:t>
            </a:r>
            <a:r>
              <a:rPr lang="it-IT" sz="2400" dirty="0" smtClean="0"/>
              <a:t>può </a:t>
            </a:r>
            <a:r>
              <a:rPr lang="it-IT" sz="2400" dirty="0"/>
              <a:t>a sua volta forzare </a:t>
            </a:r>
            <a:r>
              <a:rPr lang="it-IT" sz="2400" dirty="0" smtClean="0"/>
              <a:t>l’errore ascrivibile unicamente alla violazione dell’ordinaria diligenza della parte, </a:t>
            </a:r>
            <a:r>
              <a:rPr lang="it-IT" sz="2400" dirty="0" smtClean="0"/>
              <a:t>e rende pertanto il </a:t>
            </a:r>
            <a:r>
              <a:rPr lang="it-IT" sz="2400" dirty="0" smtClean="0"/>
              <a:t>deposito inammissibile e non soggetto ad alcuna sanatoria né remissione in termini.</a:t>
            </a:r>
          </a:p>
          <a:p>
            <a:endParaRPr lang="it-IT" dirty="0" smtClean="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44</a:t>
            </a:fld>
            <a:endParaRPr lang="it-IT"/>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274638"/>
            <a:ext cx="8147248" cy="1930226"/>
          </a:xfrm>
        </p:spPr>
        <p:txBody>
          <a:bodyPr>
            <a:normAutofit/>
          </a:bodyPr>
          <a:lstStyle/>
          <a:p>
            <a:r>
              <a:rPr lang="it-IT" dirty="0" smtClean="0">
                <a:solidFill>
                  <a:schemeClr val="accent1">
                    <a:lumMod val="75000"/>
                  </a:schemeClr>
                </a:solidFill>
              </a:rPr>
              <a:t>3.1.3 </a:t>
            </a:r>
            <a:r>
              <a:rPr lang="it-IT" dirty="0" smtClean="0">
                <a:solidFill>
                  <a:srgbClr val="0070C0"/>
                </a:solidFill>
              </a:rPr>
              <a:t>Tribunale Torino ordinanza 13.05.2016 (deposito atto con RG errato) - Ammissibilità</a:t>
            </a:r>
            <a:endParaRPr lang="it-IT" dirty="0"/>
          </a:p>
        </p:txBody>
      </p:sp>
      <p:sp>
        <p:nvSpPr>
          <p:cNvPr id="3" name="Segnaposto contenuto 2"/>
          <p:cNvSpPr>
            <a:spLocks noGrp="1"/>
          </p:cNvSpPr>
          <p:nvPr>
            <p:ph idx="1"/>
          </p:nvPr>
        </p:nvSpPr>
        <p:spPr>
          <a:xfrm>
            <a:off x="457200" y="2348880"/>
            <a:ext cx="8229600" cy="3777283"/>
          </a:xfrm>
        </p:spPr>
        <p:txBody>
          <a:bodyPr/>
          <a:lstStyle/>
          <a:p>
            <a:pPr algn="just"/>
            <a:r>
              <a:rPr lang="it-IT" dirty="0" smtClean="0"/>
              <a:t>E' del </a:t>
            </a:r>
            <a:r>
              <a:rPr lang="it-IT" b="1" dirty="0" smtClean="0"/>
              <a:t>Tribunale di Torino la decisione assunta in data </a:t>
            </a:r>
            <a:r>
              <a:rPr lang="it-IT" b="1" dirty="0" smtClean="0"/>
              <a:t>13.5.2016 </a:t>
            </a:r>
            <a:r>
              <a:rPr lang="it-IT" dirty="0" smtClean="0"/>
              <a:t>ed afferente a fattispecie non nuova presso quell'autorità: l’errata indicazione del numero di ruolo (</a:t>
            </a:r>
            <a:r>
              <a:rPr lang="it-IT" dirty="0" smtClean="0">
                <a:solidFill>
                  <a:srgbClr val="FF0000"/>
                </a:solidFill>
              </a:rPr>
              <a:t>indicazione di numero giusto ma anno errato</a:t>
            </a:r>
            <a:r>
              <a:rPr lang="it-IT" dirty="0" smtClean="0"/>
              <a:t>) verificatosi nella fase della compilazione della busta telematica e determinante il rifiuto da parte della cancelleria.</a:t>
            </a:r>
          </a:p>
          <a:p>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45</a:t>
            </a:fld>
            <a:endParaRPr lang="it-IT"/>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08720"/>
            <a:ext cx="8229600" cy="5217443"/>
          </a:xfrm>
        </p:spPr>
        <p:txBody>
          <a:bodyPr>
            <a:normAutofit/>
          </a:bodyPr>
          <a:lstStyle/>
          <a:p>
            <a:pPr algn="just"/>
            <a:r>
              <a:rPr lang="it-IT" sz="2000" dirty="0" smtClean="0"/>
              <a:t>L'esame del caso è affidato al dott. Marco Ciccarelli, attento studioso del PCT e quindi altrettanto preciso nella considerazione di alcuni dei profili che interessano la vicenda e che spaziano dalla individuazione dei generali limiti di intervento della cancelleria la cui “...</a:t>
            </a:r>
            <a:r>
              <a:rPr lang="it-IT" sz="2000" b="1" i="1" dirty="0" smtClean="0"/>
              <a:t>accettazione non costituisce deposito ma mero inserimento dell’atto nel fascicolo telematico</a:t>
            </a:r>
            <a:r>
              <a:rPr lang="it-IT" sz="2000" dirty="0" smtClean="0"/>
              <a:t>”, improduttivo di effetti pregiudizievoli, escludendosi – più specificamente – che possano ricorrere “...</a:t>
            </a:r>
            <a:r>
              <a:rPr lang="it-IT" sz="2000" i="1" dirty="0" smtClean="0"/>
              <a:t>anomalie che bloccano l’inserimento nel fascicolo sortiscano l’effetto di travolgere retroattivamente il deposito” </a:t>
            </a:r>
            <a:r>
              <a:rPr lang="it-IT" sz="2000" dirty="0" smtClean="0"/>
              <a:t>ed, ancor più precisamente, che ciò possa verificarsi nella ricorrenza di errori “non gravi” (quali “..</a:t>
            </a:r>
            <a:r>
              <a:rPr lang="it-IT" sz="2000" i="1" dirty="0" smtClean="0"/>
              <a:t>errori materiali o di svista...</a:t>
            </a:r>
            <a:r>
              <a:rPr lang="it-IT" sz="2000" dirty="0" smtClean="0"/>
              <a:t>”) che nel sistema di depositi cartacei non avrebbero certamente determinato alcuna conseguenza e che in quello telematico ben avrebbero potuto legittimare uno stato di sospensione piuttosto che di definitivo rifiuto.</a:t>
            </a:r>
          </a:p>
          <a:p>
            <a:pPr algn="just"/>
            <a:r>
              <a:rPr lang="it-IT" sz="2000" dirty="0" smtClean="0"/>
              <a:t>Da questi presupposti scaturisce l’ordine, diretto alla cancelleria, di accettare il deposito della comparsa seppur contenente l'errata indicazione del numero di ruolo (nel caso di specie riguardante l’anno di riferimento).</a:t>
            </a:r>
          </a:p>
          <a:p>
            <a:endParaRPr lang="it-IT" sz="24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46</a:t>
            </a:fld>
            <a:endParaRPr lang="it-IT"/>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4725" y="289570"/>
            <a:ext cx="8435280" cy="2160240"/>
          </a:xfrm>
        </p:spPr>
        <p:txBody>
          <a:bodyPr>
            <a:normAutofit fontScale="90000"/>
          </a:bodyPr>
          <a:lstStyle/>
          <a:p>
            <a:pPr lvl="0"/>
            <a:r>
              <a:rPr lang="it-IT" dirty="0" smtClean="0">
                <a:solidFill>
                  <a:srgbClr val="0070C0"/>
                </a:solidFill>
              </a:rPr>
              <a:t/>
            </a:r>
            <a:br>
              <a:rPr lang="it-IT" dirty="0" smtClean="0">
                <a:solidFill>
                  <a:srgbClr val="0070C0"/>
                </a:solidFill>
              </a:rPr>
            </a:br>
            <a:r>
              <a:rPr lang="it-IT" dirty="0" smtClean="0">
                <a:solidFill>
                  <a:schemeClr val="accent1">
                    <a:lumMod val="75000"/>
                  </a:schemeClr>
                </a:solidFill>
              </a:rPr>
              <a:t>3.2.1 </a:t>
            </a:r>
            <a:r>
              <a:rPr lang="it-IT" dirty="0" smtClean="0">
                <a:solidFill>
                  <a:srgbClr val="0070C0"/>
                </a:solidFill>
              </a:rPr>
              <a:t>Tribunale Milano, ordinanza 23.04.2016 </a:t>
            </a:r>
            <a:r>
              <a:rPr lang="it-IT" sz="2800" dirty="0" smtClean="0">
                <a:solidFill>
                  <a:srgbClr val="0070C0"/>
                </a:solidFill>
              </a:rPr>
              <a:t>(illegittimo il rifiuto dell’accettazione del deposito da parte cancelleria)</a:t>
            </a:r>
            <a:r>
              <a:rPr lang="it-IT" dirty="0" smtClean="0"/>
              <a:t/>
            </a:r>
            <a:br>
              <a:rPr lang="it-IT" dirty="0" smtClean="0"/>
            </a:br>
            <a:endParaRPr lang="it-IT" dirty="0"/>
          </a:p>
        </p:txBody>
      </p:sp>
      <p:sp>
        <p:nvSpPr>
          <p:cNvPr id="3" name="Segnaposto contenuto 2"/>
          <p:cNvSpPr>
            <a:spLocks noGrp="1"/>
          </p:cNvSpPr>
          <p:nvPr>
            <p:ph idx="1"/>
          </p:nvPr>
        </p:nvSpPr>
        <p:spPr>
          <a:xfrm>
            <a:off x="457200" y="2564904"/>
            <a:ext cx="8363272" cy="3561259"/>
          </a:xfrm>
        </p:spPr>
        <p:txBody>
          <a:bodyPr>
            <a:normAutofit/>
          </a:bodyPr>
          <a:lstStyle/>
          <a:p>
            <a:pPr algn="just"/>
            <a:r>
              <a:rPr lang="it-IT" sz="2800" dirty="0" smtClean="0"/>
              <a:t>La questione afferisce, in questo caso, al </a:t>
            </a:r>
            <a:r>
              <a:rPr lang="it-IT" sz="2800" dirty="0" smtClean="0">
                <a:solidFill>
                  <a:srgbClr val="FF0000"/>
                </a:solidFill>
              </a:rPr>
              <a:t>RIFIUTO</a:t>
            </a:r>
            <a:r>
              <a:rPr lang="it-IT" sz="2800" dirty="0" smtClean="0"/>
              <a:t> di un deposito tempestivamente eseguito dalla parte costituita (SI TRATTAVA DI UNA RIASSUNZIONE DI UN PROCESSO INTERROTTO), non immediatamente comunicato dalla cancelleria e determinante l'intempestività del successivo deposito eseguito in sostituzione del primo non accettato dall'ufficio</a:t>
            </a:r>
            <a:endParaRPr lang="it-IT" sz="28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47</a:t>
            </a:fld>
            <a:endParaRPr lang="it-IT"/>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20688"/>
            <a:ext cx="8229600" cy="5832648"/>
          </a:xfrm>
        </p:spPr>
        <p:txBody>
          <a:bodyPr>
            <a:normAutofit lnSpcReduction="10000"/>
          </a:bodyPr>
          <a:lstStyle/>
          <a:p>
            <a:pPr algn="just"/>
            <a:r>
              <a:rPr lang="it-IT" sz="1400" dirty="0" smtClean="0"/>
              <a:t>Il Tribunale di Milano </a:t>
            </a:r>
            <a:r>
              <a:rPr lang="it-IT" sz="1400" dirty="0" smtClean="0"/>
              <a:t>ha proceduto preliminarmente ad </a:t>
            </a:r>
            <a:r>
              <a:rPr lang="it-IT" sz="1400" dirty="0" smtClean="0"/>
              <a:t>una minuziosa ricostruzione della procedura di deposito, </a:t>
            </a:r>
            <a:r>
              <a:rPr lang="it-IT" sz="1400" dirty="0" smtClean="0"/>
              <a:t>evidenziando i </a:t>
            </a:r>
            <a:r>
              <a:rPr lang="it-IT" sz="1400" dirty="0" smtClean="0"/>
              <a:t>singoli passaggi che ogni difensore deve </a:t>
            </a:r>
            <a:r>
              <a:rPr lang="it-IT" sz="1400" dirty="0" smtClean="0"/>
              <a:t>compiere al </a:t>
            </a:r>
            <a:r>
              <a:rPr lang="it-IT" sz="1400" dirty="0" smtClean="0"/>
              <a:t>fine del completo e positivo deposito degli </a:t>
            </a:r>
            <a:r>
              <a:rPr lang="it-IT" sz="1400" dirty="0" smtClean="0"/>
              <a:t>atti, ossia:</a:t>
            </a:r>
            <a:endParaRPr lang="it-IT" sz="1400" dirty="0" smtClean="0"/>
          </a:p>
          <a:p>
            <a:pPr algn="just"/>
            <a:r>
              <a:rPr lang="it-IT" sz="1400" dirty="0" smtClean="0"/>
              <a:t>a) Il depositante </a:t>
            </a:r>
            <a:r>
              <a:rPr lang="it-IT" sz="1400" dirty="0" smtClean="0"/>
              <a:t>predispone </a:t>
            </a:r>
            <a:r>
              <a:rPr lang="it-IT" sz="1400" dirty="0" smtClean="0"/>
              <a:t>l'atto e gli allegati, </a:t>
            </a:r>
            <a:r>
              <a:rPr lang="it-IT" sz="1400" dirty="0" smtClean="0"/>
              <a:t>tipicamente utilizzando appositi applicativi;</a:t>
            </a:r>
            <a:endParaRPr lang="it-IT" sz="1400" dirty="0" smtClean="0"/>
          </a:p>
          <a:p>
            <a:pPr algn="just"/>
            <a:r>
              <a:rPr lang="it-IT" sz="1400" dirty="0" smtClean="0"/>
              <a:t>b) Il </a:t>
            </a:r>
            <a:r>
              <a:rPr lang="it-IT" sz="1400" dirty="0" smtClean="0"/>
              <a:t>depositant</a:t>
            </a:r>
            <a:r>
              <a:rPr lang="it-IT" sz="1400" dirty="0" smtClean="0"/>
              <a:t>e crea l</a:t>
            </a:r>
            <a:r>
              <a:rPr lang="it-IT" sz="1400" dirty="0" smtClean="0"/>
              <a:t>a busta </a:t>
            </a:r>
            <a:r>
              <a:rPr lang="it-IT" sz="1400" dirty="0"/>
              <a:t>telematica </a:t>
            </a:r>
            <a:r>
              <a:rPr lang="it-IT" sz="1400" dirty="0" smtClean="0"/>
              <a:t>contenente l’atto </a:t>
            </a:r>
            <a:r>
              <a:rPr lang="it-IT" sz="1400" dirty="0"/>
              <a:t>e gli allegati </a:t>
            </a:r>
            <a:r>
              <a:rPr lang="it-IT" sz="1400" dirty="0" smtClean="0"/>
              <a:t>con un </a:t>
            </a:r>
            <a:r>
              <a:rPr lang="it-IT" sz="1400" dirty="0" smtClean="0"/>
              <a:t>apposito applicativo;</a:t>
            </a:r>
            <a:endParaRPr lang="it-IT" sz="1400" dirty="0" smtClean="0"/>
          </a:p>
          <a:p>
            <a:pPr algn="just"/>
            <a:r>
              <a:rPr lang="it-IT" sz="1400" dirty="0" smtClean="0"/>
              <a:t>c) Il depositante predispone il messaggio di PEC (eventualmente attraverso lo stesso software utilizzato per la predisposizione della busta telematica), </a:t>
            </a:r>
            <a:r>
              <a:rPr lang="it-IT" sz="1400" dirty="0" smtClean="0"/>
              <a:t>inserendo come destinatario </a:t>
            </a:r>
            <a:r>
              <a:rPr lang="it-IT" sz="1400" dirty="0" smtClean="0"/>
              <a:t>l'indirizzo di PEC dell'ufficio giudiziario </a:t>
            </a:r>
            <a:r>
              <a:rPr lang="it-IT" sz="1400" dirty="0" smtClean="0"/>
              <a:t>o all’ufficio </a:t>
            </a:r>
            <a:r>
              <a:rPr lang="it-IT" sz="1400" dirty="0" err="1" smtClean="0"/>
              <a:t>NEP</a:t>
            </a:r>
            <a:r>
              <a:rPr lang="it-IT" sz="1400" dirty="0" smtClean="0"/>
              <a:t> competente;</a:t>
            </a:r>
            <a:endParaRPr lang="it-IT" sz="1400" dirty="0" smtClean="0"/>
          </a:p>
          <a:p>
            <a:pPr algn="just"/>
            <a:r>
              <a:rPr lang="it-IT" sz="1400" dirty="0" smtClean="0"/>
              <a:t>d) Il messaggio viene inviato al gestore di PEC del depositante stesso;</a:t>
            </a:r>
          </a:p>
          <a:p>
            <a:pPr algn="just"/>
            <a:r>
              <a:rPr lang="it-IT" sz="1400" dirty="0" smtClean="0"/>
              <a:t>e) Il gestore di PEC del depositante restituisce la Ricevuta di Accettazione (</a:t>
            </a:r>
            <a:r>
              <a:rPr lang="it-IT" sz="1400" dirty="0" err="1" smtClean="0"/>
              <a:t>RdA</a:t>
            </a:r>
            <a:r>
              <a:rPr lang="it-IT" sz="1400" dirty="0" smtClean="0"/>
              <a:t>), che viene resa disponibile nella casella di PEC del depositante (</a:t>
            </a:r>
            <a:r>
              <a:rPr lang="it-IT" sz="1400" dirty="0" smtClean="0">
                <a:solidFill>
                  <a:srgbClr val="FF0000"/>
                </a:solidFill>
              </a:rPr>
              <a:t>I PEC</a:t>
            </a:r>
            <a:r>
              <a:rPr lang="it-IT" sz="1400" dirty="0" smtClean="0"/>
              <a:t>);</a:t>
            </a:r>
          </a:p>
          <a:p>
            <a:pPr algn="just"/>
            <a:r>
              <a:rPr lang="it-IT" sz="1400" dirty="0" smtClean="0"/>
              <a:t>f) Il gestore di PEC del depositante invia il messaggio al gestore di PEC del Ministero della giustizia;</a:t>
            </a:r>
          </a:p>
          <a:p>
            <a:pPr algn="just"/>
            <a:r>
              <a:rPr lang="it-IT" sz="1400" dirty="0" smtClean="0"/>
              <a:t>g) Il gestore di PEC del Ministero della giustizia restituisce la Ricevuta di Avvenuta Consegna (</a:t>
            </a:r>
            <a:r>
              <a:rPr lang="it-IT" sz="1400" dirty="0" err="1" smtClean="0"/>
              <a:t>RdAC</a:t>
            </a:r>
            <a:r>
              <a:rPr lang="it-IT" sz="1400" dirty="0" smtClean="0"/>
              <a:t>); la busta si intende ricevuta nel momento in cui viene generata la </a:t>
            </a:r>
            <a:r>
              <a:rPr lang="it-IT" sz="1400" dirty="0" err="1" smtClean="0"/>
              <a:t>RdAC</a:t>
            </a:r>
            <a:r>
              <a:rPr lang="it-IT" sz="1400" dirty="0" smtClean="0"/>
              <a:t>; </a:t>
            </a:r>
          </a:p>
          <a:p>
            <a:pPr algn="just"/>
            <a:r>
              <a:rPr lang="it-IT" sz="1400" dirty="0" smtClean="0"/>
              <a:t>h) La </a:t>
            </a:r>
            <a:r>
              <a:rPr lang="it-IT" sz="1400" dirty="0" err="1" smtClean="0"/>
              <a:t>RdAC</a:t>
            </a:r>
            <a:r>
              <a:rPr lang="it-IT" sz="1400" dirty="0" smtClean="0"/>
              <a:t> viene resa disponibile nella casella di PEC del depositante; (</a:t>
            </a:r>
            <a:r>
              <a:rPr lang="it-IT" sz="1400" dirty="0" smtClean="0">
                <a:solidFill>
                  <a:srgbClr val="FF0000"/>
                </a:solidFill>
              </a:rPr>
              <a:t>II PEC</a:t>
            </a:r>
            <a:r>
              <a:rPr lang="it-IT" sz="1400" dirty="0" smtClean="0"/>
              <a:t>);</a:t>
            </a:r>
          </a:p>
          <a:p>
            <a:pPr algn="just"/>
            <a:r>
              <a:rPr lang="it-IT" sz="1400" dirty="0" smtClean="0"/>
              <a:t>i) Il gestore dei servizi telematici effettua gli opportuni controlli automatici (formali) sulla busta telematica;</a:t>
            </a:r>
          </a:p>
          <a:p>
            <a:pPr algn="just"/>
            <a:r>
              <a:rPr lang="it-IT" sz="1400" dirty="0" smtClean="0"/>
              <a:t>l) L'esito dei suddetti controlli è inviato con un messaggio di PEC al depositante, mediante un collegamento con il gestore di PEC del Ministero della giustizia;</a:t>
            </a:r>
          </a:p>
          <a:p>
            <a:pPr algn="just"/>
            <a:r>
              <a:rPr lang="it-IT" sz="1400" dirty="0" smtClean="0"/>
              <a:t>m) Il gestore di PEC del depositante provvede a rendere disponibile l'esito dei controlli automatici nella casella di PEC del depositante;</a:t>
            </a:r>
          </a:p>
          <a:p>
            <a:pPr algn="just"/>
            <a:r>
              <a:rPr lang="it-IT" sz="1400" dirty="0" smtClean="0"/>
              <a:t>n) Il gestore di PEC del depositante invia al gestore di PEC del Ministero la Ricevuta di Avvenuta Consegna (</a:t>
            </a:r>
            <a:r>
              <a:rPr lang="it-IT" sz="1400" dirty="0" err="1" smtClean="0"/>
              <a:t>RdAC</a:t>
            </a:r>
            <a:r>
              <a:rPr lang="it-IT" sz="1400" dirty="0" smtClean="0"/>
              <a:t>); (</a:t>
            </a:r>
            <a:r>
              <a:rPr lang="it-IT" sz="1400" dirty="0" smtClean="0">
                <a:solidFill>
                  <a:srgbClr val="FF0000"/>
                </a:solidFill>
              </a:rPr>
              <a:t>III PEC</a:t>
            </a:r>
            <a:r>
              <a:rPr lang="it-IT" sz="1400" dirty="0" smtClean="0"/>
              <a:t>);</a:t>
            </a:r>
          </a:p>
          <a:p>
            <a:pPr algn="just"/>
            <a:r>
              <a:rPr lang="it-IT" sz="1400" dirty="0" smtClean="0"/>
              <a:t>o) L'operatore di cancelleria o dell'ufficio NEP, attraverso il sistema di gestione dei registri, accetta l'atto, che viene così inserito nel fascicolo informatico. (</a:t>
            </a:r>
            <a:r>
              <a:rPr lang="it-IT" sz="1400" dirty="0" smtClean="0">
                <a:solidFill>
                  <a:srgbClr val="FF0000"/>
                </a:solidFill>
              </a:rPr>
              <a:t>IV PEC</a:t>
            </a:r>
            <a:r>
              <a:rPr lang="it-IT" sz="1400" dirty="0" smtClean="0"/>
              <a:t>);</a:t>
            </a:r>
          </a:p>
          <a:p>
            <a:endParaRPr lang="it-IT" sz="14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48</a:t>
            </a:fld>
            <a:endParaRPr lang="it-IT"/>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normAutofit/>
          </a:bodyPr>
          <a:lstStyle/>
          <a:p>
            <a:r>
              <a:rPr lang="it-IT" sz="2000" dirty="0" smtClean="0"/>
              <a:t>Il Tribunale di Milano ha poi esaminato </a:t>
            </a:r>
            <a:r>
              <a:rPr lang="it-IT" sz="2000" dirty="0" smtClean="0"/>
              <a:t>la normativa tecnica sulle tipologie di errori:</a:t>
            </a:r>
          </a:p>
          <a:p>
            <a:pPr algn="just"/>
            <a:r>
              <a:rPr lang="it-IT" sz="2000" dirty="0" smtClean="0"/>
              <a:t>L'art. 14 del provvedimento 16 aprile 2014 del Responsabile DGSIA (Specifiche tecniche di cui all'art. 34 DM 44/2011) prevede che, all'esito della trasmissione ad un ufficio giudiziario di un atto o documento processuale, il gestore dei servizi telematici esegua automaticamente taluni controlli formali sulla c.d. Busta ricevuta dal sistema.</a:t>
            </a:r>
          </a:p>
          <a:p>
            <a:r>
              <a:rPr lang="it-IT" sz="2000" dirty="0" smtClean="0"/>
              <a:t> Le possibili anomalie riscontrabili sono riconducibili a tre categorie: </a:t>
            </a:r>
            <a:r>
              <a:rPr lang="it-IT" sz="2000" dirty="0" smtClean="0">
                <a:solidFill>
                  <a:srgbClr val="FF0000"/>
                </a:solidFill>
              </a:rPr>
              <a:t>WARN, ERROR e FATAL.</a:t>
            </a:r>
          </a:p>
          <a:p>
            <a:pPr algn="just"/>
            <a:r>
              <a:rPr lang="it-IT" sz="2000" dirty="0" smtClean="0"/>
              <a:t>Errori appartenenti alle prime due categorie consentono alla cancelleria di forzare l'accettazione del deposito. Errori appartenenti alla terza categoria, viceversa, inibiscono materialmente l'accettazione, e, dunque, l'entrata dell'atto/documento nel fascicolo processuale.</a:t>
            </a:r>
          </a:p>
          <a:p>
            <a:pPr algn="just"/>
            <a:r>
              <a:rPr lang="it-IT" sz="2000" dirty="0" smtClean="0"/>
              <a:t>Le cancellerie, in presenza di anomalie del tipo WARN o ERROR, dovranno sempre accettare il deposito, avendo cura, tuttavia, di segnalare al giudicante ogni informazione utile in ordine all'anomalia riscontrata. </a:t>
            </a:r>
            <a:endParaRPr lang="it-IT" sz="20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49</a:t>
            </a:fld>
            <a:endParaRPr lang="it-I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7"/>
            <a:ext cx="7975798" cy="1047650"/>
          </a:xfrm>
        </p:spPr>
        <p:txBody>
          <a:bodyPr>
            <a:normAutofit/>
          </a:bodyPr>
          <a:lstStyle/>
          <a:p>
            <a:pPr algn="just"/>
            <a:r>
              <a:rPr lang="it-IT" sz="2000" dirty="0" smtClean="0"/>
              <a:t>L’obbligatorietà «COVID» per gli atti introduttivi</a:t>
            </a:r>
            <a:endParaRPr lang="it-IT" sz="2000" dirty="0"/>
          </a:p>
        </p:txBody>
      </p:sp>
      <p:sp>
        <p:nvSpPr>
          <p:cNvPr id="3" name="Segnaposto contenuto 2"/>
          <p:cNvSpPr>
            <a:spLocks noGrp="1"/>
          </p:cNvSpPr>
          <p:nvPr>
            <p:ph idx="1"/>
          </p:nvPr>
        </p:nvSpPr>
        <p:spPr>
          <a:xfrm>
            <a:off x="628650" y="1412777"/>
            <a:ext cx="7886700" cy="4764186"/>
          </a:xfrm>
        </p:spPr>
        <p:txBody>
          <a:bodyPr>
            <a:normAutofit/>
          </a:bodyPr>
          <a:lstStyle/>
          <a:p>
            <a:r>
              <a:rPr lang="it-IT" dirty="0"/>
              <a:t>Art. 2 comma </a:t>
            </a:r>
            <a:r>
              <a:rPr lang="it-IT" dirty="0" smtClean="0"/>
              <a:t>6 d.l. 8 marzo 2020, n. 11.</a:t>
            </a:r>
            <a:endParaRPr lang="it-IT" dirty="0"/>
          </a:p>
          <a:p>
            <a:pPr algn="just"/>
            <a:r>
              <a:rPr lang="it-IT" dirty="0" smtClean="0"/>
              <a:t>Dalla </a:t>
            </a:r>
            <a:r>
              <a:rPr lang="it-IT" dirty="0"/>
              <a:t>data di entrata in vigore del presente decreto e fino al </a:t>
            </a:r>
            <a:r>
              <a:rPr lang="it-IT" dirty="0">
                <a:solidFill>
                  <a:srgbClr val="FF0000"/>
                </a:solidFill>
              </a:rPr>
              <a:t>31 maggio 2020</a:t>
            </a:r>
            <a:r>
              <a:rPr lang="it-IT" dirty="0"/>
              <a:t>, negli uffici che hanno la disponibilità del servizio di deposito telematico </a:t>
            </a:r>
            <a:r>
              <a:rPr lang="it-IT" dirty="0">
                <a:solidFill>
                  <a:srgbClr val="FF0000"/>
                </a:solidFill>
              </a:rPr>
              <a:t>anche gli atti e documenti di cui all’articolo </a:t>
            </a:r>
            <a:r>
              <a:rPr lang="it-IT" dirty="0" err="1">
                <a:solidFill>
                  <a:srgbClr val="FF0000"/>
                </a:solidFill>
              </a:rPr>
              <a:t>16-bis</a:t>
            </a:r>
            <a:r>
              <a:rPr lang="it-IT" dirty="0">
                <a:solidFill>
                  <a:srgbClr val="FF0000"/>
                </a:solidFill>
              </a:rPr>
              <a:t>, comma </a:t>
            </a:r>
            <a:r>
              <a:rPr lang="it-IT" dirty="0" err="1">
                <a:solidFill>
                  <a:srgbClr val="FF0000"/>
                </a:solidFill>
              </a:rPr>
              <a:t>1-bis</a:t>
            </a:r>
            <a:r>
              <a:rPr lang="it-IT" dirty="0">
                <a:solidFill>
                  <a:srgbClr val="FF0000"/>
                </a:solidFill>
              </a:rPr>
              <a:t>, del decreto legge 18 ottobre 2012, n. 179, convertito dalla legge 17 dicembre 2012, n. 221, sono depositati </a:t>
            </a:r>
            <a:r>
              <a:rPr lang="it-IT" b="1" u="sng" dirty="0">
                <a:solidFill>
                  <a:srgbClr val="FF0000"/>
                </a:solidFill>
              </a:rPr>
              <a:t>esclusivamente</a:t>
            </a:r>
            <a:r>
              <a:rPr lang="it-IT" dirty="0">
                <a:solidFill>
                  <a:srgbClr val="FF0000"/>
                </a:solidFill>
              </a:rPr>
              <a:t> con le modalità previste dal comma 1 del medesimo articolo</a:t>
            </a:r>
            <a:r>
              <a:rPr lang="it-IT" dirty="0"/>
              <a:t>. Gli obblighi di pagamento del contributo unificato di cui all’articolo 14 del decreto del Presidente della Repubblica 30 maggio 2002, n. 115, nonché l’anticipazione forfettaria di cui all’articolo 30 del medesimo decreto, connessi al deposito degli atti con le modalità previste dal periodo precedente, sono assolti con sistemi telematici di pagamento anche tramite la piattaforma tecnologica di cui all’articolo 5, comma 2, del decreto legislativo 7 marzo 2005 n. 82</a:t>
            </a:r>
            <a:r>
              <a:rPr lang="it-IT" dirty="0" smtClean="0"/>
              <a:t>.</a:t>
            </a:r>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5</a:t>
            </a:fld>
            <a:endParaRPr lang="it-IT"/>
          </a:p>
        </p:txBody>
      </p:sp>
    </p:spTree>
    <p:extLst>
      <p:ext uri="{BB962C8B-B14F-4D97-AF65-F5344CB8AC3E}">
        <p14:creationId xmlns:p14="http://schemas.microsoft.com/office/powerpoint/2010/main" val="6817082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20688"/>
            <a:ext cx="8229600" cy="5505475"/>
          </a:xfrm>
        </p:spPr>
        <p:txBody>
          <a:bodyPr>
            <a:normAutofit/>
          </a:bodyPr>
          <a:lstStyle/>
          <a:p>
            <a:pPr algn="just"/>
            <a:r>
              <a:rPr lang="it-IT" sz="2400" dirty="0" smtClean="0"/>
              <a:t>A tal fine è fortemente auspicabile che i capi di ciascun ufficio e i dirigenti di cancelleria concordino tra loro modalità di segnalazione degli errori il più possibile efficaci e complete.</a:t>
            </a:r>
          </a:p>
          <a:p>
            <a:pPr algn="just"/>
            <a:r>
              <a:rPr lang="it-IT" sz="2400" dirty="0" smtClean="0">
                <a:solidFill>
                  <a:srgbClr val="FF0000"/>
                </a:solidFill>
              </a:rPr>
              <a:t>Ora, nel caso di specie, nessuna anomalia di sistema era stata rilevata, in quanto la terza ricevuta aveva avuto esito positivo.</a:t>
            </a:r>
          </a:p>
          <a:p>
            <a:pPr algn="just"/>
            <a:r>
              <a:rPr lang="it-IT" sz="2400" dirty="0" smtClean="0"/>
              <a:t>Ma anche nel caso di errori denominati </a:t>
            </a:r>
            <a:r>
              <a:rPr lang="it-IT" sz="2400" dirty="0" err="1" smtClean="0"/>
              <a:t>Warn</a:t>
            </a:r>
            <a:r>
              <a:rPr lang="it-IT" sz="2400" dirty="0" smtClean="0"/>
              <a:t> o </a:t>
            </a:r>
            <a:r>
              <a:rPr lang="it-IT" sz="2400" dirty="0" err="1" smtClean="0"/>
              <a:t>Error</a:t>
            </a:r>
            <a:r>
              <a:rPr lang="it-IT" sz="2400" dirty="0" smtClean="0"/>
              <a:t> (tra cui rientra peraltro proprio l'eventuale omissione del n. di </a:t>
            </a:r>
            <a:r>
              <a:rPr lang="it-IT" sz="2400" dirty="0" err="1" smtClean="0"/>
              <a:t>r.g.</a:t>
            </a:r>
            <a:r>
              <a:rPr lang="it-IT" sz="2400" dirty="0" smtClean="0"/>
              <a:t>) il Ministero ha disposto che le Cancellerie accettino il deposito, forzando l'errore e segnalando al Giudice, </a:t>
            </a:r>
            <a:r>
              <a:rPr lang="it-IT" sz="2400" b="1" u="sng" dirty="0" smtClean="0">
                <a:solidFill>
                  <a:srgbClr val="FF0000"/>
                </a:solidFill>
              </a:rPr>
              <a:t>unico soggetto che dovrà decidere in merito alla tempestività e ritualità del deposito</a:t>
            </a:r>
            <a:r>
              <a:rPr lang="it-IT" sz="2400" dirty="0" smtClean="0"/>
              <a:t>, l'eventuale problema riscontrato.</a:t>
            </a:r>
          </a:p>
          <a:p>
            <a:pPr algn="just"/>
            <a:r>
              <a:rPr lang="it-IT" sz="2400" dirty="0" smtClean="0"/>
              <a:t>Soltanto in presenza di errori c.d. FATAL (concernenti ad esempio la impossibilità di elaborazione delle buste, la totale assenza dell'atto nella busta ecc.) allora la Cancelleria è facoltizzata a rifiutare il deposito.</a:t>
            </a:r>
          </a:p>
          <a:p>
            <a:pPr algn="just"/>
            <a:endParaRPr lang="it-IT" sz="2400" dirty="0" smtClean="0"/>
          </a:p>
          <a:p>
            <a:pPr algn="just"/>
            <a:endParaRPr lang="it-IT" sz="24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50</a:t>
            </a:fld>
            <a:endParaRPr lang="it-IT"/>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260648"/>
            <a:ext cx="8435280" cy="3168352"/>
          </a:xfrm>
        </p:spPr>
        <p:txBody>
          <a:bodyPr>
            <a:normAutofit/>
          </a:bodyPr>
          <a:lstStyle/>
          <a:p>
            <a:pPr algn="just"/>
            <a:r>
              <a:rPr lang="it-IT" dirty="0" smtClean="0">
                <a:solidFill>
                  <a:srgbClr val="0070C0"/>
                </a:solidFill>
              </a:rPr>
              <a:t/>
            </a:r>
            <a:br>
              <a:rPr lang="it-IT" dirty="0" smtClean="0">
                <a:solidFill>
                  <a:srgbClr val="0070C0"/>
                </a:solidFill>
              </a:rPr>
            </a:br>
            <a:r>
              <a:rPr lang="it-IT" dirty="0" smtClean="0">
                <a:solidFill>
                  <a:srgbClr val="0070C0"/>
                </a:solidFill>
              </a:rPr>
              <a:t>3</a:t>
            </a:r>
            <a:r>
              <a:rPr lang="it-IT" dirty="0" smtClean="0">
                <a:solidFill>
                  <a:schemeClr val="accent1">
                    <a:lumMod val="75000"/>
                  </a:schemeClr>
                </a:solidFill>
              </a:rPr>
              <a:t>.2.2</a:t>
            </a:r>
            <a:r>
              <a:rPr lang="it-IT" dirty="0" smtClean="0">
                <a:solidFill>
                  <a:srgbClr val="0070C0"/>
                </a:solidFill>
              </a:rPr>
              <a:t> </a:t>
            </a:r>
            <a:r>
              <a:rPr lang="it-IT" dirty="0" smtClean="0">
                <a:solidFill>
                  <a:srgbClr val="0070C0"/>
                </a:solidFill>
              </a:rPr>
              <a:t>Tribunale di Rimini, sentenza n. 1201 del 4.10.2016 (illegittimo rifiuto dell’accettazione di un deposito da parte cancelleria)</a:t>
            </a:r>
            <a:r>
              <a:rPr lang="it-IT" dirty="0" smtClean="0"/>
              <a:t/>
            </a:r>
            <a:br>
              <a:rPr lang="it-IT" dirty="0" smtClean="0"/>
            </a:br>
            <a:r>
              <a:rPr lang="it-IT" dirty="0" smtClean="0"/>
              <a:t/>
            </a:r>
            <a:br>
              <a:rPr lang="it-IT" dirty="0" smtClean="0"/>
            </a:br>
            <a:endParaRPr lang="it-IT" dirty="0"/>
          </a:p>
        </p:txBody>
      </p:sp>
      <p:sp>
        <p:nvSpPr>
          <p:cNvPr id="3" name="Segnaposto contenuto 2"/>
          <p:cNvSpPr>
            <a:spLocks noGrp="1"/>
          </p:cNvSpPr>
          <p:nvPr>
            <p:ph idx="1"/>
          </p:nvPr>
        </p:nvSpPr>
        <p:spPr>
          <a:xfrm>
            <a:off x="395536" y="2924944"/>
            <a:ext cx="8424936" cy="3528392"/>
          </a:xfrm>
        </p:spPr>
        <p:txBody>
          <a:bodyPr>
            <a:normAutofit/>
          </a:bodyPr>
          <a:lstStyle/>
          <a:p>
            <a:r>
              <a:rPr lang="it-IT" dirty="0" smtClean="0"/>
              <a:t>La Massima</a:t>
            </a:r>
          </a:p>
          <a:p>
            <a:pPr algn="just"/>
            <a:r>
              <a:rPr lang="it-IT" sz="2000" dirty="0" smtClean="0"/>
              <a:t>“Una volta che sia positivo l'esito dei controlli automatici (</a:t>
            </a:r>
            <a:r>
              <a:rPr lang="it-IT" sz="2000" i="1" dirty="0" smtClean="0"/>
              <a:t>ossia la terza pec</a:t>
            </a:r>
            <a:r>
              <a:rPr lang="it-IT" sz="2000" dirty="0" smtClean="0"/>
              <a:t> </a:t>
            </a:r>
            <a:r>
              <a:rPr lang="it-IT" sz="2000" i="1" dirty="0" smtClean="0"/>
              <a:t>quella che il gestore dei servizi telematici restituisce al mittente e nella quale viene dato atto dell'esito dei controlli effettuati dal dominio giustizia)</a:t>
            </a:r>
            <a:r>
              <a:rPr lang="it-IT" sz="2000" dirty="0" smtClean="0"/>
              <a:t> il Cancelliere non può rifiutare l'atto, se non nei casi più gravi di errori c.d. FATAL ossia quelli che inibiscono materialmente l'accettazione; in tutte le altre ipotesi, essendo l’atto (almeno formalmente) depositato, pervenuto cioè nella sfera legale di conoscenza del giudice titolare del fascicolo, non compete più’ al cancelliere esercitare un ulteriore vaglio di ammissibilità sul documento informatico ma solo al Giudice</a:t>
            </a:r>
            <a:r>
              <a:rPr lang="it-IT" dirty="0" smtClean="0"/>
              <a:t>.</a:t>
            </a:r>
          </a:p>
          <a:p>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51</a:t>
            </a:fld>
            <a:endParaRPr lang="it-IT"/>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76672"/>
            <a:ext cx="8229600" cy="720080"/>
          </a:xfrm>
        </p:spPr>
        <p:txBody>
          <a:bodyPr>
            <a:normAutofit fontScale="90000"/>
          </a:bodyPr>
          <a:lstStyle/>
          <a:p>
            <a:pPr algn="ctr"/>
            <a:r>
              <a:rPr lang="it-IT" dirty="0" smtClean="0"/>
              <a:t>Il Caso</a:t>
            </a:r>
            <a:br>
              <a:rPr lang="it-IT" dirty="0" smtClean="0"/>
            </a:br>
            <a:endParaRPr lang="it-IT" dirty="0"/>
          </a:p>
        </p:txBody>
      </p:sp>
      <p:sp>
        <p:nvSpPr>
          <p:cNvPr id="3" name="Segnaposto contenuto 2"/>
          <p:cNvSpPr>
            <a:spLocks noGrp="1"/>
          </p:cNvSpPr>
          <p:nvPr>
            <p:ph idx="1"/>
          </p:nvPr>
        </p:nvSpPr>
        <p:spPr>
          <a:xfrm>
            <a:off x="467544" y="1124744"/>
            <a:ext cx="8219256" cy="5472608"/>
          </a:xfrm>
        </p:spPr>
        <p:txBody>
          <a:bodyPr>
            <a:normAutofit/>
          </a:bodyPr>
          <a:lstStyle/>
          <a:p>
            <a:pPr algn="just"/>
            <a:r>
              <a:rPr lang="it-IT" sz="2200" dirty="0" smtClean="0"/>
              <a:t>Il procuratore del creditore procedente depositava (ampiamente nei termini) la relazione notarile unitamente alla copia della nota di trascrizione del pignoramento.</a:t>
            </a:r>
          </a:p>
          <a:p>
            <a:pPr algn="just"/>
            <a:r>
              <a:rPr lang="it-IT" sz="2200" dirty="0" smtClean="0"/>
              <a:t>I controlli automatici non evidenziavano alcuna anomalia della busta. </a:t>
            </a:r>
            <a:r>
              <a:rPr lang="it-IT" sz="2200" i="1" dirty="0" smtClean="0">
                <a:effectLst>
                  <a:outerShdw blurRad="38100" dist="38100" dir="2700000" algn="tl">
                    <a:srgbClr val="000000">
                      <a:alpha val="43137"/>
                    </a:srgbClr>
                  </a:outerShdw>
                </a:effectLst>
              </a:rPr>
              <a:t>Codice esito: 1. Descrizione esito: </a:t>
            </a:r>
            <a:r>
              <a:rPr lang="it-IT" sz="2200" i="1" dirty="0" err="1" smtClean="0">
                <a:effectLst>
                  <a:outerShdw blurRad="38100" dist="38100" dir="2700000" algn="tl">
                    <a:srgbClr val="000000">
                      <a:alpha val="43137"/>
                    </a:srgbClr>
                  </a:outerShdw>
                </a:effectLst>
              </a:rPr>
              <a:t>--</a:t>
            </a:r>
            <a:r>
              <a:rPr lang="it-IT" sz="2200" i="1" dirty="0" smtClean="0">
                <a:effectLst>
                  <a:outerShdw blurRad="38100" dist="38100" dir="2700000" algn="tl">
                    <a:srgbClr val="000000">
                      <a:alpha val="43137"/>
                    </a:srgbClr>
                  </a:outerShdw>
                </a:effectLst>
              </a:rPr>
              <a:t> Controlli terminati con successo. Busta in attesa di accettazione</a:t>
            </a:r>
            <a:r>
              <a:rPr lang="it-IT" sz="2200" i="1" dirty="0" smtClean="0"/>
              <a:t>.</a:t>
            </a:r>
          </a:p>
          <a:p>
            <a:pPr algn="just"/>
            <a:r>
              <a:rPr lang="it-IT" sz="2200" dirty="0" smtClean="0"/>
              <a:t>La cancelleria il giorno stesso del deposito rifiutava la busta con la motivazione “si prega di depositare separatamente la nota di trascrizione. Atti rifiutati il ../../…”</a:t>
            </a:r>
          </a:p>
          <a:p>
            <a:pPr algn="just"/>
            <a:r>
              <a:rPr lang="it-IT" sz="2200" dirty="0" smtClean="0"/>
              <a:t>Il procuratore del creditore procedente non si avvedeva del messaggio pec, e solo quando il termine di presentazione della relazione era spirato, a seguito di controlli sul portale accesso giustizia, prendeva materialmente cognizione del rifiuto. Procedeva immediatamente a depositare relazione notarile e nota di trascrizione con due distinti invii che venivano regolarmente accettati</a:t>
            </a:r>
            <a:r>
              <a:rPr lang="it-IT" sz="2300" dirty="0" smtClean="0"/>
              <a:t>.</a:t>
            </a:r>
            <a:endParaRPr lang="it-IT" sz="23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52</a:t>
            </a:fld>
            <a:endParaRPr lang="it-IT"/>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Il GE fissava per la comparizione delle parti e dopo il contraddittorio, pur dando atto che in effetti risultava un primo deposito tempestivamente inviato ma altrettanto tempestivamente rifiutato, dichiarava </a:t>
            </a:r>
            <a:r>
              <a:rPr lang="it-IT" u="sng" dirty="0" smtClean="0">
                <a:solidFill>
                  <a:srgbClr val="FF0000"/>
                </a:solidFill>
              </a:rPr>
              <a:t>l’estinzione del pignoramento per il mancato deposito nei termini della relazione notarile.</a:t>
            </a:r>
            <a:endParaRPr lang="it-IT" u="sng" dirty="0">
              <a:solidFill>
                <a:srgbClr val="FF0000"/>
              </a:solidFill>
            </a:endParaRPr>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53</a:t>
            </a:fld>
            <a:endParaRPr lang="it-IT"/>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Il Tribunale di Rimini in composizione collegiale , relatore Dott. La Battaglia, </a:t>
            </a:r>
            <a:r>
              <a:rPr lang="it-IT" dirty="0" smtClean="0"/>
              <a:t>accoglieva </a:t>
            </a:r>
            <a:r>
              <a:rPr lang="it-IT" dirty="0" smtClean="0"/>
              <a:t>il reclamo confermando un proprio precedente orientamento</a:t>
            </a:r>
          </a:p>
          <a:p>
            <a:pPr algn="just"/>
            <a:r>
              <a:rPr lang="it-IT" dirty="0" smtClean="0"/>
              <a:t>Il percorso motivazionale parte sempre dalle tipologie di errore che possono presentare le buste all’esito dei controlli automatici per poi proseguire come </a:t>
            </a:r>
            <a:r>
              <a:rPr lang="it-IT" dirty="0" err="1" smtClean="0"/>
              <a:t>segue…</a:t>
            </a:r>
            <a:r>
              <a:rPr lang="it-IT" dirty="0" smtClean="0"/>
              <a:t>.</a:t>
            </a:r>
          </a:p>
          <a:p>
            <a:pPr marL="0" indent="0" algn="just">
              <a:buNone/>
            </a:pPr>
            <a:endParaRPr lang="it-IT" dirty="0" smtClean="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54</a:t>
            </a:fld>
            <a:endParaRPr lang="it-IT"/>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836712"/>
            <a:ext cx="8229600" cy="5688632"/>
          </a:xfrm>
        </p:spPr>
        <p:txBody>
          <a:bodyPr>
            <a:normAutofit/>
          </a:bodyPr>
          <a:lstStyle/>
          <a:p>
            <a:pPr algn="just"/>
            <a:r>
              <a:rPr lang="it-IT" sz="1700" dirty="0" smtClean="0"/>
              <a:t>Il messaggio contenente l’atto da depositare aveva anche superato i controlli automatici con esito positivo, tanto che il sistema aveva inviato al procuratore del creditore procedente l’ulteriore </a:t>
            </a:r>
            <a:r>
              <a:rPr lang="it-IT" sz="1700" i="1" dirty="0" smtClean="0"/>
              <a:t>e-mail contenente il messaggio “controlli terminati con successo. Busta in attesa di accettazione” (doc. 6 allegato al reclamo). </a:t>
            </a:r>
          </a:p>
          <a:p>
            <a:pPr algn="just"/>
            <a:r>
              <a:rPr lang="it-IT" sz="1700" i="1" dirty="0" smtClean="0"/>
              <a:t>A questo punto la relazione notarile (effettivamente </a:t>
            </a:r>
            <a:r>
              <a:rPr lang="it-IT" sz="1700" dirty="0" smtClean="0"/>
              <a:t>contenuta nella “busta”, sebbene unitamente ad altri documenti) doveva ritenersi (almeno formalmente) depositata, pervenuta cioè nella sfera legale di conoscenza del giudice titolare del fascicolo. </a:t>
            </a:r>
          </a:p>
          <a:p>
            <a:pPr algn="just"/>
            <a:r>
              <a:rPr lang="it-IT" sz="1700" dirty="0" smtClean="0">
                <a:solidFill>
                  <a:srgbClr val="FF0000"/>
                </a:solidFill>
              </a:rPr>
              <a:t>Non competeva, quindi, al cancelliere esercitare un ulteriore vaglio di ammissibilità sul documento informatico</a:t>
            </a:r>
            <a:r>
              <a:rPr lang="it-IT" sz="1700" dirty="0" smtClean="0"/>
              <a:t>; vaglio, peraltro, appuntatosi sul dato estrinseco che, insieme alla relazione notarile, erano stati depositati altri documenti informatici (anch’essi, per vero, pertinenti rispetto all’art. 567 c.p.c., trattandosi di due note di trascrizione). </a:t>
            </a:r>
          </a:p>
          <a:p>
            <a:pPr algn="just"/>
            <a:r>
              <a:rPr lang="it-IT" sz="1700" dirty="0" smtClean="0"/>
              <a:t>Se può ammettersi che, in ossequio ad istanze di “buone prassi” processuali, fosse stato richiesto al depositante di rinnovare il deposito della sola relazione notarile, non può tuttavia ritenersi che ciò valesse a porre nel nulla il precedente deposito, il quale, sotto il profilo </a:t>
            </a:r>
            <a:r>
              <a:rPr lang="it-IT" sz="1700" i="1" dirty="0" err="1" smtClean="0"/>
              <a:t>stricto</a:t>
            </a:r>
            <a:r>
              <a:rPr lang="it-IT" sz="1700" i="1" dirty="0" smtClean="0"/>
              <a:t> </a:t>
            </a:r>
            <a:r>
              <a:rPr lang="it-IT" sz="1700" i="1" dirty="0" err="1" smtClean="0"/>
              <a:t>sensu</a:t>
            </a:r>
            <a:r>
              <a:rPr lang="it-IT" sz="1700" i="1" dirty="0" smtClean="0"/>
              <a:t> processuale, si era – </a:t>
            </a:r>
            <a:r>
              <a:rPr lang="it-IT" sz="1700" dirty="0" smtClean="0"/>
              <a:t>come detto – (di già) regolarmente perfezionato (ai sensi del citato art. 16-</a:t>
            </a:r>
            <a:r>
              <a:rPr lang="it-IT" sz="1700" i="1" dirty="0" smtClean="0"/>
              <a:t>bis, VII co., del d. l. </a:t>
            </a:r>
            <a:r>
              <a:rPr lang="it-IT" sz="1700" dirty="0" smtClean="0"/>
              <a:t>n. 179/12).</a:t>
            </a:r>
          </a:p>
          <a:p>
            <a:pPr algn="just"/>
            <a:r>
              <a:rPr lang="it-IT" sz="1700" dirty="0" smtClean="0"/>
              <a:t> Il giudice dell’esecuzione avrebbe dovuto, quindi, (autonomamente) valutare – ai fini del rispetto del termine </a:t>
            </a:r>
            <a:r>
              <a:rPr lang="it-IT" sz="1700" i="1" dirty="0" smtClean="0"/>
              <a:t>ex art. 567 c.p.c. - se l’atto era stato effettivamente depositato, ai </a:t>
            </a:r>
            <a:r>
              <a:rPr lang="it-IT" sz="1700" dirty="0" smtClean="0"/>
              <a:t>termini di legge (per poi vagliarlo sotto il profilo sostanziale), senza arrestarsi alla comunicazione di avvenuto “rifiuto” da parte della cancelleria (basata su una motivazione estranea alle ipotesi normativamente previste).</a:t>
            </a:r>
            <a:endParaRPr lang="it-IT" sz="17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55</a:t>
            </a:fld>
            <a:endParaRPr lang="it-IT"/>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260648"/>
            <a:ext cx="8075240" cy="2016224"/>
          </a:xfrm>
        </p:spPr>
        <p:txBody>
          <a:bodyPr>
            <a:normAutofit fontScale="90000"/>
          </a:bodyPr>
          <a:lstStyle/>
          <a:p>
            <a:pPr lvl="0"/>
            <a:r>
              <a:rPr lang="it-IT" dirty="0" smtClean="0">
                <a:solidFill>
                  <a:srgbClr val="0070C0"/>
                </a:solidFill>
              </a:rPr>
              <a:t/>
            </a:r>
            <a:br>
              <a:rPr lang="it-IT" dirty="0" smtClean="0">
                <a:solidFill>
                  <a:srgbClr val="0070C0"/>
                </a:solidFill>
              </a:rPr>
            </a:br>
            <a:r>
              <a:rPr lang="it-IT" dirty="0" smtClean="0">
                <a:solidFill>
                  <a:srgbClr val="0070C0"/>
                </a:solidFill>
              </a:rPr>
              <a:t/>
            </a:r>
            <a:br>
              <a:rPr lang="it-IT" dirty="0" smtClean="0">
                <a:solidFill>
                  <a:srgbClr val="0070C0"/>
                </a:solidFill>
              </a:rPr>
            </a:br>
            <a:r>
              <a:rPr lang="it-IT" dirty="0" smtClean="0">
                <a:solidFill>
                  <a:srgbClr val="0070C0"/>
                </a:solidFill>
              </a:rPr>
              <a:t>3.2.3 </a:t>
            </a:r>
            <a:r>
              <a:rPr lang="it-IT" dirty="0" smtClean="0">
                <a:solidFill>
                  <a:srgbClr val="0070C0"/>
                </a:solidFill>
              </a:rPr>
              <a:t>Tribunale di Milano, ordinanza 10.05.2016 (errore </a:t>
            </a:r>
            <a:r>
              <a:rPr lang="it-IT" dirty="0" err="1" smtClean="0">
                <a:solidFill>
                  <a:srgbClr val="0070C0"/>
                </a:solidFill>
              </a:rPr>
              <a:t>fatal</a:t>
            </a:r>
            <a:r>
              <a:rPr lang="it-IT" dirty="0" smtClean="0">
                <a:solidFill>
                  <a:srgbClr val="0070C0"/>
                </a:solidFill>
              </a:rPr>
              <a:t> – rimessione in termini)</a:t>
            </a:r>
            <a:r>
              <a:rPr lang="it-IT" dirty="0" smtClean="0"/>
              <a:t/>
            </a:r>
            <a:br>
              <a:rPr lang="it-IT" dirty="0" smtClean="0"/>
            </a:br>
            <a:r>
              <a:rPr lang="it-IT" dirty="0" smtClean="0"/>
              <a:t/>
            </a:r>
            <a:br>
              <a:rPr lang="it-IT" dirty="0" smtClean="0"/>
            </a:br>
            <a:endParaRPr lang="it-IT" dirty="0"/>
          </a:p>
        </p:txBody>
      </p:sp>
      <p:sp>
        <p:nvSpPr>
          <p:cNvPr id="3" name="Segnaposto contenuto 2"/>
          <p:cNvSpPr>
            <a:spLocks noGrp="1"/>
          </p:cNvSpPr>
          <p:nvPr>
            <p:ph idx="1"/>
          </p:nvPr>
        </p:nvSpPr>
        <p:spPr>
          <a:xfrm>
            <a:off x="457200" y="2348880"/>
            <a:ext cx="8363272" cy="3777283"/>
          </a:xfrm>
        </p:spPr>
        <p:txBody>
          <a:bodyPr/>
          <a:lstStyle/>
          <a:p>
            <a:pPr algn="just"/>
            <a:r>
              <a:rPr lang="it-IT" dirty="0" smtClean="0"/>
              <a:t>Con ordinanza del 10 maggio 2016 della Sezione Lavoro del Tribunale di Milano, è stata accolta la richiesta di rimessioni in termini avanzata dal resistente a seguito di una costituzione in giudizio mediante deposito telematico “affetto” da errore fatale (non gestibile) e come tale rifiutato dalla cancelleria dopo ben undici giorni dall’invio.</a:t>
            </a:r>
          </a:p>
          <a:p>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56</a:t>
            </a:fld>
            <a:endParaRPr lang="it-IT"/>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052736"/>
            <a:ext cx="8229600" cy="5073427"/>
          </a:xfrm>
        </p:spPr>
        <p:txBody>
          <a:bodyPr>
            <a:normAutofit/>
          </a:bodyPr>
          <a:lstStyle/>
          <a:p>
            <a:pPr algn="just"/>
            <a:r>
              <a:rPr lang="it-IT" sz="2000" dirty="0" smtClean="0"/>
              <a:t>A dire il vero, così come poi argomentato da parte ricorrente che, anche per tale rilievo, </a:t>
            </a:r>
            <a:r>
              <a:rPr lang="it-IT" sz="2000" dirty="0" smtClean="0"/>
              <a:t>ha insistito </a:t>
            </a:r>
            <a:r>
              <a:rPr lang="it-IT" sz="2000" dirty="0" smtClean="0"/>
              <a:t>per la tardività della costituzione del resistente e si </a:t>
            </a:r>
            <a:r>
              <a:rPr lang="it-IT" sz="2000" dirty="0" smtClean="0"/>
              <a:t>è opposta </a:t>
            </a:r>
            <a:r>
              <a:rPr lang="it-IT" sz="2000" dirty="0" smtClean="0"/>
              <a:t>all</a:t>
            </a:r>
            <a:r>
              <a:rPr lang="it-IT" sz="2000" dirty="0" smtClean="0"/>
              <a:t>’ istanza </a:t>
            </a:r>
            <a:r>
              <a:rPr lang="it-IT" sz="2000" dirty="0" smtClean="0"/>
              <a:t>di rimessioni in termini, la terza PEC (esiti dei controlli automatici) conteneva la segnalazione della presenza di un </a:t>
            </a:r>
            <a:r>
              <a:rPr lang="it-IT" sz="2000" dirty="0" smtClean="0">
                <a:solidFill>
                  <a:srgbClr val="FF0000"/>
                </a:solidFill>
              </a:rPr>
              <a:t>“errore imprevisto” </a:t>
            </a:r>
            <a:r>
              <a:rPr lang="it-IT" sz="2000" dirty="0" smtClean="0"/>
              <a:t>nel deposito </a:t>
            </a:r>
            <a:r>
              <a:rPr lang="it-IT" sz="2000" dirty="0" smtClean="0"/>
              <a:t>ma - </a:t>
            </a:r>
            <a:r>
              <a:rPr lang="it-IT" sz="2000" dirty="0" smtClean="0"/>
              <a:t>particolare da non </a:t>
            </a:r>
            <a:r>
              <a:rPr lang="it-IT" sz="2000" dirty="0" smtClean="0"/>
              <a:t>sottovalutare - </a:t>
            </a:r>
            <a:r>
              <a:rPr lang="it-IT" sz="2000" dirty="0" smtClean="0"/>
              <a:t>anche la dicitura con la quale veniva rappresentata la “</a:t>
            </a:r>
            <a:r>
              <a:rPr lang="it-IT" sz="2000" dirty="0" smtClean="0">
                <a:solidFill>
                  <a:srgbClr val="FF0000"/>
                </a:solidFill>
              </a:rPr>
              <a:t>necessità di ulteriori verifiche da parte della cancelleria”.</a:t>
            </a:r>
          </a:p>
          <a:p>
            <a:pPr algn="just"/>
            <a:r>
              <a:rPr lang="it-IT" sz="2000" dirty="0" smtClean="0"/>
              <a:t>La cancelleria </a:t>
            </a:r>
            <a:r>
              <a:rPr lang="it-IT" sz="2000" dirty="0" smtClean="0"/>
              <a:t>lavorava </a:t>
            </a:r>
            <a:r>
              <a:rPr lang="it-IT" sz="2000" dirty="0" smtClean="0"/>
              <a:t>la busta solo dopo </a:t>
            </a:r>
            <a:r>
              <a:rPr lang="it-IT" sz="2000" dirty="0" smtClean="0"/>
              <a:t>a distanza di 11 giorni dall’invio, rifiutandola allorquando </a:t>
            </a:r>
            <a:r>
              <a:rPr lang="it-IT" sz="2000" dirty="0" smtClean="0"/>
              <a:t>i termini perentori per </a:t>
            </a:r>
            <a:r>
              <a:rPr lang="it-IT" sz="2000" dirty="0" smtClean="0"/>
              <a:t>la costituzione </a:t>
            </a:r>
            <a:r>
              <a:rPr lang="it-IT" sz="2000" dirty="0" smtClean="0"/>
              <a:t>nel processo del lavoro erano oramai scaduti.</a:t>
            </a:r>
          </a:p>
          <a:p>
            <a:pPr algn="just"/>
            <a:r>
              <a:rPr lang="it-IT" sz="2000" dirty="0" smtClean="0"/>
              <a:t>Il Giudice del Tribunale di Milano – Sezione Lavoro - dott.ssa Maria Grazia Cassia, </a:t>
            </a:r>
            <a:r>
              <a:rPr lang="it-IT" sz="2000" dirty="0" smtClean="0"/>
              <a:t>ha accolto l’istanza </a:t>
            </a:r>
            <a:r>
              <a:rPr lang="it-IT" sz="2000" dirty="0" smtClean="0"/>
              <a:t>di rimessioni in termini offrendo una motivazione precisa non solo relativamente ai riferimenti normativi citati ma anche dimostrando come le norme (non solo di diritto ma anche tecniche) </a:t>
            </a:r>
            <a:r>
              <a:rPr lang="it-IT" sz="2000" b="1" dirty="0" smtClean="0">
                <a:effectLst>
                  <a:outerShdw blurRad="38100" dist="38100" dir="2700000" algn="tl">
                    <a:srgbClr val="000000">
                      <a:alpha val="43137"/>
                    </a:srgbClr>
                  </a:outerShdw>
                </a:effectLst>
              </a:rPr>
              <a:t>debbano trovare applicazione solo dopo una perfetta sinergia con quanto dettato dal buon senso</a:t>
            </a:r>
            <a:r>
              <a:rPr lang="it-IT" sz="2000" dirty="0" smtClean="0"/>
              <a:t>; i motivi, assolutamente condivisibili, addotti dal Giudicante per accogliere la richiesta del resistente, sono i seguenti:</a:t>
            </a:r>
          </a:p>
          <a:p>
            <a:pPr algn="just"/>
            <a:endParaRPr lang="it-IT" sz="20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57</a:t>
            </a:fld>
            <a:endParaRPr lang="it-IT"/>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80728"/>
            <a:ext cx="8229600" cy="5145435"/>
          </a:xfrm>
        </p:spPr>
        <p:txBody>
          <a:bodyPr>
            <a:normAutofit/>
          </a:bodyPr>
          <a:lstStyle/>
          <a:p>
            <a:pPr algn="just"/>
            <a:r>
              <a:rPr lang="it-IT" b="1" dirty="0" smtClean="0"/>
              <a:t>1) contenuto della terza PEC (esiti dei controlli automatici) non chiaro:</a:t>
            </a:r>
            <a:endParaRPr lang="it-IT" dirty="0" smtClean="0"/>
          </a:p>
          <a:p>
            <a:pPr algn="just"/>
            <a:r>
              <a:rPr lang="it-IT" sz="2000" dirty="0" smtClean="0"/>
              <a:t>il contenuto della terza PEC (esiti dei controlli automatici) da una parte, infatti, indicava la presenza di errore nel deposito ma, dall’altra non consentiva al difensore di comprendere e dedurre che tale errore fosse ascrivibile a quello di tipologia “</a:t>
            </a:r>
            <a:r>
              <a:rPr lang="it-IT" sz="2000" b="1" dirty="0" smtClean="0"/>
              <a:t>FATAL</a:t>
            </a:r>
            <a:r>
              <a:rPr lang="it-IT" sz="2000" dirty="0" smtClean="0"/>
              <a:t>” non gestibile dalla cancelleria e che avrebbe obbligato la predetta a rifiutare il deposito. A ciò deve aggiungersi che veniva evidenziata la necessità di ulteriori verifiche da parte della cancelleria con ciò lasciando quindi intendere di potersi trovare in presenza di anomalia di tipo “WARNING” o “ERROR” come tale forzabile da parte della cancelleria così come raccomandato dal Ministero della Giustizia con la circolare del 23 ottobre 2015.</a:t>
            </a:r>
          </a:p>
          <a:p>
            <a:pPr algn="just"/>
            <a:r>
              <a:rPr lang="it-IT" sz="2000" dirty="0" smtClean="0"/>
              <a:t>Se il contenuto della terza PEC fosse stato più chiaro e avesse, in maniera non equivoca, indicato la presenza di anomalia “FATAL” non gestibile, ciò avrebbe consentito al Giudicante di valutare con maggior rigore la diligenza del difensore di parte resistente. </a:t>
            </a:r>
          </a:p>
          <a:p>
            <a:pPr algn="just"/>
            <a:endParaRPr lang="it-IT" sz="20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58</a:t>
            </a:fld>
            <a:endParaRPr lang="it-IT"/>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412776"/>
            <a:ext cx="8229600" cy="4713387"/>
          </a:xfrm>
        </p:spPr>
        <p:txBody>
          <a:bodyPr/>
          <a:lstStyle/>
          <a:p>
            <a:pPr algn="just"/>
            <a:r>
              <a:rPr lang="it-IT" b="1" dirty="0" smtClean="0"/>
              <a:t>2) Eccessivo ritardo della cancelleria nella “lavorazione” del deposito telematico:</a:t>
            </a:r>
            <a:endParaRPr lang="it-IT" dirty="0" smtClean="0"/>
          </a:p>
          <a:p>
            <a:pPr algn="just"/>
            <a:r>
              <a:rPr lang="it-IT" sz="2000" dirty="0" smtClean="0"/>
              <a:t>la cancelleria avrebbe dovuto lavorare il deposito della busta entro il termine indicato e suggerito dal Ministero della Giustizia al punto 5 della circolare pubblicata il 23 ottobre 2015 </a:t>
            </a:r>
          </a:p>
          <a:p>
            <a:pPr algn="just"/>
            <a:endParaRPr lang="it-IT" sz="2000" dirty="0" smtClean="0"/>
          </a:p>
          <a:p>
            <a:pPr algn="just"/>
            <a:r>
              <a:rPr lang="it-IT" sz="2000" dirty="0" smtClean="0"/>
              <a:t>il Osserva infatti giustamente il Giudicante che, </a:t>
            </a:r>
            <a:r>
              <a:rPr lang="it-IT" sz="2000" b="1" dirty="0" smtClean="0"/>
              <a:t>se la cancelleria avesse lavorato e rifiutato la busta entro il giorno successivo a quello dell’avvenuto deposito, il resistente avrebbe avuto conoscenza del rifiuto a termine non ancora scaduto per la costituzione regolare nel giudizio</a:t>
            </a:r>
            <a:r>
              <a:rPr lang="it-IT" sz="2000" dirty="0" smtClean="0"/>
              <a:t> facendo intendere che, ove così si fossero svolti i fatti e in mancanza di un tempestivo nuovo deposito entro il termine di scadenza (29 aprile 2016), nessuna istanza di rimessione nei termini si sarebbe potuta richiedere. </a:t>
            </a:r>
            <a:endParaRPr lang="it-IT" sz="20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59</a:t>
            </a:fld>
            <a:endParaRPr lang="it-I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28650" y="836712"/>
            <a:ext cx="7886700" cy="5340251"/>
          </a:xfrm>
        </p:spPr>
        <p:txBody>
          <a:bodyPr>
            <a:normAutofit lnSpcReduction="10000"/>
          </a:bodyPr>
          <a:lstStyle/>
          <a:p>
            <a:pPr marL="0" indent="0">
              <a:buNone/>
            </a:pPr>
            <a:r>
              <a:rPr lang="it-IT" sz="2400" dirty="0" smtClean="0"/>
              <a:t>Art. 83 comma 11 d.l. 17 marzo 2020, n. 18.</a:t>
            </a:r>
          </a:p>
          <a:p>
            <a:pPr marL="0" indent="0" algn="just">
              <a:buNone/>
            </a:pPr>
            <a:r>
              <a:rPr lang="it-IT" sz="2400" dirty="0" smtClean="0"/>
              <a:t>Dal </a:t>
            </a:r>
            <a:r>
              <a:rPr lang="it-IT" sz="2400" dirty="0"/>
              <a:t>9 marzo 2020 al </a:t>
            </a:r>
            <a:r>
              <a:rPr lang="it-IT" sz="2400" dirty="0">
                <a:solidFill>
                  <a:srgbClr val="FF0000"/>
                </a:solidFill>
              </a:rPr>
              <a:t>30 giugno 2020</a:t>
            </a:r>
            <a:r>
              <a:rPr lang="it-IT" sz="2400" dirty="0"/>
              <a:t>, negli uffici </a:t>
            </a:r>
            <a:r>
              <a:rPr lang="it-IT" sz="2400" dirty="0" smtClean="0"/>
              <a:t>che hanno la disponibilità </a:t>
            </a:r>
            <a:r>
              <a:rPr lang="it-IT" sz="2400" dirty="0"/>
              <a:t>del servizio di deposito telematico anche </a:t>
            </a:r>
            <a:r>
              <a:rPr lang="it-IT" sz="2400" dirty="0" smtClean="0"/>
              <a:t>gli </a:t>
            </a:r>
            <a:r>
              <a:rPr lang="it-IT" sz="2400" dirty="0" smtClean="0">
                <a:solidFill>
                  <a:srgbClr val="FF0000"/>
                </a:solidFill>
              </a:rPr>
              <a:t>atti e documenti </a:t>
            </a:r>
            <a:r>
              <a:rPr lang="it-IT" sz="2400" dirty="0">
                <a:solidFill>
                  <a:srgbClr val="FF0000"/>
                </a:solidFill>
              </a:rPr>
              <a:t>di cui all'articolo </a:t>
            </a:r>
            <a:r>
              <a:rPr lang="it-IT" sz="2400" dirty="0" err="1">
                <a:solidFill>
                  <a:srgbClr val="FF0000"/>
                </a:solidFill>
              </a:rPr>
              <a:t>16-bis</a:t>
            </a:r>
            <a:r>
              <a:rPr lang="it-IT" sz="2400" dirty="0">
                <a:solidFill>
                  <a:srgbClr val="FF0000"/>
                </a:solidFill>
              </a:rPr>
              <a:t>, comma </a:t>
            </a:r>
            <a:r>
              <a:rPr lang="it-IT" sz="2400" dirty="0" err="1">
                <a:solidFill>
                  <a:srgbClr val="FF0000"/>
                </a:solidFill>
              </a:rPr>
              <a:t>1-bis</a:t>
            </a:r>
            <a:r>
              <a:rPr lang="it-IT" sz="2400" dirty="0">
                <a:solidFill>
                  <a:srgbClr val="FF0000"/>
                </a:solidFill>
              </a:rPr>
              <a:t>, del </a:t>
            </a:r>
            <a:r>
              <a:rPr lang="it-IT" sz="2400" dirty="0" smtClean="0">
                <a:solidFill>
                  <a:srgbClr val="FF0000"/>
                </a:solidFill>
              </a:rPr>
              <a:t>decreto legge 18 </a:t>
            </a:r>
            <a:r>
              <a:rPr lang="it-IT" sz="2400" dirty="0">
                <a:solidFill>
                  <a:srgbClr val="FF0000"/>
                </a:solidFill>
              </a:rPr>
              <a:t>ottobre 2012, n. 179, convertito, con modificazioni</a:t>
            </a:r>
            <a:r>
              <a:rPr lang="it-IT" sz="2400" dirty="0" smtClean="0">
                <a:solidFill>
                  <a:srgbClr val="FF0000"/>
                </a:solidFill>
              </a:rPr>
              <a:t>, dalla legge 17 </a:t>
            </a:r>
            <a:r>
              <a:rPr lang="it-IT" sz="2400" dirty="0">
                <a:solidFill>
                  <a:srgbClr val="FF0000"/>
                </a:solidFill>
              </a:rPr>
              <a:t>dicembre 2012, n</a:t>
            </a:r>
            <a:r>
              <a:rPr lang="it-IT" sz="2400" dirty="0" smtClean="0">
                <a:solidFill>
                  <a:srgbClr val="FF0000"/>
                </a:solidFill>
              </a:rPr>
              <a:t>. 221, sono depositati </a:t>
            </a:r>
            <a:r>
              <a:rPr lang="it-IT" sz="2400" b="1" u="sng" dirty="0" smtClean="0">
                <a:solidFill>
                  <a:srgbClr val="FF0000"/>
                </a:solidFill>
              </a:rPr>
              <a:t>esclusivamente</a:t>
            </a:r>
            <a:r>
              <a:rPr lang="it-IT" sz="2400" dirty="0" smtClean="0">
                <a:solidFill>
                  <a:srgbClr val="FF0000"/>
                </a:solidFill>
              </a:rPr>
              <a:t> con le modalità </a:t>
            </a:r>
            <a:r>
              <a:rPr lang="it-IT" sz="2400" dirty="0">
                <a:solidFill>
                  <a:srgbClr val="FF0000"/>
                </a:solidFill>
              </a:rPr>
              <a:t>previste dal comma 1 del medesimo articolo</a:t>
            </a:r>
            <a:r>
              <a:rPr lang="it-IT" sz="2400" dirty="0"/>
              <a:t>. Gli obblighi </a:t>
            </a:r>
            <a:r>
              <a:rPr lang="it-IT" sz="2400" dirty="0" smtClean="0"/>
              <a:t>di pagamento </a:t>
            </a:r>
            <a:r>
              <a:rPr lang="it-IT" sz="2400" dirty="0"/>
              <a:t>del contributo unificato di cui all'articolo 14 del </a:t>
            </a:r>
            <a:r>
              <a:rPr lang="it-IT" sz="2400" dirty="0" smtClean="0"/>
              <a:t>decreto del </a:t>
            </a:r>
            <a:r>
              <a:rPr lang="it-IT" sz="2400" dirty="0"/>
              <a:t>Presidente della </a:t>
            </a:r>
            <a:r>
              <a:rPr lang="it-IT" sz="2400" dirty="0" smtClean="0"/>
              <a:t>Repubblica 30 maggio 2002, n. 115, nonché l'anticipazione forfettaria di cui all'articolo 30 del medesimo decreto</a:t>
            </a:r>
            <a:r>
              <a:rPr lang="it-IT" sz="2400" dirty="0"/>
              <a:t>, connessi al deposito degli atti </a:t>
            </a:r>
            <a:r>
              <a:rPr lang="it-IT" sz="2400" dirty="0" smtClean="0"/>
              <a:t>con le modalità previste dal periodo precedente, sono assolti con sistemi telematici di pagamento anche tramite la piattaforma tecnologica di cui all'articolo </a:t>
            </a:r>
            <a:r>
              <a:rPr lang="it-IT" sz="2400" dirty="0"/>
              <a:t>5, comma 2, del decreto legislativo 7 marzo 2005, n. 82</a:t>
            </a:r>
            <a:r>
              <a:rPr lang="it-IT" sz="2400" dirty="0" smtClean="0"/>
              <a:t>.</a:t>
            </a:r>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6</a:t>
            </a:fld>
            <a:endParaRPr lang="it-IT"/>
          </a:p>
        </p:txBody>
      </p:sp>
    </p:spTree>
    <p:extLst>
      <p:ext uri="{BB962C8B-B14F-4D97-AF65-F5344CB8AC3E}">
        <p14:creationId xmlns:p14="http://schemas.microsoft.com/office/powerpoint/2010/main" val="9490262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556792"/>
            <a:ext cx="8229600" cy="4569371"/>
          </a:xfrm>
        </p:spPr>
        <p:txBody>
          <a:bodyPr/>
          <a:lstStyle/>
          <a:p>
            <a:pPr algn="just"/>
            <a:r>
              <a:rPr lang="it-IT" b="1" dirty="0" smtClean="0"/>
              <a:t>3) Sussistenza dell’ipotesi prevista dall’art. 153 comma 2° c.p.c.:</a:t>
            </a:r>
          </a:p>
          <a:p>
            <a:pPr algn="just"/>
            <a:r>
              <a:rPr lang="it-IT" sz="2000" dirty="0" smtClean="0"/>
              <a:t>correttamente il Giudicante nel caso di specie, per quanto sopra evidenziato, </a:t>
            </a:r>
            <a:r>
              <a:rPr lang="it-IT" sz="2000" b="1" dirty="0" smtClean="0"/>
              <a:t>ritiene quindi sussistere l’ipotesi prevista dal secondo comma dell’art. 153 c.p.c.: “la parte che sia incorsa in decadenza per causa ad essa non imputabile può chiedere al giudice di essere rimessa nei termini”</a:t>
            </a:r>
            <a:r>
              <a:rPr lang="it-IT" sz="2000" dirty="0" smtClean="0"/>
              <a:t>. </a:t>
            </a:r>
          </a:p>
          <a:p>
            <a:pPr algn="just"/>
            <a:r>
              <a:rPr lang="it-IT" sz="2000" dirty="0" smtClean="0"/>
              <a:t>La decisione del Tribunale di Milano conferma ancora una volta che nonostante siano molte le criticità del PCT fino ad oggi superate, altre ancora richiedono un pronto intervento e immediata soluzione; è innegabile che una maggior chiarezza del contenuto della terza PEC, inviata in automatico dal sistema e nella cui sostanza, quindi, non può incidere il funzionario di cancelleria, eviterebbe il ripetersi di situazioni come quella oggetto di commento e quindi il prolungarsi della durata del processo.</a:t>
            </a:r>
          </a:p>
          <a:p>
            <a:pPr algn="just"/>
            <a:endParaRPr lang="it-IT" sz="20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60</a:t>
            </a:fld>
            <a:endParaRPr lang="it-IT"/>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accent1">
                    <a:lumMod val="75000"/>
                  </a:schemeClr>
                </a:solidFill>
              </a:rPr>
              <a:t>3.2.4</a:t>
            </a:r>
            <a:r>
              <a:rPr lang="it-IT" dirty="0" smtClean="0">
                <a:solidFill>
                  <a:schemeClr val="accent1">
                    <a:lumMod val="75000"/>
                  </a:schemeClr>
                </a:solidFill>
              </a:rPr>
              <a:t>. – Tribunale di Bologna – ord. 12.12.2016 </a:t>
            </a:r>
            <a:endParaRPr lang="it-IT" dirty="0">
              <a:solidFill>
                <a:schemeClr val="accent1">
                  <a:lumMod val="75000"/>
                </a:schemeClr>
              </a:solidFill>
            </a:endParaRPr>
          </a:p>
        </p:txBody>
      </p:sp>
      <p:sp>
        <p:nvSpPr>
          <p:cNvPr id="3" name="Segnaposto contenuto 2"/>
          <p:cNvSpPr>
            <a:spLocks noGrp="1"/>
          </p:cNvSpPr>
          <p:nvPr>
            <p:ph idx="1"/>
          </p:nvPr>
        </p:nvSpPr>
        <p:spPr/>
        <p:txBody>
          <a:bodyPr/>
          <a:lstStyle/>
          <a:p>
            <a:pPr algn="just"/>
            <a:r>
              <a:rPr lang="it-IT" dirty="0" smtClean="0"/>
              <a:t>ERRORE FATALE GENERATO DA DOCUMENTO INSERITO NELLA BUSTA</a:t>
            </a:r>
          </a:p>
          <a:p>
            <a:pPr algn="just"/>
            <a:r>
              <a:rPr lang="it-IT" dirty="0" smtClean="0"/>
              <a:t>RIFIUTO DELL’ATTO DA PARTE DELLA CANCELLERIA.</a:t>
            </a:r>
          </a:p>
          <a:p>
            <a:pPr algn="just"/>
            <a:r>
              <a:rPr lang="it-IT" dirty="0" smtClean="0"/>
              <a:t>DEPOSITO SUCCESSIVO TARDIVO DOPO COMUNICAZIONE RIFIUTO CANCELLERIA</a:t>
            </a:r>
          </a:p>
          <a:p>
            <a:pPr algn="just"/>
            <a:r>
              <a:rPr lang="it-IT" dirty="0" smtClean="0"/>
              <a:t>TEMPESTIVITA’ – NON NECESSITA’ DI RIMESSIONE IN TERMINI</a:t>
            </a:r>
          </a:p>
          <a:p>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61</a:t>
            </a:fld>
            <a:endParaRPr lang="it-IT"/>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836712"/>
            <a:ext cx="8229600" cy="5289451"/>
          </a:xfrm>
        </p:spPr>
        <p:txBody>
          <a:bodyPr>
            <a:normAutofit lnSpcReduction="10000"/>
          </a:bodyPr>
          <a:lstStyle/>
          <a:p>
            <a:pPr algn="just"/>
            <a:r>
              <a:rPr lang="it-IT" sz="2300" i="1" dirty="0" smtClean="0"/>
              <a:t>Il Tribunale di Bologna si è pronunciato in merito alla tempestività del deposito telematico della comparsa di costituzione di una parte che, ricevute in termini le prime tre PEC, abbia tardivamente ricevuto la quarta PEC contenente l’indicazione di un </a:t>
            </a:r>
            <a:r>
              <a:rPr lang="it-IT" sz="2300" i="1" dirty="0" smtClean="0">
                <a:solidFill>
                  <a:srgbClr val="FF0000"/>
                </a:solidFill>
              </a:rPr>
              <a:t>errore fatale incolpevole</a:t>
            </a:r>
            <a:r>
              <a:rPr lang="it-IT" sz="2300" i="1" dirty="0" smtClean="0"/>
              <a:t>.</a:t>
            </a:r>
          </a:p>
          <a:p>
            <a:pPr algn="just"/>
            <a:r>
              <a:rPr lang="it-IT" sz="2300" dirty="0" smtClean="0"/>
              <a:t>Parte convenuta ha chiesto di dichiarare tempestiva la sua costituzione telematica e, di conseguenza, la sua richiesta di chiamata in causa di terzo, in quanto, ricevute le prime tre PEC pochi minuti dopo il deposito telematico dell’atto, la quarta PEC contenente la comunicazione di errore fatale non gestibile dal sistema informatico è, al contrario, pervenuta soltanto alcuni giorni dopo.</a:t>
            </a:r>
          </a:p>
          <a:p>
            <a:pPr algn="just"/>
            <a:r>
              <a:rPr lang="it-IT" sz="2300" dirty="0" smtClean="0"/>
              <a:t>Il medesimo giorno di ricezione di tale messaggio, peraltro, il difensore del convenuto ha provveduto a depositare nuovamente in via telematica la comparsa di costituzione, accettata dalla Cancelleria.</a:t>
            </a:r>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62</a:t>
            </a:fld>
            <a:endParaRPr lang="it-IT"/>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692696"/>
            <a:ext cx="8219256" cy="5688632"/>
          </a:xfrm>
        </p:spPr>
        <p:txBody>
          <a:bodyPr>
            <a:normAutofit/>
          </a:bodyPr>
          <a:lstStyle/>
          <a:p>
            <a:pPr algn="just"/>
            <a:r>
              <a:rPr lang="it-IT" sz="2400" dirty="0" smtClean="0"/>
              <a:t>Secondo il Tribunale di Bologna, la rinnovazione del deposito ha sanato l’errore fatale la cui incolpevolezza è stata accertata tramite le informazioni ricevute dalla Cancelleria che ha confermato che l’accettazione del deposito è stata </a:t>
            </a:r>
            <a:r>
              <a:rPr lang="it-IT" sz="2400" b="1" dirty="0" smtClean="0"/>
              <a:t>impedita «incomprensibilmente» dalle caratteristiche di un file prodotto come documento allegato alla comparsa di costituzione. Tale file era stato depositato in formato pdf in conformità </a:t>
            </a:r>
            <a:r>
              <a:rPr lang="it-IT" sz="2400" dirty="0" smtClean="0"/>
              <a:t>alle specifiche tecniche </a:t>
            </a:r>
            <a:r>
              <a:rPr lang="it-IT" sz="2400" i="1" dirty="0" smtClean="0"/>
              <a:t>ex art. 34 </a:t>
            </a:r>
            <a:r>
              <a:rPr lang="it-IT" sz="2400" i="1" dirty="0" err="1" smtClean="0"/>
              <a:t>d.m.</a:t>
            </a:r>
            <a:r>
              <a:rPr lang="it-IT" sz="2400" i="1" dirty="0" smtClean="0"/>
              <a:t> n. 44/2011.</a:t>
            </a:r>
          </a:p>
          <a:p>
            <a:pPr algn="just"/>
            <a:r>
              <a:rPr lang="it-IT" sz="2400" dirty="0" smtClean="0"/>
              <a:t>Pertanto, il Giudice ritenuto che l’inspiegabilità dell’errore fatale, riferita dalla Cancelleria anche a seguito di consultazione con i tecnici informatici, comporti la </a:t>
            </a:r>
            <a:r>
              <a:rPr lang="it-IT" sz="2400" b="1" dirty="0" smtClean="0"/>
              <a:t>non imputabilità alla parte istante dell’omesso perfezionamento del deposito, dichiara tempestivo il deposito della comparsa di costituzione del convenuto </a:t>
            </a:r>
            <a:r>
              <a:rPr lang="it-IT" sz="2400" dirty="0" smtClean="0"/>
              <a:t>e dispone che siano chiamati in causa i terzi da quest’ultimo indicati.</a:t>
            </a:r>
            <a:endParaRPr lang="it-IT" sz="2400" b="1" i="1" dirty="0" smtClean="0"/>
          </a:p>
          <a:p>
            <a:endParaRPr lang="it-IT" sz="24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63</a:t>
            </a:fld>
            <a:endParaRPr lang="it-IT"/>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solidFill>
                  <a:schemeClr val="accent1">
                    <a:lumMod val="75000"/>
                  </a:schemeClr>
                </a:solidFill>
              </a:rPr>
              <a:t>3.2.5 </a:t>
            </a:r>
            <a:r>
              <a:rPr lang="it-IT" sz="3200" dirty="0" smtClean="0">
                <a:solidFill>
                  <a:schemeClr val="accent1">
                    <a:lumMod val="75000"/>
                  </a:schemeClr>
                </a:solidFill>
              </a:rPr>
              <a:t>– Tribunale di Torino 10.02.2017 </a:t>
            </a:r>
            <a:endParaRPr lang="it-IT" sz="3200" dirty="0">
              <a:solidFill>
                <a:schemeClr val="accent1">
                  <a:lumMod val="75000"/>
                </a:schemeClr>
              </a:solidFill>
            </a:endParaRPr>
          </a:p>
        </p:txBody>
      </p:sp>
      <p:sp>
        <p:nvSpPr>
          <p:cNvPr id="3" name="Segnaposto contenuto 2"/>
          <p:cNvSpPr>
            <a:spLocks noGrp="1"/>
          </p:cNvSpPr>
          <p:nvPr>
            <p:ph idx="1"/>
          </p:nvPr>
        </p:nvSpPr>
        <p:spPr/>
        <p:txBody>
          <a:bodyPr/>
          <a:lstStyle/>
          <a:p>
            <a:pPr algn="just"/>
            <a:r>
              <a:rPr lang="it-IT" dirty="0" smtClean="0"/>
              <a:t>ERRORE FATALE GENERATO DA DOCUMENTO INSERITO NELLA BUSTA</a:t>
            </a:r>
          </a:p>
          <a:p>
            <a:pPr algn="just"/>
            <a:r>
              <a:rPr lang="it-IT" dirty="0" smtClean="0"/>
              <a:t>RIFIUTO DELL’ATTO DA PARTE DELLA CANCELLERIA.</a:t>
            </a:r>
          </a:p>
          <a:p>
            <a:pPr algn="just"/>
            <a:r>
              <a:rPr lang="it-IT" dirty="0" smtClean="0"/>
              <a:t>DEPOSITO SUCCESSIVO TARDIVO DOPO COMUNICAZIONE RIFIUTO CANCELLERIA</a:t>
            </a:r>
          </a:p>
          <a:p>
            <a:pPr algn="just"/>
            <a:r>
              <a:rPr lang="it-IT" dirty="0" smtClean="0"/>
              <a:t>TEMPESTIVITA’ – NON NECESSITA’ DI RIMESSIONE IN TERMINI</a:t>
            </a:r>
          </a:p>
          <a:p>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64</a:t>
            </a:fld>
            <a:endParaRPr lang="it-IT"/>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80728"/>
            <a:ext cx="8229600" cy="5145435"/>
          </a:xfrm>
        </p:spPr>
        <p:txBody>
          <a:bodyPr/>
          <a:lstStyle/>
          <a:p>
            <a:pPr algn="just"/>
            <a:r>
              <a:rPr lang="it-IT" sz="2000" dirty="0" smtClean="0"/>
              <a:t>Il difensore depositava in data 12 ottobre 2016, in allegato ad una memoria istruttoria, una serie di documenti; la cancelleria, il giorno successivo, 13 ottobre 2016, rifiutava alcuni documenti (</a:t>
            </a:r>
            <a:r>
              <a:rPr lang="it-IT" sz="2000" dirty="0" err="1" smtClean="0"/>
              <a:t>nn</a:t>
            </a:r>
            <a:r>
              <a:rPr lang="it-IT" sz="2000" dirty="0" smtClean="0"/>
              <a:t>. 33, 42 e 58) per essersi verificato un </a:t>
            </a:r>
            <a:r>
              <a:rPr lang="it-IT" sz="2000" i="1" dirty="0" smtClean="0"/>
              <a:t>“Errore fatale</a:t>
            </a:r>
            <a:r>
              <a:rPr lang="it-IT" sz="2000" dirty="0" smtClean="0"/>
              <a:t>”, consistente in un “</a:t>
            </a:r>
            <a:r>
              <a:rPr lang="it-IT" sz="2000" i="1" dirty="0" smtClean="0"/>
              <a:t>Errore inatteso durante la verifica firma</a:t>
            </a:r>
            <a:r>
              <a:rPr lang="it-IT" sz="2000" dirty="0" smtClean="0"/>
              <a:t>”.</a:t>
            </a:r>
          </a:p>
          <a:p>
            <a:pPr algn="just"/>
            <a:r>
              <a:rPr lang="it-IT" sz="2000" dirty="0" smtClean="0"/>
              <a:t>Il difensore quindi provvedeva a ripetere il deposito, ma a termine ormai scaduto (13 ottobre 2016); per tale motivo proponeva contestualmente istanza di rimessione in termini per depositare nuovamente i documenti n. 33-70.</a:t>
            </a:r>
          </a:p>
          <a:p>
            <a:pPr algn="just"/>
            <a:r>
              <a:rPr lang="it-IT" sz="2000" dirty="0" smtClean="0"/>
              <a:t>Il Giudice </a:t>
            </a:r>
            <a:r>
              <a:rPr lang="it-IT" sz="2000" u="sng" dirty="0" smtClean="0"/>
              <a:t>rigetta l'istanza di rimessione in termini</a:t>
            </a:r>
            <a:r>
              <a:rPr lang="it-IT" sz="2000" dirty="0" smtClean="0"/>
              <a:t>, ritenendo </a:t>
            </a:r>
            <a:r>
              <a:rPr lang="it-IT" sz="2000" b="1" dirty="0" smtClean="0"/>
              <a:t>tempestivo </a:t>
            </a:r>
            <a:r>
              <a:rPr lang="it-IT" sz="2000" dirty="0" smtClean="0"/>
              <a:t>il deposito dei suddetti documenti, sulla base delle seguenti motivazioni:</a:t>
            </a:r>
          </a:p>
          <a:p>
            <a:pPr algn="just"/>
            <a:r>
              <a:rPr lang="it-IT" sz="2000" dirty="0" smtClean="0"/>
              <a:t>a</a:t>
            </a:r>
            <a:r>
              <a:rPr lang="it-IT" sz="2000" dirty="0" smtClean="0"/>
              <a:t>) ai </a:t>
            </a:r>
            <a:r>
              <a:rPr lang="it-IT" sz="2000" dirty="0" smtClean="0"/>
              <a:t>sensi dell’art. 16 bis c. 7 D.l. 179/2012, il deposito con modalità telematiche si ha per avvenuto al momento in cui viene generata la ricevuta di avvenuta consegna da parte del gestore di posta elettronica certificata del ministero della giustizia </a:t>
            </a:r>
            <a:r>
              <a:rPr lang="it-IT" sz="2000" b="1" dirty="0" smtClean="0"/>
              <a:t>(</a:t>
            </a:r>
            <a:r>
              <a:rPr lang="it-IT" sz="2000" b="1" dirty="0" err="1" smtClean="0"/>
              <a:t>RdAC</a:t>
            </a:r>
            <a:r>
              <a:rPr lang="it-IT" sz="2000" dirty="0" smtClean="0"/>
              <a:t>);</a:t>
            </a:r>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65</a:t>
            </a:fld>
            <a:endParaRPr lang="it-IT"/>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836712"/>
            <a:ext cx="8229600" cy="5289451"/>
          </a:xfrm>
        </p:spPr>
        <p:txBody>
          <a:bodyPr>
            <a:normAutofit/>
          </a:bodyPr>
          <a:lstStyle/>
          <a:p>
            <a:pPr algn="just"/>
            <a:r>
              <a:rPr lang="it-IT" sz="2000" dirty="0" smtClean="0"/>
              <a:t>b) a livello di fonti secondarie, analoga è la previsione dell’art. 13 comma 2 </a:t>
            </a:r>
            <a:r>
              <a:rPr lang="it-IT" sz="2000" dirty="0" err="1" smtClean="0"/>
              <a:t>D.m.</a:t>
            </a:r>
            <a:r>
              <a:rPr lang="it-IT" sz="2000" dirty="0" smtClean="0"/>
              <a:t> 44/2011, secondo cui i documenti informatici si intendono ricevuti dal dominio giustizia nel momento in cui viene generata la </a:t>
            </a:r>
            <a:r>
              <a:rPr lang="it-IT" sz="2000" b="1" dirty="0" smtClean="0"/>
              <a:t>ricevuta di avvenuta consegna </a:t>
            </a:r>
            <a:r>
              <a:rPr lang="it-IT" sz="2000" dirty="0" smtClean="0"/>
              <a:t>da parte del gestore di posta elettronica certificata del Ministero della giustizia;</a:t>
            </a:r>
          </a:p>
          <a:p>
            <a:pPr algn="just"/>
            <a:r>
              <a:rPr lang="it-IT" sz="2000" dirty="0" smtClean="0"/>
              <a:t>c) </a:t>
            </a:r>
            <a:r>
              <a:rPr lang="it-IT" sz="2000" dirty="0" smtClean="0">
                <a:solidFill>
                  <a:srgbClr val="FF0000"/>
                </a:solidFill>
              </a:rPr>
              <a:t>l'accettazione dell’atto da parte della cancelleria </a:t>
            </a:r>
            <a:r>
              <a:rPr lang="it-IT" sz="2000" b="1" dirty="0" smtClean="0"/>
              <a:t>non </a:t>
            </a:r>
            <a:r>
              <a:rPr lang="it-IT" sz="2000" dirty="0" smtClean="0"/>
              <a:t>concorre a </a:t>
            </a:r>
            <a:r>
              <a:rPr lang="it-IT" sz="2000" b="1" dirty="0" smtClean="0"/>
              <a:t>integrare la fattispecie del deposito, </a:t>
            </a:r>
            <a:r>
              <a:rPr lang="it-IT" sz="2000" b="1" u="sng" dirty="0" smtClean="0">
                <a:solidFill>
                  <a:srgbClr val="FF0000"/>
                </a:solidFill>
              </a:rPr>
              <a:t>ma riguarda il mero inserimento dell’atto nel fascicolo digitale</a:t>
            </a:r>
            <a:r>
              <a:rPr lang="it-IT" sz="2000" dirty="0" smtClean="0"/>
              <a:t>, non potendosi ammettere che anomalie che bloccano l’inserimento nel fascicolo sortiscano l’effetto di travolgere retroattivamente il deposito </a:t>
            </a:r>
          </a:p>
          <a:p>
            <a:pPr algn="just"/>
            <a:r>
              <a:rPr lang="it-IT" sz="2000" dirty="0" smtClean="0"/>
              <a:t>d) nel caso in esame, i citati documenti sono stati depositati tempestivamente il 12/10/2016, come dimostrato dalla relativa ricevuta di avvenuta consegna, </a:t>
            </a:r>
            <a:r>
              <a:rPr lang="it-IT" sz="2000" b="1" dirty="0" smtClean="0"/>
              <a:t>non rilevando </a:t>
            </a:r>
            <a:r>
              <a:rPr lang="it-IT" sz="2000" dirty="0" smtClean="0"/>
              <a:t>al riguardo il </a:t>
            </a:r>
            <a:r>
              <a:rPr lang="it-IT" sz="2000" b="1" dirty="0" smtClean="0"/>
              <a:t>successivo rifiuto </a:t>
            </a:r>
            <a:r>
              <a:rPr lang="it-IT" sz="2000" dirty="0" smtClean="0"/>
              <a:t>da parte della cancelleria in data 13/10/2016, atteso che l’errore ha riguardato esclusivamente tre allegati su trentotto, inviati in formato </a:t>
            </a:r>
            <a:r>
              <a:rPr lang="it-IT" sz="2000" dirty="0" err="1" smtClean="0"/>
              <a:t>Pdf</a:t>
            </a:r>
            <a:r>
              <a:rPr lang="it-IT" sz="2000" dirty="0" smtClean="0"/>
              <a:t>, che sono stati </a:t>
            </a:r>
            <a:r>
              <a:rPr lang="it-IT" sz="2000" b="1" dirty="0" smtClean="0"/>
              <a:t>poi accettati </a:t>
            </a:r>
            <a:r>
              <a:rPr lang="it-IT" sz="2000" dirty="0" smtClean="0"/>
              <a:t>dalla cancelleria sempre il 13/10/2016, dopo un ulteriore invio, privo di significative differenze rispetto a quello del giorno precedente;</a:t>
            </a:r>
          </a:p>
          <a:p>
            <a:pPr algn="just"/>
            <a:endParaRPr lang="it-IT" sz="2000" dirty="0" smtClean="0"/>
          </a:p>
          <a:p>
            <a:endParaRPr lang="it-IT" sz="20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66</a:t>
            </a:fld>
            <a:endParaRPr lang="it-IT"/>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solidFill>
                  <a:schemeClr val="accent1">
                    <a:lumMod val="75000"/>
                  </a:schemeClr>
                </a:solidFill>
              </a:rPr>
              <a:t>3.2.6 </a:t>
            </a:r>
            <a:r>
              <a:rPr lang="it-IT" sz="2800" dirty="0" smtClean="0">
                <a:solidFill>
                  <a:schemeClr val="accent1">
                    <a:lumMod val="75000"/>
                  </a:schemeClr>
                </a:solidFill>
              </a:rPr>
              <a:t>- </a:t>
            </a:r>
            <a:r>
              <a:rPr lang="it-IT" sz="2800" dirty="0" smtClean="0">
                <a:solidFill>
                  <a:srgbClr val="0070C0"/>
                </a:solidFill>
              </a:rPr>
              <a:t>Tribunale di Rovigo sentenza 12.07.2016 (deposito tardivo. Ritardo incolpevole ricevuta della </a:t>
            </a:r>
            <a:r>
              <a:rPr lang="it-IT" sz="2800" dirty="0" err="1" smtClean="0">
                <a:solidFill>
                  <a:srgbClr val="0070C0"/>
                </a:solidFill>
              </a:rPr>
              <a:t>RdAC</a:t>
            </a:r>
            <a:r>
              <a:rPr lang="it-IT" sz="2800" dirty="0" smtClean="0">
                <a:solidFill>
                  <a:srgbClr val="0070C0"/>
                </a:solidFill>
              </a:rPr>
              <a:t> (II pec) – rimessione in termini – ammissibilità)</a:t>
            </a:r>
            <a:endParaRPr lang="it-IT" sz="2800" dirty="0"/>
          </a:p>
        </p:txBody>
      </p:sp>
      <p:sp>
        <p:nvSpPr>
          <p:cNvPr id="3" name="Segnaposto contenuto 2"/>
          <p:cNvSpPr>
            <a:spLocks noGrp="1"/>
          </p:cNvSpPr>
          <p:nvPr>
            <p:ph idx="1"/>
          </p:nvPr>
        </p:nvSpPr>
        <p:spPr/>
        <p:txBody>
          <a:bodyPr>
            <a:normAutofit/>
          </a:bodyPr>
          <a:lstStyle/>
          <a:p>
            <a:pPr algn="just"/>
            <a:r>
              <a:rPr lang="it-IT" sz="2000" b="1" dirty="0" smtClean="0"/>
              <a:t>Il caso. </a:t>
            </a:r>
            <a:r>
              <a:rPr lang="it-IT" sz="2000" dirty="0" smtClean="0"/>
              <a:t>In un procedimento avente ad oggetto la nullità di una donazione e lesione di legittima, parte attrice ha eccepito la tardività del deposito telematico della comparsa di risposta e, quindi, l’inammissibilità della domanda riconvenzionale svolta dalla controparte.</a:t>
            </a:r>
          </a:p>
          <a:p>
            <a:pPr algn="just"/>
            <a:r>
              <a:rPr lang="it-IT" sz="2000" dirty="0" smtClean="0"/>
              <a:t>Alla successiva udienza fissata su richiesta delle parti per la discussione orale di tale questione preliminare, parte convenuta ha chiesto un rinvio per il deposito di documentazione in merito al malfunzionamento del sistema telematico al momento del deposito della comparsa di costituzione in oggetto.</a:t>
            </a:r>
          </a:p>
          <a:p>
            <a:pPr algn="just"/>
            <a:r>
              <a:rPr lang="it-IT" sz="2000" dirty="0" smtClean="0"/>
              <a:t>Accertata la tardività del deposito telematico della comparsa di costituzione, il Tribunale analizza il profilo della sua imputabilità alla parte convenuta.</a:t>
            </a:r>
            <a:endParaRPr lang="it-IT" sz="20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67</a:t>
            </a:fld>
            <a:endParaRPr lang="it-IT"/>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836712"/>
            <a:ext cx="8229600" cy="5289451"/>
          </a:xfrm>
        </p:spPr>
        <p:txBody>
          <a:bodyPr>
            <a:normAutofit/>
          </a:bodyPr>
          <a:lstStyle/>
          <a:p>
            <a:pPr algn="just"/>
            <a:r>
              <a:rPr lang="it-IT" sz="1800" dirty="0" smtClean="0"/>
              <a:t>Secondo il Tribunale di Rovigo bisogna considerare che la legge non stabilisce alcun esplicito divieto di deposito entro un certo limite orario dell’ultimo giorno utile per la costituzione del convenuto </a:t>
            </a:r>
            <a:r>
              <a:rPr lang="it-IT" sz="1800" i="1" dirty="0" smtClean="0"/>
              <a:t>ex </a:t>
            </a:r>
            <a:r>
              <a:rPr lang="it-IT" sz="1800" dirty="0" smtClean="0"/>
              <a:t>art. 166 </a:t>
            </a:r>
            <a:r>
              <a:rPr lang="it-IT" sz="1800" dirty="0" err="1" smtClean="0"/>
              <a:t>c.p.c.</a:t>
            </a:r>
            <a:r>
              <a:rPr lang="it-IT" sz="1800" dirty="0" smtClean="0"/>
              <a:t> ma che il termine ultimo è di almeno venti giorni prima dell’udienza di comparizione. Pertanto, la circostanza che il sistema abbia emesso la ricevuta di avvenuta consegna (</a:t>
            </a:r>
            <a:r>
              <a:rPr lang="it-IT" sz="1800" dirty="0" err="1" smtClean="0"/>
              <a:t>RdAC</a:t>
            </a:r>
            <a:r>
              <a:rPr lang="it-IT" sz="1800" dirty="0" smtClean="0"/>
              <a:t>) </a:t>
            </a:r>
            <a:r>
              <a:rPr lang="it-IT" sz="1800" b="1" u="sng" dirty="0" smtClean="0"/>
              <a:t>oltre sette ore dopo il deposito dell’atto</a:t>
            </a:r>
            <a:r>
              <a:rPr lang="it-IT" sz="1800" dirty="0" smtClean="0"/>
              <a:t> (laddove è noto che di regola la ricezione della II pec è di poco contestuale alla ricezione della prima pec che viene inviata alla casella pec del depositante da parte del proprio gestore pec e che prova l’invio della busta) rileva ai fini della non imputabilità del ritardo al depositante</a:t>
            </a:r>
          </a:p>
          <a:p>
            <a:pPr algn="just"/>
            <a:endParaRPr lang="it-IT" sz="1800" dirty="0" smtClean="0"/>
          </a:p>
          <a:p>
            <a:pPr algn="just"/>
            <a:r>
              <a:rPr lang="it-IT" sz="1800" dirty="0" smtClean="0"/>
              <a:t>Se da un lato, quindi, è pacifico che il deposito telematico si perfeziona solo con la ricezione della RAC dall’altro, qualora il deposito sia andato a buon fine, seppure tardivamente, e la parte lo abbia effettuato nell’ultimo giorno utile non si può imputare a questa un ritardo del sistema nell’emissione della ricevuta non essendo previsto normativamente alcun divieto di deposito entro la mezzanotte del giorno di scadenza né un tempo minimo intercorrente tra deposito e invio della RAC.</a:t>
            </a:r>
          </a:p>
          <a:p>
            <a:pPr algn="just"/>
            <a:r>
              <a:rPr lang="it-IT" sz="1800" dirty="0" smtClean="0"/>
              <a:t>Di conseguenza, il Tribunale di Rovigo ritiene sussistenti i presupposti per la rimessione in termini di parte convenuta con conseguente assorbimento delle ulteriori istanze.</a:t>
            </a:r>
          </a:p>
          <a:p>
            <a:endParaRPr lang="it-IT" sz="18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68</a:t>
            </a:fld>
            <a:endParaRPr lang="it-IT"/>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a:bodyPr>
          <a:lstStyle/>
          <a:p>
            <a:r>
              <a:rPr lang="it-IT" sz="3600" dirty="0" smtClean="0">
                <a:solidFill>
                  <a:srgbClr val="FF0000"/>
                </a:solidFill>
              </a:rPr>
              <a:t>UNA ANALISI VELOCE DELLE </a:t>
            </a:r>
            <a:r>
              <a:rPr lang="it-IT" sz="3600" dirty="0" smtClean="0">
                <a:solidFill>
                  <a:srgbClr val="FF0000"/>
                </a:solidFill>
              </a:rPr>
              <a:t>DECISIONI ...</a:t>
            </a:r>
            <a:endParaRPr lang="it-IT" sz="3600" dirty="0">
              <a:solidFill>
                <a:srgbClr val="FF0000"/>
              </a:solidFill>
            </a:endParaRPr>
          </a:p>
        </p:txBody>
      </p:sp>
      <p:sp>
        <p:nvSpPr>
          <p:cNvPr id="3" name="Segnaposto contenuto 2"/>
          <p:cNvSpPr>
            <a:spLocks noGrp="1"/>
          </p:cNvSpPr>
          <p:nvPr>
            <p:ph idx="1"/>
          </p:nvPr>
        </p:nvSpPr>
        <p:spPr>
          <a:xfrm>
            <a:off x="467544" y="1556792"/>
            <a:ext cx="8219256" cy="4896544"/>
          </a:xfrm>
        </p:spPr>
        <p:txBody>
          <a:bodyPr>
            <a:normAutofit/>
          </a:bodyPr>
          <a:lstStyle/>
          <a:p>
            <a:pPr algn="just"/>
            <a:r>
              <a:rPr lang="it-IT" sz="2000" dirty="0" smtClean="0"/>
              <a:t>La disamina delle decisioni che precedono mettono ancora una volta in evidenza come, pur essendo trascorsi ormai alcuni anni dall’obbligo del deposito telematico di alcune tipologie di atti, </a:t>
            </a:r>
            <a:r>
              <a:rPr lang="it-IT" sz="2000" dirty="0" smtClean="0">
                <a:solidFill>
                  <a:srgbClr val="FF0000"/>
                </a:solidFill>
              </a:rPr>
              <a:t>le criticità più evidenti </a:t>
            </a:r>
            <a:r>
              <a:rPr lang="it-IT" sz="2000" dirty="0" smtClean="0"/>
              <a:t>e rilevanti dell’attuale assetto del processo telematico </a:t>
            </a:r>
            <a:r>
              <a:rPr lang="it-IT" sz="2000" dirty="0" smtClean="0">
                <a:solidFill>
                  <a:srgbClr val="FF0000"/>
                </a:solidFill>
              </a:rPr>
              <a:t>non siano solo quelle tecniche</a:t>
            </a:r>
            <a:r>
              <a:rPr lang="it-IT" sz="2000" dirty="0" smtClean="0"/>
              <a:t>, per le quali bisogna dare atto che molto è stato fatto per trovare idonea soluzione e altro verrà sicuramente fatto, </a:t>
            </a:r>
            <a:r>
              <a:rPr lang="it-IT" sz="2000" dirty="0" smtClean="0">
                <a:solidFill>
                  <a:srgbClr val="FF0000"/>
                </a:solidFill>
              </a:rPr>
              <a:t>o quelle normative</a:t>
            </a:r>
            <a:r>
              <a:rPr lang="it-IT" sz="2000" dirty="0" smtClean="0"/>
              <a:t>, ma siano anche e soprattutto </a:t>
            </a:r>
            <a:r>
              <a:rPr lang="it-IT" sz="2000" dirty="0" smtClean="0">
                <a:solidFill>
                  <a:srgbClr val="FF0000"/>
                </a:solidFill>
              </a:rPr>
              <a:t>quelle umane </a:t>
            </a:r>
            <a:r>
              <a:rPr lang="it-IT" sz="2000" dirty="0" smtClean="0"/>
              <a:t>la cui “presenza” si riscontra, purtroppo, non solo negli avvocati ma anche nei funzionari di cancelleria (alle prese con le croniche riduzioni di organico) e nei magistrati. </a:t>
            </a:r>
          </a:p>
          <a:p>
            <a:pPr algn="just"/>
            <a:r>
              <a:rPr lang="it-IT" sz="2000" dirty="0" smtClean="0"/>
              <a:t>Fatta questa doverosa premessa si rileva come dalle decisioni già esaminate del Tribunale di Milano </a:t>
            </a:r>
            <a:r>
              <a:rPr lang="it-IT" sz="2000" dirty="0" smtClean="0">
                <a:solidFill>
                  <a:srgbClr val="00B0F0"/>
                </a:solidFill>
              </a:rPr>
              <a:t>(ordinanza del 10.05.2016) </a:t>
            </a:r>
            <a:r>
              <a:rPr lang="it-IT" sz="2000" dirty="0" smtClean="0"/>
              <a:t>e del Tribunale di Torino </a:t>
            </a:r>
            <a:r>
              <a:rPr lang="it-IT" sz="2000" dirty="0" smtClean="0">
                <a:solidFill>
                  <a:srgbClr val="00B0F0"/>
                </a:solidFill>
              </a:rPr>
              <a:t>(ordinanza 10.02.2017) </a:t>
            </a:r>
            <a:r>
              <a:rPr lang="it-IT" sz="2000" dirty="0" smtClean="0"/>
              <a:t>si percepisca un atteggiamento tendenzialmente volto a salvare e superare il mancato rispetto di alcuni formalismi introdotti nel processo civile con l’avvento del processo telematico e come quindi si stia idealmente “seguendo” la via AUTOREVOLMENTE tracciata dalle SEZIONI UNITE della Corte di Cassazione con la decisione n. 7665/2016.</a:t>
            </a:r>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69</a:t>
            </a:fld>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28650" y="404664"/>
            <a:ext cx="7886700" cy="6192688"/>
          </a:xfrm>
        </p:spPr>
        <p:txBody>
          <a:bodyPr>
            <a:noAutofit/>
          </a:bodyPr>
          <a:lstStyle/>
          <a:p>
            <a:pPr marL="0" indent="0">
              <a:buNone/>
            </a:pPr>
            <a:r>
              <a:rPr lang="it-IT" sz="2000" dirty="0" smtClean="0"/>
              <a:t>Art. 221 commi 2 e 3 d.l. 19 maggio 2020, n. 34.</a:t>
            </a:r>
          </a:p>
          <a:p>
            <a:pPr algn="just"/>
            <a:r>
              <a:rPr lang="it-IT" sz="2000" dirty="0"/>
              <a:t>2. Tenuto conto delle esigenze sanitarie derivanti dalla diffusione del </a:t>
            </a:r>
            <a:r>
              <a:rPr lang="it-IT" sz="2000" dirty="0" err="1"/>
              <a:t>COV1D</a:t>
            </a:r>
            <a:r>
              <a:rPr lang="it-IT" sz="2000" dirty="0"/>
              <a:t>-19, fino al </a:t>
            </a:r>
            <a:r>
              <a:rPr lang="it-IT" sz="2000" dirty="0">
                <a:solidFill>
                  <a:srgbClr val="FF0000"/>
                </a:solidFill>
              </a:rPr>
              <a:t>31 ottobre 2020</a:t>
            </a:r>
            <a:r>
              <a:rPr lang="it-IT" sz="2000" dirty="0"/>
              <a:t> si applicano le disposizioni di cui ai commi da 3 a 10.</a:t>
            </a:r>
          </a:p>
          <a:p>
            <a:pPr algn="just"/>
            <a:r>
              <a:rPr lang="it-IT" sz="2000" dirty="0"/>
              <a:t>3. Negli uffici che, hanno la disponibilità del servizio di deposito telematico, </a:t>
            </a:r>
            <a:r>
              <a:rPr lang="it-IT" sz="2000" dirty="0">
                <a:solidFill>
                  <a:srgbClr val="FF0000"/>
                </a:solidFill>
              </a:rPr>
              <a:t>anche gli atti e i documenti di cui all'articolo </a:t>
            </a:r>
            <a:r>
              <a:rPr lang="it-IT" sz="2000" dirty="0" err="1">
                <a:solidFill>
                  <a:srgbClr val="FF0000"/>
                </a:solidFill>
              </a:rPr>
              <a:t>16-bis</a:t>
            </a:r>
            <a:r>
              <a:rPr lang="it-IT" sz="2000" dirty="0">
                <a:solidFill>
                  <a:srgbClr val="FF0000"/>
                </a:solidFill>
              </a:rPr>
              <a:t>, comma </a:t>
            </a:r>
            <a:r>
              <a:rPr lang="it-IT" sz="2000" dirty="0" err="1">
                <a:solidFill>
                  <a:srgbClr val="FF0000"/>
                </a:solidFill>
              </a:rPr>
              <a:t>1-bis</a:t>
            </a:r>
            <a:r>
              <a:rPr lang="it-IT" sz="2000" dirty="0">
                <a:solidFill>
                  <a:srgbClr val="FF0000"/>
                </a:solidFill>
              </a:rPr>
              <a:t>, del decreto-legge 18 ottobre 2012, n. 179, convertito, con modificazioni, dalla legge 17 dicembre 2012, n. 221, sono depositati </a:t>
            </a:r>
            <a:r>
              <a:rPr lang="it-IT" sz="2000" b="1" u="sng" dirty="0">
                <a:solidFill>
                  <a:srgbClr val="FF0000"/>
                </a:solidFill>
              </a:rPr>
              <a:t>esclusivamente</a:t>
            </a:r>
            <a:r>
              <a:rPr lang="it-IT" sz="2000" dirty="0">
                <a:solidFill>
                  <a:srgbClr val="FF0000"/>
                </a:solidFill>
              </a:rPr>
              <a:t> con le modalità previste dal comma 1 del medesimo articolo</a:t>
            </a:r>
            <a:r>
              <a:rPr lang="it-IT" sz="2000" dirty="0"/>
              <a:t>. Gli obblighi di pagamento del contributo unificato previsto dall'articolo 14 del testo unico delle disposizioni legislative e regolamentari in materia di spese di giustizia, di cui al decreto del Presidente della Repubblica 30 maggio 2002, n. 115, nonché l'anticipazione forfettaria di cui all'articolo 30 del medesimo testo unico, connessi al deposito degli atti con le modalità previste dal primo periodo del presente comma, sono assolti con sistemi telematici di pagamento anche tramite la piattaforma tecnologica prevista dall'articolo 5, comma 2, del codice dell'amministrazione digitale, di cui al decreto legislativo 7 marzo 2005, n. 82. </a:t>
            </a:r>
            <a:r>
              <a:rPr lang="it-IT" sz="2000" dirty="0">
                <a:solidFill>
                  <a:srgbClr val="FF0000"/>
                </a:solidFill>
              </a:rPr>
              <a:t>Quando i sistemi informatici del dominio giustizia non sono funzionanti e sussiste un'indifferibile urgenza, il capo dell'ufficio autorizza il deposito con modalità non telematica</a:t>
            </a:r>
            <a:r>
              <a:rPr lang="it-IT" sz="2000" dirty="0" smtClean="0">
                <a:solidFill>
                  <a:srgbClr val="FF0000"/>
                </a:solidFill>
              </a:rPr>
              <a:t>.</a:t>
            </a:r>
            <a:endParaRPr lang="it-IT" sz="2000" dirty="0">
              <a:solidFill>
                <a:srgbClr val="FF0000"/>
              </a:solidFill>
            </a:endParaRPr>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7</a:t>
            </a:fld>
            <a:endParaRPr lang="it-IT"/>
          </a:p>
        </p:txBody>
      </p:sp>
    </p:spTree>
    <p:extLst>
      <p:ext uri="{BB962C8B-B14F-4D97-AF65-F5344CB8AC3E}">
        <p14:creationId xmlns:p14="http://schemas.microsoft.com/office/powerpoint/2010/main" val="28972704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19256" cy="922114"/>
          </a:xfrm>
        </p:spPr>
        <p:txBody>
          <a:bodyPr>
            <a:normAutofit/>
          </a:bodyPr>
          <a:lstStyle/>
          <a:p>
            <a:r>
              <a:rPr lang="it-IT" sz="3600" dirty="0" smtClean="0">
                <a:solidFill>
                  <a:srgbClr val="FF0000"/>
                </a:solidFill>
              </a:rPr>
              <a:t>UNA ANALISI VELOCE DELLE </a:t>
            </a:r>
            <a:r>
              <a:rPr lang="it-IT" sz="3600" dirty="0" smtClean="0">
                <a:solidFill>
                  <a:srgbClr val="FF0000"/>
                </a:solidFill>
              </a:rPr>
              <a:t>DECISIONI …</a:t>
            </a:r>
            <a:endParaRPr lang="it-IT" sz="3600" dirty="0"/>
          </a:p>
        </p:txBody>
      </p:sp>
      <p:sp>
        <p:nvSpPr>
          <p:cNvPr id="3" name="Segnaposto contenuto 2"/>
          <p:cNvSpPr>
            <a:spLocks noGrp="1"/>
          </p:cNvSpPr>
          <p:nvPr>
            <p:ph idx="1"/>
          </p:nvPr>
        </p:nvSpPr>
        <p:spPr>
          <a:xfrm>
            <a:off x="467544" y="1268760"/>
            <a:ext cx="8219256" cy="5040560"/>
          </a:xfrm>
        </p:spPr>
        <p:txBody>
          <a:bodyPr>
            <a:normAutofit/>
          </a:bodyPr>
          <a:lstStyle/>
          <a:p>
            <a:pPr algn="just"/>
            <a:r>
              <a:rPr lang="it-IT" sz="2000" dirty="0" smtClean="0"/>
              <a:t>Nella citata sentenza la S.C. -pur riguardante la L. 53.1994 e quindi la materia di notifiche in proprio degli avvocati effettuate tramite PEC- ha stabilito il principio che </a:t>
            </a:r>
            <a:r>
              <a:rPr lang="it-IT" sz="2000" i="1" dirty="0" smtClean="0"/>
              <a:t>“la nullità (della notifica) non può essere dichiarata tutte le volte che l’atto, malgrado l’irritualità della notificazione, sia venuto a conoscenza del </a:t>
            </a:r>
            <a:r>
              <a:rPr lang="it-IT" sz="2000" i="1" dirty="0" smtClean="0"/>
              <a:t>destinatario …”</a:t>
            </a:r>
            <a:r>
              <a:rPr lang="it-IT" sz="2000" dirty="0" smtClean="0"/>
              <a:t> </a:t>
            </a:r>
            <a:r>
              <a:rPr lang="it-IT" sz="2000" dirty="0" smtClean="0"/>
              <a:t>e che </a:t>
            </a:r>
            <a:r>
              <a:rPr lang="it-IT" sz="2000" i="1" dirty="0" smtClean="0"/>
              <a:t>“… è </a:t>
            </a:r>
            <a:r>
              <a:rPr lang="it-IT" sz="2000" i="1" dirty="0" smtClean="0"/>
              <a:t>inammissibile l'eccezione con la quale si lamenti un mero vizio procedimentale, senza prospettare anche le ragioni per le quali l'erronea applicazione della regola processuale abbia comportato, per la parte, una lesione del diritto di difesa o possa comportare altro pregiudizio per la decisione finale della </a:t>
            </a:r>
            <a:r>
              <a:rPr lang="it-IT" sz="2000" i="1" dirty="0" smtClean="0"/>
              <a:t>Corte …”.</a:t>
            </a:r>
            <a:endParaRPr lang="it-IT" sz="2000" dirty="0" smtClean="0"/>
          </a:p>
          <a:p>
            <a:pPr algn="just"/>
            <a:r>
              <a:rPr lang="it-IT" sz="2000" u="sng" dirty="0" smtClean="0"/>
              <a:t>Ben venga quindi questo tipo di atteggiamento c.d. “salvifico” di depositi “viziati”, sicuramente condivisibile, ma è opportuno e necessario che lo stesso venga recepito nella giusta maniera </a:t>
            </a:r>
            <a:r>
              <a:rPr lang="it-IT" sz="2000" u="sng" dirty="0" smtClean="0"/>
              <a:t>affinché </a:t>
            </a:r>
            <a:r>
              <a:rPr lang="it-IT" sz="2000" u="sng" dirty="0" smtClean="0"/>
              <a:t>non si pensi che lo stesso sia un invito (indirettamente) rivolto ai protagonisti del processo ad astenersi dalla conoscenza e dall’applicazione delle norme (procedurali e tecniche) soprattutto considerando che negli eventuali e ulteriori gradi di giudizio </a:t>
            </a:r>
            <a:r>
              <a:rPr lang="it-IT" sz="2000" u="sng" dirty="0" smtClean="0">
                <a:solidFill>
                  <a:srgbClr val="FF0000"/>
                </a:solidFill>
              </a:rPr>
              <a:t>la giurisprudenza potrebbe mutare orientamento</a:t>
            </a:r>
            <a:r>
              <a:rPr lang="it-IT" sz="2000" dirty="0" smtClean="0">
                <a:solidFill>
                  <a:srgbClr val="FF0000"/>
                </a:solidFill>
              </a:rPr>
              <a:t>.</a:t>
            </a:r>
          </a:p>
          <a:p>
            <a:endParaRPr lang="it-IT" sz="20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70</a:t>
            </a:fld>
            <a:endParaRPr lang="it-IT"/>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28650" y="1484784"/>
            <a:ext cx="7886700" cy="4692179"/>
          </a:xfrm>
        </p:spPr>
        <p:txBody>
          <a:bodyPr/>
          <a:lstStyle/>
          <a:p>
            <a:r>
              <a:rPr lang="it-IT" sz="4400" b="1" dirty="0" smtClean="0">
                <a:solidFill>
                  <a:srgbClr val="0070C0"/>
                </a:solidFill>
              </a:rPr>
              <a:t>4. </a:t>
            </a:r>
            <a:r>
              <a:rPr lang="it-IT" sz="4400" b="1" dirty="0" smtClean="0">
                <a:solidFill>
                  <a:srgbClr val="0070C0"/>
                </a:solidFill>
              </a:rPr>
              <a:t>ERRONEA ATTESTAZIONE DI CONFORMITA’ NEL PROCESSO ESECUTIVO.</a:t>
            </a:r>
          </a:p>
          <a:p>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71</a:t>
            </a:fld>
            <a:endParaRPr lang="it-IT"/>
          </a:p>
        </p:txBody>
      </p:sp>
    </p:spTree>
    <p:extLst>
      <p:ext uri="{BB962C8B-B14F-4D97-AF65-F5344CB8AC3E}">
        <p14:creationId xmlns:p14="http://schemas.microsoft.com/office/powerpoint/2010/main" val="19221347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700808"/>
            <a:ext cx="8219256" cy="4425355"/>
          </a:xfrm>
        </p:spPr>
        <p:txBody>
          <a:bodyPr>
            <a:normAutofit/>
          </a:bodyPr>
          <a:lstStyle/>
          <a:p>
            <a:pPr algn="just"/>
            <a:r>
              <a:rPr lang="it-IT" sz="3600" dirty="0" smtClean="0"/>
              <a:t>Dal 31.03.2015 i procedimenti esecutivi vanno </a:t>
            </a:r>
            <a:r>
              <a:rPr lang="it-IT" sz="3600" dirty="0" smtClean="0">
                <a:solidFill>
                  <a:srgbClr val="FF0000"/>
                </a:solidFill>
              </a:rPr>
              <a:t>obbligatoriamente</a:t>
            </a:r>
            <a:r>
              <a:rPr lang="it-IT" sz="3600" dirty="0" smtClean="0"/>
              <a:t> iscritti a ruolo in modalità telematica così come previsto dal </a:t>
            </a:r>
            <a:r>
              <a:rPr lang="it-IT" altLang="ko-KR" sz="3600" dirty="0" smtClean="0"/>
              <a:t>D.L. 132\2014, convertito con modifiche in L. 162\2014 (c.d. d.l. </a:t>
            </a:r>
            <a:r>
              <a:rPr lang="it-IT" altLang="ko-KR" sz="3600" dirty="0" err="1" smtClean="0"/>
              <a:t>degiurisdizionalizzazione</a:t>
            </a:r>
            <a:r>
              <a:rPr lang="it-IT" altLang="ko-KR" sz="3600" dirty="0" smtClean="0"/>
              <a:t>).</a:t>
            </a:r>
            <a:endParaRPr lang="it-IT" sz="3600" dirty="0" smtClean="0"/>
          </a:p>
          <a:p>
            <a:endParaRPr lang="it-IT" sz="3600" dirty="0" smtClean="0"/>
          </a:p>
          <a:p>
            <a:endParaRPr lang="it-IT" sz="24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72</a:t>
            </a:fld>
            <a:endParaRPr lang="it-IT"/>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548680"/>
            <a:ext cx="8219256" cy="6120680"/>
          </a:xfrm>
        </p:spPr>
        <p:txBody>
          <a:bodyPr>
            <a:normAutofit/>
          </a:bodyPr>
          <a:lstStyle/>
          <a:p>
            <a:pPr algn="just">
              <a:lnSpc>
                <a:spcPct val="80000"/>
              </a:lnSpc>
              <a:defRPr/>
            </a:pPr>
            <a:r>
              <a:rPr lang="it-IT" altLang="ko-KR" sz="1800" b="1" dirty="0" smtClean="0">
                <a:ea typeface="굴림" pitchFamily="34" charset="-127"/>
              </a:rPr>
              <a:t>Il D.L. 132\2014 convertito con modifiche in L. 162\2014 è intervenuto sul </a:t>
            </a:r>
            <a:r>
              <a:rPr lang="it-IT" altLang="ko-KR" sz="1800" b="1" dirty="0" smtClean="0">
                <a:solidFill>
                  <a:srgbClr val="FF0000"/>
                </a:solidFill>
                <a:ea typeface="굴림" pitchFamily="34" charset="-127"/>
              </a:rPr>
              <a:t>comma 2 dell’art. 16 bis del D.L. 18.10.2012, n. 179</a:t>
            </a:r>
            <a:r>
              <a:rPr lang="it-IT" altLang="ko-KR" sz="1800" b="1" dirty="0" smtClean="0">
                <a:ea typeface="굴림" pitchFamily="34" charset="-127"/>
              </a:rPr>
              <a:t>, convertito con modificazioni, dalla L. 17.12.2012, n. 221, come modificato dall’art. 52 del D.L. 24.06.2014 n. 90, convertito con modificazioni dalla L. 11.08.2014, n. 114,</a:t>
            </a:r>
          </a:p>
          <a:p>
            <a:pPr algn="just">
              <a:lnSpc>
                <a:spcPct val="80000"/>
              </a:lnSpc>
              <a:defRPr/>
            </a:pPr>
            <a:endParaRPr lang="it-IT" altLang="ko-KR" sz="1800" b="1" dirty="0" smtClean="0">
              <a:ea typeface="굴림" pitchFamily="34" charset="-127"/>
            </a:endParaRPr>
          </a:p>
          <a:p>
            <a:pPr algn="just">
              <a:lnSpc>
                <a:spcPct val="80000"/>
              </a:lnSpc>
              <a:defRPr/>
            </a:pPr>
            <a:r>
              <a:rPr lang="it-IT" altLang="ko-KR" sz="1800" b="1" dirty="0" smtClean="0">
                <a:ea typeface="굴림" pitchFamily="34" charset="-127"/>
              </a:rPr>
              <a:t>1. (omissis)</a:t>
            </a:r>
          </a:p>
          <a:p>
            <a:pPr algn="just">
              <a:lnSpc>
                <a:spcPct val="80000"/>
              </a:lnSpc>
              <a:defRPr/>
            </a:pPr>
            <a:endParaRPr lang="it-IT" altLang="ko-KR" sz="1600" b="1" dirty="0" smtClean="0">
              <a:ea typeface="굴림" pitchFamily="34" charset="-127"/>
            </a:endParaRPr>
          </a:p>
          <a:p>
            <a:pPr algn="just">
              <a:lnSpc>
                <a:spcPct val="80000"/>
              </a:lnSpc>
              <a:defRPr/>
            </a:pPr>
            <a:r>
              <a:rPr lang="it-IT" altLang="ko-KR" sz="1800" b="1" dirty="0" smtClean="0">
                <a:ea typeface="굴림" pitchFamily="34" charset="-127"/>
              </a:rPr>
              <a:t>1 bis (omissis)</a:t>
            </a:r>
          </a:p>
          <a:p>
            <a:pPr algn="just">
              <a:lnSpc>
                <a:spcPct val="80000"/>
              </a:lnSpc>
              <a:defRPr/>
            </a:pPr>
            <a:endParaRPr lang="it-IT" altLang="ko-KR" sz="1800" b="1" dirty="0" smtClean="0">
              <a:ea typeface="굴림" pitchFamily="34" charset="-127"/>
            </a:endParaRPr>
          </a:p>
          <a:p>
            <a:pPr algn="just">
              <a:lnSpc>
                <a:spcPct val="80000"/>
              </a:lnSpc>
              <a:defRPr/>
            </a:pPr>
            <a:r>
              <a:rPr lang="it-IT" altLang="ko-KR" sz="1800" b="1" dirty="0" smtClean="0">
                <a:ea typeface="굴림" pitchFamily="34" charset="-127"/>
              </a:rPr>
              <a:t>2. </a:t>
            </a:r>
            <a:r>
              <a:rPr lang="it-IT" altLang="ko-KR" sz="2000" b="1" dirty="0" smtClean="0">
                <a:ea typeface="굴림" pitchFamily="34" charset="-127"/>
              </a:rPr>
              <a:t>Nei processi esecutivi di cui al libro III del codice di procedura civile la disposizione di cui al comma 1 (</a:t>
            </a:r>
            <a:r>
              <a:rPr lang="it-IT" altLang="ko-KR" sz="2000" i="1" dirty="0" smtClean="0">
                <a:ea typeface="굴림" pitchFamily="34" charset="-127"/>
              </a:rPr>
              <a:t>obbligatorietà del deposito telematico</a:t>
            </a:r>
            <a:r>
              <a:rPr lang="it-IT" altLang="ko-KR" sz="2000" b="1" dirty="0" smtClean="0">
                <a:ea typeface="굴림" pitchFamily="34" charset="-127"/>
              </a:rPr>
              <a:t>) si applica successivamente al deposito dell'atto con cui inizia l'esecuzione. </a:t>
            </a:r>
            <a:r>
              <a:rPr lang="it-IT" altLang="ko-KR" sz="2000" b="1" u="sng" dirty="0" smtClean="0">
                <a:solidFill>
                  <a:srgbClr val="FF0000"/>
                </a:solidFill>
                <a:effectLst>
                  <a:outerShdw blurRad="38100" dist="38100" dir="2700000" algn="tl">
                    <a:srgbClr val="FFFFFF"/>
                  </a:outerShdw>
                </a:effectLst>
                <a:ea typeface="굴림" pitchFamily="34" charset="-127"/>
              </a:rPr>
              <a:t>A decorrere dal 31 marzo 2015</a:t>
            </a:r>
            <a:r>
              <a:rPr lang="it-IT" altLang="ko-KR" sz="2000" b="1" u="sng" dirty="0" smtClean="0">
                <a:solidFill>
                  <a:srgbClr val="FF0000"/>
                </a:solidFill>
                <a:ea typeface="굴림" pitchFamily="34" charset="-127"/>
              </a:rPr>
              <a:t>, il deposito nei procedimenti di espropriazione forzata della nota di iscrizione a ruolo ha luogo </a:t>
            </a:r>
            <a:r>
              <a:rPr lang="it-IT" altLang="ko-KR" sz="2000" b="1" u="sng" dirty="0" smtClean="0">
                <a:solidFill>
                  <a:srgbClr val="0070C0"/>
                </a:solidFill>
                <a:ea typeface="굴림" pitchFamily="34" charset="-127"/>
              </a:rPr>
              <a:t>esclusivamente con </a:t>
            </a:r>
            <a:r>
              <a:rPr lang="it-IT" altLang="ko-KR" sz="2000" b="1" u="sng" dirty="0" err="1" smtClean="0">
                <a:solidFill>
                  <a:srgbClr val="0070C0"/>
                </a:solidFill>
                <a:ea typeface="굴림" pitchFamily="34" charset="-127"/>
              </a:rPr>
              <a:t>modalita'</a:t>
            </a:r>
            <a:r>
              <a:rPr lang="it-IT" altLang="ko-KR" sz="2000" b="1" u="sng" dirty="0" smtClean="0">
                <a:solidFill>
                  <a:srgbClr val="0070C0"/>
                </a:solidFill>
                <a:ea typeface="굴림" pitchFamily="34" charset="-127"/>
              </a:rPr>
              <a:t> telematiche</a:t>
            </a:r>
            <a:r>
              <a:rPr lang="it-IT" altLang="ko-KR" sz="2000" b="1" u="sng" dirty="0" smtClean="0">
                <a:solidFill>
                  <a:srgbClr val="FF0000"/>
                </a:solidFill>
                <a:ea typeface="굴림" pitchFamily="34" charset="-127"/>
              </a:rPr>
              <a:t>, nel rispetto della normativa anche regolamentare concernente la sottoscrizione, la trasmissione e la ricezione dei documenti informatici.</a:t>
            </a:r>
            <a:r>
              <a:rPr lang="it-IT" altLang="ko-KR" sz="2000" b="1" dirty="0" smtClean="0">
                <a:ea typeface="굴림" pitchFamily="34" charset="-127"/>
              </a:rPr>
              <a:t> Unitamente alla nota di iscrizione a ruolo sono depositati, con le medesime </a:t>
            </a:r>
            <a:r>
              <a:rPr lang="it-IT" altLang="ko-KR" sz="2000" b="1" dirty="0" err="1" smtClean="0">
                <a:ea typeface="굴림" pitchFamily="34" charset="-127"/>
              </a:rPr>
              <a:t>modalita'</a:t>
            </a:r>
            <a:r>
              <a:rPr lang="it-IT" altLang="ko-KR" sz="2000" b="1" dirty="0" smtClean="0">
                <a:ea typeface="굴림" pitchFamily="34" charset="-127"/>
              </a:rPr>
              <a:t>, le copie conformi degli atti indicati dagli articoli 518, sesto comma, 543, quarto comma e 557, secondo comma, del codice di procedura civile. </a:t>
            </a:r>
            <a:r>
              <a:rPr lang="it-IT" altLang="ko-KR" sz="2000" b="1" dirty="0" smtClean="0">
                <a:solidFill>
                  <a:srgbClr val="FF0000"/>
                </a:solidFill>
                <a:ea typeface="굴림" pitchFamily="34" charset="-127"/>
              </a:rPr>
              <a:t>Ai fini del presente comma, il difensore attesta la </a:t>
            </a:r>
            <a:r>
              <a:rPr lang="it-IT" altLang="ko-KR" sz="2000" b="1" dirty="0" err="1" smtClean="0">
                <a:solidFill>
                  <a:srgbClr val="FF0000"/>
                </a:solidFill>
                <a:ea typeface="굴림" pitchFamily="34" charset="-127"/>
              </a:rPr>
              <a:t>conformita'</a:t>
            </a:r>
            <a:r>
              <a:rPr lang="it-IT" altLang="ko-KR" sz="2000" b="1" dirty="0" smtClean="0">
                <a:solidFill>
                  <a:srgbClr val="FF0000"/>
                </a:solidFill>
                <a:ea typeface="굴림" pitchFamily="34" charset="-127"/>
              </a:rPr>
              <a:t> delle copie agli originali, anche fuori dai casi previsti dal comma </a:t>
            </a:r>
            <a:r>
              <a:rPr lang="it-IT" altLang="ko-KR" sz="2000" b="1" dirty="0" err="1" smtClean="0">
                <a:solidFill>
                  <a:srgbClr val="FF0000"/>
                </a:solidFill>
                <a:ea typeface="굴림" pitchFamily="34" charset="-127"/>
              </a:rPr>
              <a:t>9-bis</a:t>
            </a:r>
            <a:r>
              <a:rPr lang="it-IT" altLang="ko-KR" sz="2000" b="1" dirty="0" smtClean="0">
                <a:solidFill>
                  <a:srgbClr val="FF0000"/>
                </a:solidFill>
                <a:ea typeface="굴림" pitchFamily="34" charset="-127"/>
              </a:rPr>
              <a:t> </a:t>
            </a:r>
            <a:r>
              <a:rPr lang="it-IT" altLang="ko-KR" sz="2000" dirty="0" smtClean="0">
                <a:solidFill>
                  <a:srgbClr val="FF0000"/>
                </a:solidFill>
                <a:ea typeface="굴림" pitchFamily="34" charset="-127"/>
              </a:rPr>
              <a:t>(</a:t>
            </a:r>
            <a:r>
              <a:rPr lang="it-IT" altLang="ko-KR" sz="2000" dirty="0" smtClean="0">
                <a:solidFill>
                  <a:srgbClr val="0070C0"/>
                </a:solidFill>
                <a:ea typeface="굴림" pitchFamily="34" charset="-127"/>
              </a:rPr>
              <a:t>dell’art. 16 bis D.L. 18.10.2012, n. 179)</a:t>
            </a:r>
          </a:p>
          <a:p>
            <a:endParaRPr lang="it-IT" sz="1800" dirty="0" smtClean="0"/>
          </a:p>
          <a:p>
            <a:endParaRPr lang="it-IT" sz="18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73</a:t>
            </a:fld>
            <a:endParaRPr lang="it-IT"/>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idx="1"/>
          </p:nvPr>
        </p:nvSpPr>
        <p:spPr>
          <a:xfrm>
            <a:off x="457200" y="404813"/>
            <a:ext cx="8229600" cy="5721350"/>
          </a:xfrm>
        </p:spPr>
        <p:txBody>
          <a:bodyPr>
            <a:normAutofit/>
          </a:bodyPr>
          <a:lstStyle/>
          <a:p>
            <a:pPr algn="just">
              <a:lnSpc>
                <a:spcPct val="90000"/>
              </a:lnSpc>
            </a:pPr>
            <a:r>
              <a:rPr lang="it-IT" altLang="ko-KR" sz="2800" b="1" dirty="0" smtClean="0">
                <a:ea typeface="굴림" pitchFamily="34" charset="-127"/>
              </a:rPr>
              <a:t>Gli artt. 18 e 19 del D.L. 132\2014, convertito con modifiche in L. 162\2014 (c.d. d.l. </a:t>
            </a:r>
            <a:r>
              <a:rPr lang="it-IT" altLang="ko-KR" sz="2800" b="1" dirty="0" err="1" smtClean="0">
                <a:ea typeface="굴림" pitchFamily="34" charset="-127"/>
              </a:rPr>
              <a:t>degiurisdizionalizzazione</a:t>
            </a:r>
            <a:r>
              <a:rPr lang="it-IT" altLang="ko-KR" sz="2800" b="1" dirty="0" smtClean="0">
                <a:ea typeface="굴림" pitchFamily="34" charset="-127"/>
              </a:rPr>
              <a:t>), sono intervenuti, modificandoli, anche sugli artt. 518, 521 bis, 543 e 557 del c.p.c. nonché gli art. 159 bis, 164 ter, delle </a:t>
            </a:r>
            <a:r>
              <a:rPr lang="it-IT" altLang="ko-KR" sz="2800" b="1" dirty="0" err="1" smtClean="0">
                <a:ea typeface="굴림" pitchFamily="34" charset="-127"/>
              </a:rPr>
              <a:t>disp</a:t>
            </a:r>
            <a:r>
              <a:rPr lang="it-IT" altLang="ko-KR" sz="2800" b="1" dirty="0" smtClean="0">
                <a:ea typeface="굴림" pitchFamily="34" charset="-127"/>
              </a:rPr>
              <a:t> att. del </a:t>
            </a:r>
            <a:r>
              <a:rPr lang="it-IT" altLang="ko-KR" sz="2800" b="1" dirty="0" err="1" smtClean="0">
                <a:ea typeface="굴림" pitchFamily="34" charset="-127"/>
              </a:rPr>
              <a:t>cpc</a:t>
            </a:r>
            <a:r>
              <a:rPr lang="it-IT" altLang="ko-KR" sz="2800" b="1" dirty="0" smtClean="0">
                <a:ea typeface="굴림" pitchFamily="34" charset="-127"/>
              </a:rPr>
              <a:t>, attribuendo ulteriori poteri di autentica ai difensori per alcuni degli atti da depositarsi obbligatoriamente nel processo telematico a partire dai pignoramenti eseguiti dopo 11.12.2014.</a:t>
            </a:r>
          </a:p>
          <a:p>
            <a:pPr algn="just">
              <a:lnSpc>
                <a:spcPct val="90000"/>
              </a:lnSpc>
            </a:pPr>
            <a:r>
              <a:rPr lang="it-IT" altLang="ko-KR" sz="2800" b="1" u="sng" dirty="0" smtClean="0">
                <a:solidFill>
                  <a:srgbClr val="FF0000"/>
                </a:solidFill>
                <a:ea typeface="굴림" pitchFamily="34" charset="-127"/>
              </a:rPr>
              <a:t>Dopo un primo periodo in cui le iscrizioni dei pignoramenti potevano essere effettuate anche “cartacee” dal 31.03.2015 dette iscrizioni possono essere effettuate solo telematicamente.</a:t>
            </a:r>
          </a:p>
          <a:p>
            <a:endParaRPr lang="it-IT" sz="2800" dirty="0" smtClean="0"/>
          </a:p>
          <a:p>
            <a:endParaRPr lang="it-IT" sz="28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74</a:t>
            </a:fld>
            <a:endParaRPr lang="it-IT"/>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lstStyle/>
          <a:p>
            <a:r>
              <a:rPr lang="it-IT" dirty="0" smtClean="0"/>
              <a:t>I termini per l’iscrizione</a:t>
            </a:r>
            <a:endParaRPr lang="it-IT" dirty="0"/>
          </a:p>
        </p:txBody>
      </p:sp>
      <p:sp>
        <p:nvSpPr>
          <p:cNvPr id="3" name="Segnaposto contenuto 2"/>
          <p:cNvSpPr>
            <a:spLocks noGrp="1"/>
          </p:cNvSpPr>
          <p:nvPr>
            <p:ph idx="1"/>
          </p:nvPr>
        </p:nvSpPr>
        <p:spPr>
          <a:xfrm>
            <a:off x="467544" y="1124744"/>
            <a:ext cx="8219256" cy="5328592"/>
          </a:xfrm>
        </p:spPr>
        <p:txBody>
          <a:bodyPr/>
          <a:lstStyle/>
          <a:p>
            <a:r>
              <a:rPr lang="it-IT" dirty="0" smtClean="0"/>
              <a:t>I termini, </a:t>
            </a:r>
            <a:r>
              <a:rPr lang="it-IT" dirty="0" smtClean="0">
                <a:solidFill>
                  <a:srgbClr val="FF0000"/>
                </a:solidFill>
              </a:rPr>
              <a:t>previsti a pena di decadenza</a:t>
            </a:r>
            <a:r>
              <a:rPr lang="it-IT" dirty="0" smtClean="0"/>
              <a:t>, sono i seguenti: </a:t>
            </a:r>
          </a:p>
          <a:p>
            <a:r>
              <a:rPr lang="it-IT" dirty="0" smtClean="0"/>
              <a:t>a) </a:t>
            </a:r>
            <a:r>
              <a:rPr lang="it-IT" b="1" dirty="0" smtClean="0"/>
              <a:t>entro 15 giorni per le espropriazioni mobiliari </a:t>
            </a:r>
          </a:p>
          <a:p>
            <a:r>
              <a:rPr lang="it-IT" dirty="0" smtClean="0"/>
              <a:t>b) </a:t>
            </a:r>
            <a:r>
              <a:rPr lang="it-IT" b="1" dirty="0" smtClean="0"/>
              <a:t>entro 15 giorni per le espropriazioni immobiliari </a:t>
            </a:r>
          </a:p>
          <a:p>
            <a:r>
              <a:rPr lang="it-IT" dirty="0" smtClean="0"/>
              <a:t>c) </a:t>
            </a:r>
            <a:r>
              <a:rPr lang="it-IT" b="1" dirty="0" smtClean="0"/>
              <a:t>entro 30 giorni per i pignoramenti presso terzi </a:t>
            </a:r>
          </a:p>
          <a:p>
            <a:r>
              <a:rPr lang="it-IT" dirty="0" smtClean="0"/>
              <a:t>d) </a:t>
            </a:r>
            <a:r>
              <a:rPr lang="it-IT" b="1" dirty="0" smtClean="0"/>
              <a:t>entro 30 giorni per il pignoramento di autoveicoli, motoveicoli e rimorchi. </a:t>
            </a:r>
          </a:p>
          <a:p>
            <a:endParaRPr lang="it-IT" dirty="0" smtClean="0"/>
          </a:p>
          <a:p>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75</a:t>
            </a:fld>
            <a:endParaRPr lang="it-IT"/>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a:bodyPr>
          <a:lstStyle/>
          <a:p>
            <a:r>
              <a:rPr lang="it-IT" dirty="0" smtClean="0"/>
              <a:t>……e la loro decorrenza</a:t>
            </a:r>
            <a:endParaRPr lang="it-IT" dirty="0"/>
          </a:p>
        </p:txBody>
      </p:sp>
      <p:sp>
        <p:nvSpPr>
          <p:cNvPr id="3" name="Segnaposto contenuto 2"/>
          <p:cNvSpPr>
            <a:spLocks noGrp="1"/>
          </p:cNvSpPr>
          <p:nvPr>
            <p:ph idx="1"/>
          </p:nvPr>
        </p:nvSpPr>
        <p:spPr>
          <a:xfrm>
            <a:off x="395536" y="1052736"/>
            <a:ext cx="8291264" cy="5544616"/>
          </a:xfrm>
        </p:spPr>
        <p:txBody>
          <a:bodyPr/>
          <a:lstStyle/>
          <a:p>
            <a:pPr algn="just"/>
            <a:r>
              <a:rPr lang="it-IT" dirty="0" smtClean="0"/>
              <a:t>termini per l’iscrizione a ruolo </a:t>
            </a:r>
            <a:r>
              <a:rPr lang="it-IT" b="1" dirty="0" smtClean="0"/>
              <a:t>decorrono </a:t>
            </a:r>
          </a:p>
          <a:p>
            <a:pPr algn="just"/>
            <a:r>
              <a:rPr lang="it-IT" dirty="0" smtClean="0"/>
              <a:t>- per i pignoramenti mobiliari, immobiliari e presso terzi, dalla </a:t>
            </a:r>
            <a:r>
              <a:rPr lang="it-IT" b="1" u="sng" dirty="0" smtClean="0">
                <a:solidFill>
                  <a:srgbClr val="FF0000"/>
                </a:solidFill>
              </a:rPr>
              <a:t>data di restituzione </a:t>
            </a:r>
            <a:r>
              <a:rPr lang="it-IT" dirty="0" smtClean="0"/>
              <a:t>al creditore del verbale o atto di pignoramento (titolo esecutivo e precetto); </a:t>
            </a:r>
          </a:p>
          <a:p>
            <a:pPr algn="just"/>
            <a:r>
              <a:rPr lang="it-IT" dirty="0" smtClean="0"/>
              <a:t>- ai sensi dell’art. 521 bis </a:t>
            </a:r>
            <a:r>
              <a:rPr lang="it-IT" dirty="0" err="1" smtClean="0"/>
              <a:t>c.p.c.</a:t>
            </a:r>
            <a:r>
              <a:rPr lang="it-IT" dirty="0" smtClean="0"/>
              <a:t>, in relazione al pignoramento di autoveicoli, motoveicoli e rimorchi, dalla comunicazione dell’istituto vendite giudiziarie di presa in consegna del veicolo inviata a mezzo PEC al creditore pignorante. </a:t>
            </a:r>
          </a:p>
          <a:p>
            <a:endParaRPr lang="it-IT" dirty="0" smtClean="0"/>
          </a:p>
          <a:p>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76</a:t>
            </a:fld>
            <a:endParaRPr lang="it-IT"/>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116632"/>
            <a:ext cx="8291264" cy="1368152"/>
          </a:xfrm>
        </p:spPr>
        <p:txBody>
          <a:bodyPr>
            <a:normAutofit/>
          </a:bodyPr>
          <a:lstStyle/>
          <a:p>
            <a:pPr algn="ctr"/>
            <a:r>
              <a:rPr lang="it-IT" sz="4000" dirty="0" smtClean="0"/>
              <a:t>I termini per il deposito </a:t>
            </a:r>
            <a:r>
              <a:rPr lang="it-IT" sz="4000" dirty="0" smtClean="0"/>
              <a:t>dell’istanza </a:t>
            </a:r>
            <a:r>
              <a:rPr lang="it-IT" sz="4000" dirty="0" smtClean="0"/>
              <a:t>di vendita</a:t>
            </a:r>
            <a:endParaRPr lang="it-IT" sz="4000" dirty="0"/>
          </a:p>
        </p:txBody>
      </p:sp>
      <p:sp>
        <p:nvSpPr>
          <p:cNvPr id="3" name="Segnaposto contenuto 2"/>
          <p:cNvSpPr>
            <a:spLocks noGrp="1"/>
          </p:cNvSpPr>
          <p:nvPr>
            <p:ph idx="1"/>
          </p:nvPr>
        </p:nvSpPr>
        <p:spPr>
          <a:xfrm>
            <a:off x="457200" y="1556792"/>
            <a:ext cx="8229600" cy="5112568"/>
          </a:xfrm>
        </p:spPr>
        <p:txBody>
          <a:bodyPr>
            <a:normAutofit/>
          </a:bodyPr>
          <a:lstStyle/>
          <a:p>
            <a:pPr algn="just"/>
            <a:r>
              <a:rPr lang="it-IT" sz="2400" dirty="0" smtClean="0"/>
              <a:t>Si ricorda che l’art. 13 lettera d) del decreto legge 83/2015, </a:t>
            </a:r>
            <a:r>
              <a:rPr lang="it-IT" sz="2400" dirty="0" err="1" smtClean="0"/>
              <a:t>conv</a:t>
            </a:r>
            <a:r>
              <a:rPr lang="it-IT" sz="2400" dirty="0" smtClean="0"/>
              <a:t>. in L. 132/2015 ha modificato l’art. 497, primo comma, </a:t>
            </a:r>
            <a:r>
              <a:rPr lang="it-IT" sz="2400" dirty="0" err="1" smtClean="0"/>
              <a:t>c.p.c.</a:t>
            </a:r>
            <a:r>
              <a:rPr lang="it-IT" sz="2400" dirty="0" smtClean="0"/>
              <a:t>, prevedendo che </a:t>
            </a:r>
            <a:r>
              <a:rPr lang="it-IT" sz="2400" b="1" dirty="0" smtClean="0"/>
              <a:t>la vendita o l’assegnazione dei beni pignorati vada richiesta entro 45 giorni (e non più nei 90 giorni), </a:t>
            </a:r>
            <a:r>
              <a:rPr lang="it-IT" sz="2400" b="1" u="sng" dirty="0" smtClean="0">
                <a:solidFill>
                  <a:srgbClr val="FF0000"/>
                </a:solidFill>
              </a:rPr>
              <a:t>a pena di inefficacia del pignoramento.</a:t>
            </a:r>
          </a:p>
          <a:p>
            <a:pPr algn="just"/>
            <a:r>
              <a:rPr lang="it-IT" sz="2400" b="1" dirty="0" smtClean="0"/>
              <a:t>N.B.: il termine di 45 giorni previsto dall’art. 497 </a:t>
            </a:r>
            <a:r>
              <a:rPr lang="it-IT" sz="2400" b="1" dirty="0" err="1" smtClean="0"/>
              <a:t>c.p.c.</a:t>
            </a:r>
            <a:r>
              <a:rPr lang="it-IT" sz="2400" b="1" dirty="0" smtClean="0"/>
              <a:t> per il deposito dell’istanza di vendita </a:t>
            </a:r>
            <a:r>
              <a:rPr lang="it-IT" sz="2400" b="1" u="sng" dirty="0" smtClean="0">
                <a:solidFill>
                  <a:srgbClr val="00B0F0"/>
                </a:solidFill>
              </a:rPr>
              <a:t>decorre invece dalla data del pignoramento</a:t>
            </a:r>
            <a:r>
              <a:rPr lang="it-IT" sz="2400" b="1" dirty="0" smtClean="0"/>
              <a:t> e non da quella di restituzione al creditore dell’atto di pignoramento.</a:t>
            </a:r>
          </a:p>
          <a:p>
            <a:pPr algn="just"/>
            <a:r>
              <a:rPr lang="it-IT" sz="2400" dirty="0" smtClean="0"/>
              <a:t>Utile per il calcolo dei termini di scadenza è l’applicazione che trovate sul sito dell’Avv. </a:t>
            </a:r>
            <a:r>
              <a:rPr lang="it-IT" sz="2400" dirty="0" err="1" smtClean="0"/>
              <a:t>Andreani</a:t>
            </a:r>
            <a:r>
              <a:rPr lang="it-IT" sz="2400" dirty="0" smtClean="0"/>
              <a:t> di Massa Carrara</a:t>
            </a:r>
          </a:p>
          <a:p>
            <a:pPr algn="just">
              <a:buNone/>
            </a:pPr>
            <a:r>
              <a:rPr lang="it-IT" sz="2400" dirty="0" smtClean="0"/>
              <a:t> https://www.avvocatoandreani.it/servizi/calcolo-termini-esecuzioni.php</a:t>
            </a:r>
          </a:p>
          <a:p>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77</a:t>
            </a:fld>
            <a:endParaRPr lang="it-IT"/>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476672"/>
            <a:ext cx="8291264" cy="5976664"/>
          </a:xfrm>
        </p:spPr>
        <p:txBody>
          <a:bodyPr>
            <a:normAutofit/>
          </a:bodyPr>
          <a:lstStyle/>
          <a:p>
            <a:pPr algn="ctr"/>
            <a:r>
              <a:rPr lang="it-IT" altLang="ko-KR" sz="2000" b="1" dirty="0" smtClean="0">
                <a:ea typeface="굴림" pitchFamily="34" charset="-127"/>
              </a:rPr>
              <a:t>Art. 518 </a:t>
            </a:r>
            <a:r>
              <a:rPr lang="it-IT" altLang="ko-KR" sz="2000" b="1" dirty="0" err="1" smtClean="0">
                <a:ea typeface="굴림" pitchFamily="34" charset="-127"/>
              </a:rPr>
              <a:t>c.p.c.</a:t>
            </a:r>
            <a:r>
              <a:rPr lang="it-IT" altLang="ko-KR" sz="2000" b="1" dirty="0" smtClean="0">
                <a:ea typeface="굴림" pitchFamily="34" charset="-127"/>
              </a:rPr>
              <a:t> (Forma del pignoramento)</a:t>
            </a:r>
          </a:p>
          <a:p>
            <a:pPr algn="just"/>
            <a:r>
              <a:rPr lang="it-IT" altLang="ko-KR" sz="2000" dirty="0" err="1" smtClean="0">
                <a:solidFill>
                  <a:srgbClr val="FF0000"/>
                </a:solidFill>
                <a:ea typeface="굴림" pitchFamily="34" charset="-127"/>
              </a:rPr>
              <a:t>VI</a:t>
            </a:r>
            <a:r>
              <a:rPr lang="it-IT" altLang="ko-KR" sz="2000" dirty="0" smtClean="0">
                <a:solidFill>
                  <a:srgbClr val="FF0000"/>
                </a:solidFill>
                <a:ea typeface="굴림" pitchFamily="34" charset="-127"/>
              </a:rPr>
              <a:t> comma</a:t>
            </a:r>
            <a:r>
              <a:rPr lang="it-IT" altLang="ko-KR" sz="2000" b="1" dirty="0" smtClean="0">
                <a:solidFill>
                  <a:srgbClr val="FF0000"/>
                </a:solidFill>
                <a:ea typeface="굴림" pitchFamily="34" charset="-127"/>
              </a:rPr>
              <a:t>. </a:t>
            </a:r>
            <a:r>
              <a:rPr lang="it-IT" altLang="ko-KR" sz="2000" b="1" i="1" dirty="0" smtClean="0">
                <a:ea typeface="굴림" pitchFamily="34" charset="-127"/>
              </a:rPr>
              <a:t>Compiute le operazioni, l'ufficiale giudiziario consegna senza ritardo al creditore il PROCESSO VERBALE, IL TITOLO ESECUTIVO E IL PRECETTO.</a:t>
            </a:r>
            <a:r>
              <a:rPr lang="it-IT" altLang="ko-KR" sz="2000" b="1" dirty="0" smtClean="0">
                <a:ea typeface="굴림" pitchFamily="34" charset="-127"/>
              </a:rPr>
              <a:t> </a:t>
            </a:r>
            <a:r>
              <a:rPr lang="it-IT" altLang="ko-KR" sz="2000" b="1" dirty="0" smtClean="0">
                <a:solidFill>
                  <a:schemeClr val="hlink"/>
                </a:solidFill>
                <a:ea typeface="굴림" pitchFamily="34" charset="-127"/>
              </a:rPr>
              <a:t>Il creditore deve depositare nella cancelleria del tribunale competente per l'esecuzione la nota di iscrizione a ruolo, con copie conformi degli atti di cui al periodo precedente , entro quindici giorni dalla consegna. </a:t>
            </a:r>
            <a:r>
              <a:rPr lang="it-IT" altLang="ko-KR" sz="2000" b="1" u="sng" dirty="0" smtClean="0">
                <a:solidFill>
                  <a:srgbClr val="FF0000"/>
                </a:solidFill>
                <a:ea typeface="굴림" pitchFamily="34" charset="-127"/>
              </a:rPr>
              <a:t>La conformità di tali copie è attestata dall'avvocato del creditore ai soli fini del presente articolo</a:t>
            </a:r>
            <a:r>
              <a:rPr lang="it-IT" altLang="ko-KR" sz="2000" b="1" dirty="0" smtClean="0">
                <a:ea typeface="굴림" pitchFamily="34" charset="-127"/>
              </a:rPr>
              <a:t>. </a:t>
            </a:r>
            <a:r>
              <a:rPr lang="it-IT" altLang="ko-KR" sz="2000" b="1" i="1" dirty="0" smtClean="0">
                <a:ea typeface="굴림" pitchFamily="34" charset="-127"/>
              </a:rPr>
              <a:t>Il cancelliere al momento del deposito forma il fascicolo dell'esecuzione. Sino alla scadenza del termine di cui all'articolo </a:t>
            </a:r>
            <a:r>
              <a:rPr lang="it-IT" altLang="ko-KR" sz="2000" b="1" i="1" dirty="0" smtClean="0">
                <a:ea typeface="굴림" pitchFamily="34" charset="-127"/>
                <a:hlinkClick r:id="rId2"/>
              </a:rPr>
              <a:t>497</a:t>
            </a:r>
            <a:r>
              <a:rPr lang="it-IT" altLang="ko-KR" sz="2000" b="1" i="1" dirty="0" smtClean="0">
                <a:ea typeface="굴림" pitchFamily="34" charset="-127"/>
              </a:rPr>
              <a:t> copia del processo verbale è conservata dall'ufficiale giudiziario a disposizione del debitore. </a:t>
            </a:r>
            <a:r>
              <a:rPr lang="it-IT" altLang="ko-KR" sz="2000" b="1" i="1" u="sng" dirty="0" smtClean="0">
                <a:ea typeface="굴림" pitchFamily="34" charset="-127"/>
              </a:rPr>
              <a:t>Il pignoramento perde efficacia quando la nota di iscrizione a ruolo e le copie degli atti di cui al primo periodo del presente comma sono depositate oltre il termine di </a:t>
            </a:r>
            <a:r>
              <a:rPr lang="it-IT" altLang="ko-KR" sz="2000" b="1" i="1" u="sng" dirty="0" smtClean="0">
                <a:solidFill>
                  <a:srgbClr val="FF0000"/>
                </a:solidFill>
                <a:ea typeface="굴림" pitchFamily="34" charset="-127"/>
              </a:rPr>
              <a:t>QUINDICI GIORNI </a:t>
            </a:r>
            <a:r>
              <a:rPr lang="it-IT" altLang="ko-KR" sz="2000" b="1" i="1" u="sng" dirty="0" smtClean="0">
                <a:ea typeface="굴림" pitchFamily="34" charset="-127"/>
              </a:rPr>
              <a:t>dalla consegna al creditore</a:t>
            </a:r>
            <a:r>
              <a:rPr lang="it-IT" altLang="ko-KR" sz="2000" b="1" i="1" dirty="0" smtClean="0">
                <a:ea typeface="굴림" pitchFamily="34" charset="-127"/>
              </a:rPr>
              <a:t> (2).</a:t>
            </a:r>
            <a:r>
              <a:rPr lang="it-IT" altLang="ko-KR" sz="2000" i="1" dirty="0" smtClean="0">
                <a:ea typeface="굴림" pitchFamily="34" charset="-127"/>
              </a:rPr>
              <a:t> </a:t>
            </a:r>
            <a:endParaRPr lang="it-IT" sz="2000" i="1" dirty="0" smtClean="0"/>
          </a:p>
          <a:p>
            <a:pPr algn="just"/>
            <a:r>
              <a:rPr lang="it-IT" sz="2000" b="1" dirty="0" smtClean="0"/>
              <a:t>(2) </a:t>
            </a:r>
            <a:r>
              <a:rPr lang="it-IT" sz="2000" i="1" dirty="0" smtClean="0"/>
              <a:t>Comma sostituito dall'</a:t>
            </a:r>
            <a:r>
              <a:rPr lang="it-IT" sz="2000" i="1" dirty="0" smtClean="0">
                <a:hlinkClick r:id="rId3"/>
              </a:rPr>
              <a:t>art. 18 d.l. 12 settembre 2014 n. 132</a:t>
            </a:r>
            <a:r>
              <a:rPr lang="it-IT" sz="2000" i="1" dirty="0" smtClean="0"/>
              <a:t>, modificato in sede di conversione dalla </a:t>
            </a:r>
            <a:r>
              <a:rPr lang="it-IT" sz="2000" i="1" dirty="0" smtClean="0">
                <a:hlinkClick r:id="rId4"/>
              </a:rPr>
              <a:t>l. 10 novembre 2014, n. 162</a:t>
            </a:r>
            <a:r>
              <a:rPr lang="it-IT" sz="2000" i="1" dirty="0" smtClean="0"/>
              <a:t>. A norma del comma 3, del medesimo </a:t>
            </a:r>
            <a:r>
              <a:rPr lang="it-IT" sz="2000" i="1" dirty="0" smtClean="0">
                <a:hlinkClick r:id="rId3"/>
              </a:rPr>
              <a:t>art. 18 </a:t>
            </a:r>
            <a:r>
              <a:rPr lang="it-IT" sz="2000" i="1" dirty="0" smtClean="0"/>
              <a:t>, le disposizioni di cui al presente comma si applicano ai procedimenti esecutivi iniziati a decorrere dal trentesimo giorno successivo all'entrata in vigore della legge di conversione</a:t>
            </a:r>
          </a:p>
          <a:p>
            <a:endParaRPr lang="it-IT" sz="2800" dirty="0" smtClean="0"/>
          </a:p>
          <a:p>
            <a:endParaRPr lang="it-IT" sz="28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78</a:t>
            </a:fld>
            <a:endParaRPr lang="it-IT"/>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476672"/>
            <a:ext cx="8291264" cy="5976664"/>
          </a:xfrm>
        </p:spPr>
        <p:txBody>
          <a:bodyPr/>
          <a:lstStyle/>
          <a:p>
            <a:pPr algn="ctr">
              <a:lnSpc>
                <a:spcPct val="80000"/>
              </a:lnSpc>
            </a:pPr>
            <a:r>
              <a:rPr lang="it-IT" sz="2000" b="1" dirty="0" smtClean="0">
                <a:ea typeface="굴림" pitchFamily="34" charset="-127"/>
              </a:rPr>
              <a:t>ARTICOLO 521 bis </a:t>
            </a:r>
            <a:r>
              <a:rPr lang="it-IT" sz="2000" b="1" dirty="0" smtClean="0">
                <a:ea typeface="굴림" pitchFamily="34" charset="-127"/>
              </a:rPr>
              <a:t>c.p.c.</a:t>
            </a:r>
            <a:endParaRPr lang="it-IT" sz="2000" b="1" dirty="0" smtClean="0">
              <a:ea typeface="굴림" pitchFamily="34" charset="-127"/>
            </a:endParaRPr>
          </a:p>
          <a:p>
            <a:pPr algn="ctr">
              <a:lnSpc>
                <a:spcPct val="80000"/>
              </a:lnSpc>
            </a:pPr>
            <a:r>
              <a:rPr lang="it-IT" sz="2000" b="1" dirty="0" smtClean="0">
                <a:ea typeface="굴림" pitchFamily="34" charset="-127"/>
              </a:rPr>
              <a:t>Pignoramento e custodia di autoveicoli, motoveicoli e rimorchi </a:t>
            </a:r>
          </a:p>
          <a:p>
            <a:pPr algn="just">
              <a:lnSpc>
                <a:spcPct val="80000"/>
              </a:lnSpc>
            </a:pPr>
            <a:r>
              <a:rPr lang="it-IT" sz="2000" b="1" i="1" dirty="0" smtClean="0">
                <a:ea typeface="굴림" pitchFamily="34" charset="-127"/>
              </a:rPr>
              <a:t>(Articolo inserito, in sede di conversione, dall'</a:t>
            </a:r>
            <a:r>
              <a:rPr lang="it-IT" sz="2000" b="1" i="1" dirty="0" smtClean="0">
                <a:ea typeface="굴림" pitchFamily="34" charset="-127"/>
                <a:hlinkClick r:id="rId2"/>
              </a:rPr>
              <a:t>art. 19 d.l. 12 settembre 2014 n. 132</a:t>
            </a:r>
            <a:r>
              <a:rPr lang="it-IT" sz="2000" b="1" i="1" dirty="0" smtClean="0">
                <a:ea typeface="굴림" pitchFamily="34" charset="-127"/>
              </a:rPr>
              <a:t>, </a:t>
            </a:r>
            <a:r>
              <a:rPr lang="it-IT" sz="2000" b="1" i="1" dirty="0" err="1" smtClean="0">
                <a:ea typeface="굴림" pitchFamily="34" charset="-127"/>
              </a:rPr>
              <a:t>conv</a:t>
            </a:r>
            <a:r>
              <a:rPr lang="it-IT" sz="2000" b="1" i="1" dirty="0" smtClean="0">
                <a:ea typeface="굴림" pitchFamily="34" charset="-127"/>
              </a:rPr>
              <a:t>., con modif., in </a:t>
            </a:r>
            <a:r>
              <a:rPr lang="it-IT" sz="2000" b="1" i="1" dirty="0" smtClean="0">
                <a:ea typeface="굴림" pitchFamily="34" charset="-127"/>
                <a:hlinkClick r:id="rId3"/>
              </a:rPr>
              <a:t>l. 10 novembre 2014, n. 162</a:t>
            </a:r>
            <a:r>
              <a:rPr lang="it-IT" sz="2000" b="1" i="1" dirty="0" smtClean="0">
                <a:ea typeface="굴림" pitchFamily="34" charset="-127"/>
              </a:rPr>
              <a:t>. Le disposizioni di cui al presente articolo si applicano ai procedimenti iniziati a decorrere dal trentesimo giorno dall'entrata in vigore della legge di conversione)</a:t>
            </a:r>
          </a:p>
          <a:p>
            <a:pPr marL="0" indent="0" algn="just">
              <a:lnSpc>
                <a:spcPct val="80000"/>
              </a:lnSpc>
              <a:buNone/>
            </a:pPr>
            <a:r>
              <a:rPr lang="it-IT" sz="2000" dirty="0" smtClean="0"/>
              <a:t> </a:t>
            </a:r>
            <a:endParaRPr lang="it-IT" sz="2000" dirty="0" smtClean="0"/>
          </a:p>
          <a:p>
            <a:pPr algn="just">
              <a:lnSpc>
                <a:spcPct val="80000"/>
              </a:lnSpc>
            </a:pPr>
            <a:r>
              <a:rPr lang="it-IT" sz="2000" dirty="0" smtClean="0"/>
              <a:t>[V]. Eseguita l'ultima notificazione, l'ufficiale giudiziario consegna senza ritardo al creditore l'atto di pignoramento </a:t>
            </a:r>
            <a:r>
              <a:rPr lang="it-IT" sz="2000" dirty="0" smtClean="0"/>
              <a:t>perché </a:t>
            </a:r>
            <a:r>
              <a:rPr lang="it-IT" sz="2000" dirty="0" smtClean="0"/>
              <a:t>proceda alla trascrizione nei pubblici registri. </a:t>
            </a:r>
            <a:r>
              <a:rPr lang="it-IT" sz="2000" b="1" u="sng" dirty="0" smtClean="0"/>
              <a:t>Entro </a:t>
            </a:r>
            <a:r>
              <a:rPr lang="it-IT" sz="2000" b="1" u="sng" dirty="0" smtClean="0">
                <a:solidFill>
                  <a:srgbClr val="FF0000"/>
                </a:solidFill>
              </a:rPr>
              <a:t>TRENTA GIORNI </a:t>
            </a:r>
            <a:r>
              <a:rPr lang="it-IT" sz="2000" b="1" u="sng" dirty="0" smtClean="0"/>
              <a:t>dalla comunicazione</a:t>
            </a:r>
            <a:r>
              <a:rPr lang="it-IT" sz="2000" dirty="0" smtClean="0"/>
              <a:t> di cui al terzo comma, il creditore deve depositare nella cancelleria del tribunale competente per l'esecuzione la nota di iscrizione a ruolo, con copie conformi del titolo esecutivo, del precetto, dell'atto di pignoramento e della nota di trascrizione. </a:t>
            </a:r>
            <a:r>
              <a:rPr lang="it-IT" sz="2000" b="1" u="sng" dirty="0" smtClean="0">
                <a:solidFill>
                  <a:srgbClr val="FF0000"/>
                </a:solidFill>
              </a:rPr>
              <a:t>La conformità di tali copie è attestata dall'avvocato del creditore ai soli fini del presente articolo</a:t>
            </a:r>
            <a:r>
              <a:rPr lang="it-IT" sz="2000" dirty="0" smtClean="0">
                <a:solidFill>
                  <a:srgbClr val="FF0000"/>
                </a:solidFill>
              </a:rPr>
              <a:t>. . </a:t>
            </a:r>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79</a:t>
            </a:fld>
            <a:endParaRPr lang="it-I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28650" y="836712"/>
            <a:ext cx="7886700" cy="5340251"/>
          </a:xfrm>
        </p:spPr>
        <p:txBody>
          <a:bodyPr>
            <a:normAutofit/>
          </a:bodyPr>
          <a:lstStyle/>
          <a:p>
            <a:pPr marL="0" indent="0">
              <a:buNone/>
            </a:pPr>
            <a:r>
              <a:rPr lang="it-IT" dirty="0" smtClean="0"/>
              <a:t>Art. 1 comma 3 d.l. 19 maggio 2020, n. 34 (come modificato dall’art. 1 comma 3 d.l. 7 ottobre 2020, n. 125)</a:t>
            </a:r>
          </a:p>
          <a:p>
            <a:pPr algn="just"/>
            <a:r>
              <a:rPr lang="it-IT" dirty="0"/>
              <a:t>3. I termini previsti dalle disposizioni legislative di cui all'allegato 1 sono prorogati al </a:t>
            </a:r>
            <a:r>
              <a:rPr lang="it-IT" dirty="0">
                <a:solidFill>
                  <a:srgbClr val="FF0000"/>
                </a:solidFill>
              </a:rPr>
              <a:t>31 dicembre 2020</a:t>
            </a:r>
            <a:r>
              <a:rPr lang="it-IT" dirty="0"/>
              <a:t>, salvo quanto previsto ai numeri 3 e 32 dell'allegato medesimo, e le relative disposizioni vengono attuate nei limiti delle risorse disponibili autorizzate a legislazione vigente</a:t>
            </a:r>
            <a:r>
              <a:rPr lang="it-IT" dirty="0" smtClean="0"/>
              <a:t>.</a:t>
            </a:r>
          </a:p>
          <a:p>
            <a:pPr algn="just"/>
            <a:r>
              <a:rPr lang="it-IT" dirty="0" smtClean="0"/>
              <a:t>Allegato </a:t>
            </a:r>
            <a:r>
              <a:rPr lang="it-IT" dirty="0"/>
              <a:t>1, punto 33 </a:t>
            </a:r>
            <a:r>
              <a:rPr lang="it-IT" dirty="0" smtClean="0"/>
              <a:t>bis:</a:t>
            </a:r>
            <a:endParaRPr lang="it-IT" dirty="0"/>
          </a:p>
          <a:p>
            <a:pPr algn="just">
              <a:buFontTx/>
              <a:buChar char="-"/>
            </a:pPr>
            <a:r>
              <a:rPr lang="it-IT" dirty="0" smtClean="0">
                <a:solidFill>
                  <a:srgbClr val="FF0000"/>
                </a:solidFill>
              </a:rPr>
              <a:t>Articolo </a:t>
            </a:r>
            <a:r>
              <a:rPr lang="it-IT" dirty="0">
                <a:solidFill>
                  <a:srgbClr val="FF0000"/>
                </a:solidFill>
              </a:rPr>
              <a:t>221, comma 2, del decreto-legge 19 maggio 2020, n. 34, convertito, con modificazioni, dalla legge 17 luglio 2020, n. </a:t>
            </a:r>
            <a:r>
              <a:rPr lang="it-IT" dirty="0" smtClean="0">
                <a:solidFill>
                  <a:srgbClr val="FF0000"/>
                </a:solidFill>
              </a:rPr>
              <a:t>77.</a:t>
            </a:r>
          </a:p>
          <a:p>
            <a:pPr marL="0" indent="0" algn="just">
              <a:buNone/>
            </a:pPr>
            <a:endParaRPr lang="it-IT" dirty="0"/>
          </a:p>
          <a:p>
            <a:pPr marL="0" indent="0" algn="just">
              <a:buNone/>
            </a:pPr>
            <a:r>
              <a:rPr lang="it-IT" dirty="0" smtClean="0"/>
              <a:t>Dunque, per ora, anche per gli atti introduttivi e non solo per quelle endoprocessuali vige l’obbligo di deposito telematico.</a:t>
            </a:r>
          </a:p>
          <a:p>
            <a:pPr marL="0" indent="0" algn="just">
              <a:buNone/>
            </a:pPr>
            <a:r>
              <a:rPr lang="it-IT" dirty="0" smtClean="0"/>
              <a:t>Tale obbligo potrebbe essere progressivamente esteso anche agli uffici del Giudice di Pace presso i quali verranno attivati i depositi telematici.</a:t>
            </a:r>
            <a:endParaRPr lang="it-IT" dirty="0"/>
          </a:p>
          <a:p>
            <a:pPr algn="just"/>
            <a:endParaRPr lang="it-IT" dirty="0"/>
          </a:p>
          <a:p>
            <a:pPr algn="just"/>
            <a:endParaRPr lang="it-IT" dirty="0"/>
          </a:p>
          <a:p>
            <a:pPr algn="just"/>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8</a:t>
            </a:fld>
            <a:endParaRPr lang="it-IT"/>
          </a:p>
        </p:txBody>
      </p:sp>
    </p:spTree>
    <p:extLst>
      <p:ext uri="{BB962C8B-B14F-4D97-AF65-F5344CB8AC3E}">
        <p14:creationId xmlns:p14="http://schemas.microsoft.com/office/powerpoint/2010/main" val="133654793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476672"/>
            <a:ext cx="8291264" cy="5976664"/>
          </a:xfrm>
        </p:spPr>
        <p:txBody>
          <a:bodyPr/>
          <a:lstStyle/>
          <a:p>
            <a:pPr algn="ctr"/>
            <a:r>
              <a:rPr lang="it-IT" altLang="ko-KR" sz="2000" dirty="0" smtClean="0">
                <a:ea typeface="굴림" pitchFamily="34" charset="-127"/>
              </a:rPr>
              <a:t>Art. 543 </a:t>
            </a:r>
            <a:r>
              <a:rPr lang="it-IT" altLang="ko-KR" sz="2000" dirty="0" err="1" smtClean="0">
                <a:ea typeface="굴림" pitchFamily="34" charset="-127"/>
              </a:rPr>
              <a:t>cpc</a:t>
            </a:r>
            <a:r>
              <a:rPr lang="it-IT" altLang="ko-KR" sz="2000" dirty="0" smtClean="0">
                <a:ea typeface="굴림" pitchFamily="34" charset="-127"/>
              </a:rPr>
              <a:t> (Forma del pignoramento) (esecuzioni presso terzi</a:t>
            </a:r>
            <a:r>
              <a:rPr lang="it-IT" altLang="ko-KR" sz="2000" dirty="0" smtClean="0">
                <a:ea typeface="굴림" pitchFamily="34" charset="-127"/>
              </a:rPr>
              <a:t>)</a:t>
            </a:r>
          </a:p>
          <a:p>
            <a:pPr algn="ctr"/>
            <a:endParaRPr lang="it-IT" altLang="ko-KR" sz="2000" b="1" dirty="0" smtClean="0">
              <a:ea typeface="굴림" pitchFamily="34" charset="-127"/>
            </a:endParaRPr>
          </a:p>
          <a:p>
            <a:pPr algn="just"/>
            <a:r>
              <a:rPr lang="it-IT" altLang="ko-KR" sz="2000" b="1" dirty="0" smtClean="0">
                <a:ea typeface="굴림" pitchFamily="34" charset="-127"/>
              </a:rPr>
              <a:t>IV Comma) </a:t>
            </a:r>
            <a:r>
              <a:rPr lang="it-IT" altLang="ko-KR" sz="2000" b="1" i="1" dirty="0" smtClean="0">
                <a:ea typeface="굴림" pitchFamily="34" charset="-127"/>
              </a:rPr>
              <a:t>Eseguita l'ultima notificazione, l'ufficiale giudiziario consegna senza ritardo al creditore l'originale dell'atto di citazione. </a:t>
            </a:r>
            <a:r>
              <a:rPr lang="it-IT" altLang="ko-KR" sz="2000" b="1" i="1" dirty="0" smtClean="0">
                <a:solidFill>
                  <a:schemeClr val="hlink"/>
                </a:solidFill>
                <a:ea typeface="굴림" pitchFamily="34" charset="-127"/>
              </a:rPr>
              <a:t>Il creditore deve depositare nella cancelleria del tribunale competente per l'esecuzione la nota di iscrizione a ruolo, con copie conformi dell'atto di citazione, del titolo esecutivo e del precetto, entro </a:t>
            </a:r>
            <a:r>
              <a:rPr lang="it-IT" altLang="ko-KR" sz="2000" b="1" i="1" u="sng" dirty="0" smtClean="0">
                <a:solidFill>
                  <a:schemeClr val="hlink"/>
                </a:solidFill>
                <a:ea typeface="굴림" pitchFamily="34" charset="-127"/>
              </a:rPr>
              <a:t>trenta giorni</a:t>
            </a:r>
            <a:r>
              <a:rPr lang="it-IT" altLang="ko-KR" sz="2000" b="1" i="1" dirty="0" smtClean="0">
                <a:solidFill>
                  <a:schemeClr val="hlink"/>
                </a:solidFill>
                <a:ea typeface="굴림" pitchFamily="34" charset="-127"/>
              </a:rPr>
              <a:t> dalla consegna. </a:t>
            </a:r>
            <a:r>
              <a:rPr lang="it-IT" altLang="ko-KR" sz="2000" b="1" i="1" u="sng" dirty="0" smtClean="0">
                <a:solidFill>
                  <a:srgbClr val="FF0000"/>
                </a:solidFill>
                <a:ea typeface="굴림" pitchFamily="34" charset="-127"/>
              </a:rPr>
              <a:t>La conformità di tali copie è attestata dall'avvocato del creditore ai soli fini del presente articolo</a:t>
            </a:r>
            <a:r>
              <a:rPr lang="it-IT" altLang="ko-KR" sz="2000" b="1" i="1" dirty="0" smtClean="0">
                <a:ea typeface="굴림" pitchFamily="34" charset="-127"/>
              </a:rPr>
              <a:t>. Il cancelliere al momento del deposito forma il fascicolo dell'esecuzione. Il pignoramento perde efficacia quando la nota di iscrizione a ruolo e le copie degli atti di cui al secondo periodo sono depositate oltre il termine di </a:t>
            </a:r>
            <a:r>
              <a:rPr lang="it-IT" altLang="ko-KR" sz="2000" b="1" i="1" u="sng" dirty="0" smtClean="0">
                <a:solidFill>
                  <a:srgbClr val="FF0000"/>
                </a:solidFill>
                <a:ea typeface="굴림" pitchFamily="34" charset="-127"/>
              </a:rPr>
              <a:t>TRENTA GIORNI</a:t>
            </a:r>
            <a:r>
              <a:rPr lang="it-IT" altLang="ko-KR" sz="2000" b="1" i="1" dirty="0" smtClean="0">
                <a:solidFill>
                  <a:srgbClr val="FF0000"/>
                </a:solidFill>
                <a:ea typeface="굴림" pitchFamily="34" charset="-127"/>
              </a:rPr>
              <a:t> </a:t>
            </a:r>
            <a:r>
              <a:rPr lang="it-IT" altLang="ko-KR" sz="2000" b="1" i="1" dirty="0" smtClean="0">
                <a:ea typeface="굴림" pitchFamily="34" charset="-127"/>
              </a:rPr>
              <a:t>dalla consegna al creditore</a:t>
            </a:r>
            <a:r>
              <a:rPr lang="it-IT" altLang="ko-KR" sz="2000" b="1" dirty="0" smtClean="0">
                <a:ea typeface="굴림" pitchFamily="34" charset="-127"/>
              </a:rPr>
              <a:t>.</a:t>
            </a:r>
            <a:endParaRPr lang="it-IT" sz="2000" b="1" dirty="0" smtClean="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80</a:t>
            </a:fld>
            <a:endParaRPr lang="it-IT"/>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476672"/>
            <a:ext cx="8291264" cy="5976664"/>
          </a:xfrm>
        </p:spPr>
        <p:txBody>
          <a:bodyPr>
            <a:normAutofit/>
          </a:bodyPr>
          <a:lstStyle/>
          <a:p>
            <a:pPr algn="ctr">
              <a:lnSpc>
                <a:spcPct val="80000"/>
              </a:lnSpc>
              <a:buNone/>
            </a:pPr>
            <a:r>
              <a:rPr lang="it-IT" altLang="ko-KR" sz="2000" b="1" dirty="0" smtClean="0">
                <a:ea typeface="굴림" pitchFamily="34" charset="-127"/>
              </a:rPr>
              <a:t>Art. 557 </a:t>
            </a:r>
            <a:r>
              <a:rPr lang="it-IT" altLang="ko-KR" sz="2000" b="1" dirty="0" err="1" smtClean="0">
                <a:ea typeface="굴림" pitchFamily="34" charset="-127"/>
              </a:rPr>
              <a:t>c.p.c.</a:t>
            </a:r>
            <a:r>
              <a:rPr lang="it-IT" altLang="ko-KR" sz="2000" b="1" dirty="0" smtClean="0">
                <a:ea typeface="굴림" pitchFamily="34" charset="-127"/>
              </a:rPr>
              <a:t> (Deposito atto di pignoramento) (Esecuzioni Immobiliari)</a:t>
            </a:r>
            <a:endParaRPr lang="it-IT" altLang="ko-KR" sz="2000" dirty="0" smtClean="0">
              <a:ea typeface="굴림" pitchFamily="34" charset="-127"/>
            </a:endParaRPr>
          </a:p>
          <a:p>
            <a:pPr algn="just">
              <a:lnSpc>
                <a:spcPct val="80000"/>
              </a:lnSpc>
            </a:pPr>
            <a:endParaRPr lang="it-IT" altLang="ko-KR" sz="2000" dirty="0" smtClean="0">
              <a:ea typeface="굴림" pitchFamily="34" charset="-127"/>
            </a:endParaRPr>
          </a:p>
          <a:p>
            <a:pPr algn="just">
              <a:lnSpc>
                <a:spcPct val="80000"/>
              </a:lnSpc>
            </a:pPr>
            <a:r>
              <a:rPr lang="it-IT" altLang="ko-KR" sz="2000" dirty="0" smtClean="0">
                <a:ea typeface="굴림" pitchFamily="34" charset="-127"/>
              </a:rPr>
              <a:t>[I]</a:t>
            </a:r>
            <a:r>
              <a:rPr lang="it-IT" altLang="ko-KR" sz="2000" b="1" dirty="0" smtClean="0">
                <a:ea typeface="굴림" pitchFamily="34" charset="-127"/>
              </a:rPr>
              <a:t>. Eseguita l'ultima notificazione, l'ufficiale giudiziario consegna senza ritardo al creditore l'atto di pignoramento e la nota di trascrizione restituitagli dal conservatore dei registri immobiliari.</a:t>
            </a:r>
            <a:endParaRPr lang="it-IT" altLang="ko-KR" sz="2000" dirty="0" smtClean="0">
              <a:ea typeface="굴림" pitchFamily="34" charset="-127"/>
            </a:endParaRPr>
          </a:p>
          <a:p>
            <a:pPr algn="just">
              <a:lnSpc>
                <a:spcPct val="80000"/>
              </a:lnSpc>
            </a:pPr>
            <a:r>
              <a:rPr lang="it-IT" altLang="ko-KR" sz="2000" dirty="0" smtClean="0">
                <a:ea typeface="굴림" pitchFamily="34" charset="-127"/>
              </a:rPr>
              <a:t>[II]</a:t>
            </a:r>
            <a:r>
              <a:rPr lang="it-IT" altLang="ko-KR" sz="2000" b="1" dirty="0" smtClean="0">
                <a:ea typeface="굴림" pitchFamily="34" charset="-127"/>
              </a:rPr>
              <a:t>. Il creditore deve depositare nella cancelleria del tribunale competente per l'esecuzione la nota di iscrizione a ruolo, con </a:t>
            </a:r>
            <a:r>
              <a:rPr lang="it-IT" altLang="ko-KR" sz="2000" b="1" u="sng" dirty="0" smtClean="0">
                <a:solidFill>
                  <a:srgbClr val="FF0000"/>
                </a:solidFill>
                <a:ea typeface="굴림" pitchFamily="34" charset="-127"/>
              </a:rPr>
              <a:t>copie conformi </a:t>
            </a:r>
            <a:r>
              <a:rPr lang="it-IT" altLang="ko-KR" sz="2000" b="1" dirty="0" smtClean="0">
                <a:ea typeface="굴림" pitchFamily="34" charset="-127"/>
              </a:rPr>
              <a:t>del titolo esecutivo, del precetto, dell'atto di pignoramento e </a:t>
            </a:r>
            <a:r>
              <a:rPr lang="it-IT" altLang="ko-KR" sz="2000" b="1" u="sng" dirty="0" smtClean="0">
                <a:solidFill>
                  <a:srgbClr val="FF0000"/>
                </a:solidFill>
                <a:ea typeface="굴림" pitchFamily="34" charset="-127"/>
              </a:rPr>
              <a:t>della nota di trascrizione </a:t>
            </a:r>
            <a:r>
              <a:rPr lang="it-IT" altLang="ko-KR" sz="2000" b="1" dirty="0" smtClean="0">
                <a:solidFill>
                  <a:srgbClr val="FF0000"/>
                </a:solidFill>
                <a:ea typeface="굴림" pitchFamily="34" charset="-127"/>
              </a:rPr>
              <a:t>ENTRO QUINDICI GIORNI </a:t>
            </a:r>
            <a:r>
              <a:rPr lang="it-IT" altLang="ko-KR" sz="2000" b="1" dirty="0" smtClean="0">
                <a:ea typeface="굴림" pitchFamily="34" charset="-127"/>
              </a:rPr>
              <a:t>dalla consegna dell'atto di pignoramento. Il cancelliere forma il fascicolo dell'esecuzione. </a:t>
            </a:r>
            <a:r>
              <a:rPr lang="it-IT" altLang="ko-KR" sz="2000" b="1" u="sng" dirty="0" smtClean="0">
                <a:solidFill>
                  <a:srgbClr val="FF0000"/>
                </a:solidFill>
                <a:ea typeface="굴림" pitchFamily="34" charset="-127"/>
              </a:rPr>
              <a:t>La conformità di tali copie è attestata dall'avvocato del creditore ai soli fini del presente articolo</a:t>
            </a:r>
            <a:r>
              <a:rPr lang="it-IT" altLang="ko-KR" sz="2000" b="1" dirty="0" smtClean="0">
                <a:ea typeface="굴림" pitchFamily="34" charset="-127"/>
              </a:rPr>
              <a:t>. Nell'ipotesi di cui all'articolo </a:t>
            </a:r>
            <a:r>
              <a:rPr lang="it-IT" altLang="ko-KR" sz="2000" b="1" dirty="0" smtClean="0">
                <a:ea typeface="굴림" pitchFamily="34" charset="-127"/>
                <a:hlinkClick r:id="rId2"/>
              </a:rPr>
              <a:t>555</a:t>
            </a:r>
            <a:r>
              <a:rPr lang="it-IT" altLang="ko-KR" sz="2000" b="1" dirty="0" smtClean="0">
                <a:ea typeface="굴림" pitchFamily="34" charset="-127"/>
              </a:rPr>
              <a:t>, ultimo comma, il creditore deve depositare la nota di trascrizione </a:t>
            </a:r>
            <a:r>
              <a:rPr lang="it-IT" altLang="ko-KR" sz="2000" u="sng" dirty="0" smtClean="0">
                <a:solidFill>
                  <a:srgbClr val="FF0000"/>
                </a:solidFill>
                <a:ea typeface="굴림" pitchFamily="34" charset="-127"/>
              </a:rPr>
              <a:t>appena restituitagli </a:t>
            </a:r>
            <a:r>
              <a:rPr lang="it-IT" altLang="ko-KR" sz="2000" b="1" dirty="0" smtClean="0">
                <a:ea typeface="굴림" pitchFamily="34" charset="-127"/>
              </a:rPr>
              <a:t>dal conservatore dei registri immobiliari.</a:t>
            </a:r>
            <a:endParaRPr lang="it-IT" altLang="ko-KR" sz="2000" dirty="0" smtClean="0">
              <a:ea typeface="굴림" pitchFamily="34" charset="-127"/>
            </a:endParaRPr>
          </a:p>
          <a:p>
            <a:pPr algn="just">
              <a:lnSpc>
                <a:spcPct val="80000"/>
              </a:lnSpc>
            </a:pPr>
            <a:r>
              <a:rPr lang="it-IT" altLang="ko-KR" sz="2000" dirty="0" smtClean="0">
                <a:ea typeface="굴림" pitchFamily="34" charset="-127"/>
              </a:rPr>
              <a:t>[III]</a:t>
            </a:r>
            <a:r>
              <a:rPr lang="it-IT" altLang="ko-KR" sz="2000" b="1" dirty="0" smtClean="0">
                <a:ea typeface="굴림" pitchFamily="34" charset="-127"/>
              </a:rPr>
              <a:t>. Il cancelliere forma il fascicolo dell'esecuzione. Il pignoramento perde efficacia quando la nota di iscrizione a ruolo e le copie dell'atto di pignoramento, del titolo esecutivo e del precetto sono depositate oltre il termine di quindici giorni dalla consegna al creditore</a:t>
            </a:r>
            <a:r>
              <a:rPr lang="it-IT" altLang="ko-KR" sz="2000" dirty="0" smtClean="0">
                <a:ea typeface="굴림" pitchFamily="34" charset="-127"/>
              </a:rPr>
              <a:t>.</a:t>
            </a:r>
            <a:endParaRPr lang="it-IT" sz="2000" dirty="0" smtClean="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81</a:t>
            </a:fld>
            <a:endParaRPr lang="it-IT"/>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ltLang="ko-KR" dirty="0" smtClean="0">
                <a:solidFill>
                  <a:srgbClr val="FF3300"/>
                </a:solidFill>
                <a:ea typeface="굴림" pitchFamily="34" charset="-127"/>
              </a:rPr>
              <a:t>Conformità nell’ambito del processo esecutivo</a:t>
            </a:r>
            <a:endParaRPr lang="it-IT" dirty="0"/>
          </a:p>
        </p:txBody>
      </p:sp>
      <p:sp>
        <p:nvSpPr>
          <p:cNvPr id="3" name="Segnaposto contenuto 2"/>
          <p:cNvSpPr>
            <a:spLocks noGrp="1"/>
          </p:cNvSpPr>
          <p:nvPr>
            <p:ph idx="1"/>
          </p:nvPr>
        </p:nvSpPr>
        <p:spPr>
          <a:xfrm>
            <a:off x="467544" y="1600200"/>
            <a:ext cx="8219256" cy="4781128"/>
          </a:xfrm>
        </p:spPr>
        <p:txBody>
          <a:bodyPr>
            <a:normAutofit lnSpcReduction="10000"/>
          </a:bodyPr>
          <a:lstStyle/>
          <a:p>
            <a:pPr algn="ctr">
              <a:lnSpc>
                <a:spcPct val="90000"/>
              </a:lnSpc>
            </a:pPr>
            <a:r>
              <a:rPr lang="it-IT" altLang="ko-KR" sz="2400" b="1" dirty="0" smtClean="0">
                <a:solidFill>
                  <a:srgbClr val="FF0000"/>
                </a:solidFill>
                <a:ea typeface="굴림" pitchFamily="34" charset="-127"/>
              </a:rPr>
              <a:t>Ricapitolando:</a:t>
            </a:r>
          </a:p>
          <a:p>
            <a:pPr algn="just">
              <a:lnSpc>
                <a:spcPct val="90000"/>
              </a:lnSpc>
            </a:pPr>
            <a:r>
              <a:rPr lang="it-IT" altLang="ko-KR" sz="2400" b="1" dirty="0" smtClean="0">
                <a:ea typeface="굴림" pitchFamily="34" charset="-127"/>
              </a:rPr>
              <a:t>sia nelle esecuzioni mobiliari (presso il debitore e presso terzi) sia in quelle immobiliari, </a:t>
            </a:r>
            <a:r>
              <a:rPr lang="it-IT" altLang="ko-KR" sz="2400" b="1" u="sng" dirty="0" smtClean="0">
                <a:solidFill>
                  <a:srgbClr val="FF0000"/>
                </a:solidFill>
                <a:ea typeface="굴림" pitchFamily="34" charset="-127"/>
              </a:rPr>
              <a:t>pena la perdita di efficacia del pignoramento</a:t>
            </a:r>
            <a:r>
              <a:rPr lang="it-IT" altLang="ko-KR" sz="2400" b="1" dirty="0" smtClean="0">
                <a:ea typeface="굴림" pitchFamily="34" charset="-127"/>
              </a:rPr>
              <a:t>, il difensore del creditore procedente </a:t>
            </a:r>
            <a:r>
              <a:rPr lang="it-IT" altLang="ko-KR" sz="2400" b="1" dirty="0" smtClean="0">
                <a:solidFill>
                  <a:srgbClr val="FF0000"/>
                </a:solidFill>
                <a:ea typeface="굴림" pitchFamily="34" charset="-127"/>
              </a:rPr>
              <a:t>deve entro QUINDICI gg dalla consegna del verbale di pignoramento </a:t>
            </a:r>
            <a:r>
              <a:rPr lang="it-IT" altLang="ko-KR" sz="2400" b="1" dirty="0" smtClean="0">
                <a:ea typeface="굴림" pitchFamily="34" charset="-127"/>
              </a:rPr>
              <a:t>(esecuzioni mobiliari presso il debitore ed immobiliari) entro </a:t>
            </a:r>
            <a:r>
              <a:rPr lang="it-IT" altLang="ko-KR" sz="2400" b="1" dirty="0" smtClean="0">
                <a:solidFill>
                  <a:srgbClr val="FF0000"/>
                </a:solidFill>
                <a:ea typeface="굴림" pitchFamily="34" charset="-127"/>
              </a:rPr>
              <a:t>TRENTA </a:t>
            </a:r>
            <a:r>
              <a:rPr lang="it-IT" altLang="ko-KR" sz="2400" b="1" u="sng" dirty="0" smtClean="0">
                <a:solidFill>
                  <a:srgbClr val="FF0000"/>
                </a:solidFill>
                <a:ea typeface="굴림" pitchFamily="34" charset="-127"/>
              </a:rPr>
              <a:t>gg</a:t>
            </a:r>
            <a:r>
              <a:rPr lang="it-IT" altLang="ko-KR" sz="2400" b="1" dirty="0" smtClean="0">
                <a:solidFill>
                  <a:srgbClr val="FF0000"/>
                </a:solidFill>
                <a:ea typeface="굴림" pitchFamily="34" charset="-127"/>
              </a:rPr>
              <a:t> </a:t>
            </a:r>
            <a:r>
              <a:rPr lang="it-IT" altLang="ko-KR" sz="2400" b="1" dirty="0" smtClean="0">
                <a:ea typeface="굴림" pitchFamily="34" charset="-127"/>
              </a:rPr>
              <a:t>per la consegna della atto di pignoramento notificato presso terzi (e nella nuova ipotesi di pignoramento di autoveicoli, motoveicoli e rimorchi ex art. 521 bis cpc) depositare TELEMATICAMENTE nella cancelleria del Tribunale competente per l'esecuzione la nota di iscrizione a ruolo, con </a:t>
            </a:r>
            <a:r>
              <a:rPr lang="it-IT" altLang="ko-KR" sz="2400" u="sng" dirty="0" smtClean="0">
                <a:solidFill>
                  <a:srgbClr val="00B050"/>
                </a:solidFill>
                <a:ea typeface="굴림" pitchFamily="34" charset="-127"/>
              </a:rPr>
              <a:t>copie conformi </a:t>
            </a:r>
            <a:r>
              <a:rPr lang="it-IT" altLang="ko-KR" sz="2400" b="1" dirty="0" smtClean="0">
                <a:ea typeface="굴림" pitchFamily="34" charset="-127"/>
              </a:rPr>
              <a:t>del titolo esecutivo, del precetto, dell'atto di pignoramento e della nota di trascrizione del pignoramento immobiliare.</a:t>
            </a:r>
            <a:endParaRPr lang="it-IT" sz="2400" dirty="0" smtClean="0"/>
          </a:p>
          <a:p>
            <a:endParaRPr lang="it-IT" dirty="0" smtClean="0"/>
          </a:p>
          <a:p>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82</a:t>
            </a:fld>
            <a:endParaRPr lang="it-IT"/>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just"/>
            <a:r>
              <a:rPr lang="it-IT" sz="2000" dirty="0" smtClean="0"/>
              <a:t>L’art 19, comma 1, lettera b), del D.L. 27 giugno 2015 n. 83, convertito, con modificazioni, dalla Legge 6 agosto 2015, n. 132 ha introdotto ex novo l’art. </a:t>
            </a:r>
            <a:r>
              <a:rPr lang="it-IT" sz="2000" dirty="0" smtClean="0">
                <a:solidFill>
                  <a:srgbClr val="0070C0"/>
                </a:solidFill>
              </a:rPr>
              <a:t>16 – </a:t>
            </a:r>
            <a:r>
              <a:rPr lang="it-IT" sz="2000" dirty="0" err="1" smtClean="0">
                <a:solidFill>
                  <a:srgbClr val="0070C0"/>
                </a:solidFill>
              </a:rPr>
              <a:t>undecies</a:t>
            </a:r>
            <a:r>
              <a:rPr lang="it-IT" sz="2000" dirty="0" smtClean="0">
                <a:solidFill>
                  <a:srgbClr val="0070C0"/>
                </a:solidFill>
              </a:rPr>
              <a:t> </a:t>
            </a:r>
            <a:r>
              <a:rPr lang="it-IT" sz="2000" dirty="0" smtClean="0"/>
              <a:t>al decreto-legge 18 ottobre 2012, n. 179, convertito, con modificazioni, dalla legge 17 dicembre 2012, n. 221 </a:t>
            </a:r>
            <a:endParaRPr lang="it-IT" sz="2000" dirty="0"/>
          </a:p>
        </p:txBody>
      </p:sp>
      <p:sp>
        <p:nvSpPr>
          <p:cNvPr id="3" name="Segnaposto contenuto 2"/>
          <p:cNvSpPr>
            <a:spLocks noGrp="1"/>
          </p:cNvSpPr>
          <p:nvPr>
            <p:ph idx="1"/>
          </p:nvPr>
        </p:nvSpPr>
        <p:spPr/>
        <p:txBody>
          <a:bodyPr>
            <a:normAutofit/>
          </a:bodyPr>
          <a:lstStyle/>
          <a:p>
            <a:pPr eaLnBrk="1" hangingPunct="1">
              <a:lnSpc>
                <a:spcPct val="80000"/>
              </a:lnSpc>
              <a:defRPr/>
            </a:pPr>
            <a:r>
              <a:rPr lang="it-IT" sz="2400" dirty="0" smtClean="0"/>
              <a:t>«Art. 16-undecies, comma 1 (Modalità dell'attestazione di conformità )</a:t>
            </a:r>
          </a:p>
          <a:p>
            <a:pPr algn="ctr" eaLnBrk="1" hangingPunct="1">
              <a:lnSpc>
                <a:spcPct val="80000"/>
              </a:lnSpc>
              <a:defRPr/>
            </a:pPr>
            <a:r>
              <a:rPr lang="it-IT" dirty="0" smtClean="0">
                <a:solidFill>
                  <a:srgbClr val="00B0F0"/>
                </a:solidFill>
              </a:rPr>
              <a:t>COPIE ANAGOLICE (CARTACEE)</a:t>
            </a:r>
          </a:p>
          <a:p>
            <a:pPr algn="just" eaLnBrk="1" hangingPunct="1">
              <a:lnSpc>
                <a:spcPct val="80000"/>
              </a:lnSpc>
              <a:defRPr/>
            </a:pPr>
            <a:r>
              <a:rPr lang="it-IT" sz="2800" dirty="0" smtClean="0"/>
              <a:t>1. Quando l'attestazione di </a:t>
            </a:r>
            <a:r>
              <a:rPr lang="it-IT" sz="2800" dirty="0" err="1" smtClean="0"/>
              <a:t>conformita'</a:t>
            </a:r>
            <a:r>
              <a:rPr lang="it-IT" sz="2800" dirty="0" smtClean="0"/>
              <a:t> prevista dalle disposizioni della presente sezione, dal codice di procedura civile e dalla legge 21 gennaio 1994, n. 53, </a:t>
            </a:r>
            <a:r>
              <a:rPr lang="it-IT" sz="2800" dirty="0" smtClean="0">
                <a:solidFill>
                  <a:srgbClr val="FF3300"/>
                </a:solidFill>
              </a:rPr>
              <a:t>si riferisce ad una </a:t>
            </a:r>
            <a:r>
              <a:rPr lang="it-IT" sz="2800" b="1" u="sng" dirty="0" smtClean="0">
                <a:solidFill>
                  <a:srgbClr val="FF3300"/>
                </a:solidFill>
              </a:rPr>
              <a:t>copia analogica</a:t>
            </a:r>
            <a:r>
              <a:rPr lang="it-IT" sz="2800" dirty="0" smtClean="0"/>
              <a:t>, l'attestazione stessa e' apposta </a:t>
            </a:r>
            <a:r>
              <a:rPr lang="it-IT" sz="2800" b="1" u="sng" dirty="0" smtClean="0">
                <a:solidFill>
                  <a:srgbClr val="0070C0"/>
                </a:solidFill>
              </a:rPr>
              <a:t>in calce o a margine della copia o su foglio separato</a:t>
            </a:r>
            <a:r>
              <a:rPr lang="it-IT" sz="2800" dirty="0" smtClean="0"/>
              <a:t>, che sia </a:t>
            </a:r>
            <a:r>
              <a:rPr lang="it-IT" sz="2800" dirty="0" err="1" smtClean="0"/>
              <a:t>pero'</a:t>
            </a:r>
            <a:r>
              <a:rPr lang="it-IT" sz="2800" dirty="0" smtClean="0"/>
              <a:t> congiunto materialmente alla medesima</a:t>
            </a:r>
          </a:p>
          <a:p>
            <a:endParaRPr lang="it-IT" sz="28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83</a:t>
            </a:fld>
            <a:endParaRPr lang="it-IT"/>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000" dirty="0" smtClean="0"/>
              <a:t>«Art. 16-undecies, COMMI 2 E 3 (Modalità dell'attestazione di conformità)</a:t>
            </a:r>
            <a:br>
              <a:rPr lang="it-IT" sz="2000" dirty="0" smtClean="0"/>
            </a:br>
            <a:r>
              <a:rPr lang="it-IT" sz="3200" b="1" dirty="0" smtClean="0">
                <a:solidFill>
                  <a:srgbClr val="00B0F0"/>
                </a:solidFill>
              </a:rPr>
              <a:t>COPIE INFORMATICHE</a:t>
            </a:r>
            <a:endParaRPr lang="it-IT" sz="3200" b="1" dirty="0"/>
          </a:p>
        </p:txBody>
      </p:sp>
      <p:sp>
        <p:nvSpPr>
          <p:cNvPr id="3" name="Segnaposto contenuto 2"/>
          <p:cNvSpPr>
            <a:spLocks noGrp="1"/>
          </p:cNvSpPr>
          <p:nvPr>
            <p:ph idx="1"/>
          </p:nvPr>
        </p:nvSpPr>
        <p:spPr>
          <a:xfrm>
            <a:off x="467544" y="1672208"/>
            <a:ext cx="8219256" cy="4709120"/>
          </a:xfrm>
        </p:spPr>
        <p:txBody>
          <a:bodyPr>
            <a:normAutofit lnSpcReduction="10000"/>
          </a:bodyPr>
          <a:lstStyle/>
          <a:p>
            <a:pPr algn="just" eaLnBrk="1" hangingPunct="1">
              <a:lnSpc>
                <a:spcPct val="80000"/>
              </a:lnSpc>
              <a:defRPr/>
            </a:pPr>
            <a:r>
              <a:rPr lang="it-IT" sz="2400" dirty="0" smtClean="0"/>
              <a:t>2. Quando l'attestazione di </a:t>
            </a:r>
            <a:r>
              <a:rPr lang="it-IT" sz="2400" dirty="0" smtClean="0"/>
              <a:t>conformità </a:t>
            </a:r>
            <a:r>
              <a:rPr lang="it-IT" sz="2400" dirty="0" smtClean="0"/>
              <a:t>si riferisce ad una copia informatica, l'attestazione stessa </a:t>
            </a:r>
            <a:r>
              <a:rPr lang="it-IT" sz="2400" b="1" u="sng" dirty="0" smtClean="0"/>
              <a:t>e' apposta nel medesimo documento informatico. </a:t>
            </a:r>
          </a:p>
          <a:p>
            <a:pPr algn="just" eaLnBrk="1" hangingPunct="1">
              <a:lnSpc>
                <a:spcPct val="80000"/>
              </a:lnSpc>
              <a:defRPr/>
            </a:pPr>
            <a:r>
              <a:rPr lang="it-IT" sz="2400" dirty="0" smtClean="0"/>
              <a:t>3. Nel caso previsto dal comma 2, l'attestazione di </a:t>
            </a:r>
            <a:r>
              <a:rPr lang="it-IT" sz="2400" dirty="0" smtClean="0"/>
              <a:t>conformità può </a:t>
            </a:r>
            <a:r>
              <a:rPr lang="it-IT" sz="2400" dirty="0" smtClean="0">
                <a:solidFill>
                  <a:srgbClr val="FF0000"/>
                </a:solidFill>
              </a:rPr>
              <a:t>alternativamente </a:t>
            </a:r>
            <a:r>
              <a:rPr lang="it-IT" sz="2400" dirty="0" smtClean="0"/>
              <a:t>essere apposta </a:t>
            </a:r>
            <a:r>
              <a:rPr lang="it-IT" sz="2400" b="1" u="sng" dirty="0" smtClean="0"/>
              <a:t>su un documento informatico separato e l'individuazione della copia cui si riferisce ha luogo esclusivamente secondo le </a:t>
            </a:r>
            <a:r>
              <a:rPr lang="it-IT" sz="2400" b="1" u="sng" dirty="0" err="1" smtClean="0"/>
              <a:t>modalita'</a:t>
            </a:r>
            <a:r>
              <a:rPr lang="it-IT" sz="2400" b="1" u="sng" dirty="0" smtClean="0"/>
              <a:t> stabilite nelle specifiche tecniche stabilite dal responsabile per i sistemi informativi automatizzati del Ministero della giustizia</a:t>
            </a:r>
            <a:r>
              <a:rPr lang="it-IT" sz="2400" dirty="0" smtClean="0"/>
              <a:t>. Se la copia informatica e' destinata alla notifica, l'attestazione di </a:t>
            </a:r>
            <a:r>
              <a:rPr lang="it-IT" sz="2400" dirty="0" smtClean="0"/>
              <a:t>conformità </a:t>
            </a:r>
            <a:r>
              <a:rPr lang="it-IT" sz="2400" dirty="0" smtClean="0"/>
              <a:t>e' inserita nella relazione di notificazione.</a:t>
            </a:r>
          </a:p>
          <a:p>
            <a:pPr algn="just" eaLnBrk="1" hangingPunct="1">
              <a:lnSpc>
                <a:spcPct val="80000"/>
              </a:lnSpc>
              <a:defRPr/>
            </a:pPr>
            <a:r>
              <a:rPr lang="it-IT" sz="2000" dirty="0" smtClean="0"/>
              <a:t>3-bis. I soggetti di cui all'articolo 16-decies, comma 1, che compiono le attestazioni di </a:t>
            </a:r>
            <a:r>
              <a:rPr lang="it-IT" sz="2000" dirty="0" smtClean="0"/>
              <a:t>conformità </a:t>
            </a:r>
            <a:r>
              <a:rPr lang="it-IT" sz="2000" dirty="0" smtClean="0"/>
              <a:t>previste dalle disposizioni della presente sezione, dal codice di procedura civile e dalla legge 21 gennaio 1994, n. 53, sono considerati pubblici ufficiali ad ogni effetto. </a:t>
            </a:r>
          </a:p>
          <a:p>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84</a:t>
            </a:fld>
            <a:endParaRPr lang="it-IT"/>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124744"/>
            <a:ext cx="8291264" cy="5328592"/>
          </a:xfrm>
        </p:spPr>
        <p:txBody>
          <a:bodyPr>
            <a:normAutofit/>
          </a:bodyPr>
          <a:lstStyle/>
          <a:p>
            <a:pPr algn="just"/>
            <a:r>
              <a:rPr lang="it-IT" sz="2800" dirty="0" smtClean="0"/>
              <a:t>Il citato art. 19 del decreto legge 83/2015, colma un vuoto normativo aggiungendo al decreto legge 179/12 l’art. 16 undecies secondo il quale, </a:t>
            </a:r>
            <a:r>
              <a:rPr lang="it-IT" sz="2800" u="sng" dirty="0" smtClean="0"/>
              <a:t>in caso di attestazioni di conformità previste dal decreto legge 179/12, dal codice di procedura civile </a:t>
            </a:r>
            <a:r>
              <a:rPr lang="it-IT" sz="2800" dirty="0" smtClean="0"/>
              <a:t>e dall’art. 3 bis comma 2 della legge 21 gennaio 1994 n. 53, si prescrive ora </a:t>
            </a:r>
            <a:r>
              <a:rPr lang="it-IT" sz="2800" b="1" dirty="0" smtClean="0"/>
              <a:t>dove e con quali modalità debba essere apposta l’attestazione di conformità</a:t>
            </a:r>
            <a:r>
              <a:rPr lang="it-IT" sz="2800" dirty="0" smtClean="0"/>
              <a:t>, prevedendo ipotesi diverse a seconda che l’attestazione di conformità si riferisca ad una </a:t>
            </a:r>
            <a:r>
              <a:rPr lang="it-IT" sz="2800" b="1" dirty="0" smtClean="0"/>
              <a:t>COPIA ANALOGICA</a:t>
            </a:r>
            <a:r>
              <a:rPr lang="it-IT" sz="2800" dirty="0" smtClean="0"/>
              <a:t> o ad una </a:t>
            </a:r>
            <a:r>
              <a:rPr lang="it-IT" sz="2800" b="1" dirty="0" smtClean="0"/>
              <a:t>COPIA INFORMATICA che è quella il cui esame che ci interessa nel caso di specie.</a:t>
            </a:r>
            <a:endParaRPr lang="it-IT" sz="2800" dirty="0" smtClean="0"/>
          </a:p>
          <a:p>
            <a:endParaRPr lang="it-IT" sz="2800" dirty="0" smtClean="0"/>
          </a:p>
          <a:p>
            <a:pPr algn="ctr">
              <a:lnSpc>
                <a:spcPct val="80000"/>
              </a:lnSpc>
              <a:buNone/>
            </a:pPr>
            <a:endParaRPr lang="it-IT" sz="2000" dirty="0" smtClean="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85</a:t>
            </a:fld>
            <a:endParaRPr lang="it-IT"/>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4792066"/>
          </a:xfrm>
        </p:spPr>
        <p:txBody>
          <a:bodyPr>
            <a:normAutofit/>
          </a:bodyPr>
          <a:lstStyle/>
          <a:p>
            <a:pPr algn="ctr"/>
            <a:r>
              <a:rPr lang="it-IT" altLang="ko-KR" b="1" dirty="0" smtClean="0">
                <a:solidFill>
                  <a:srgbClr val="FF3300"/>
                </a:solidFill>
                <a:effectLst>
                  <a:outerShdw blurRad="38100" dist="38100" dir="2700000" algn="tl">
                    <a:srgbClr val="000000"/>
                  </a:outerShdw>
                </a:effectLst>
                <a:ea typeface="Gulim" pitchFamily="34" charset="-127"/>
              </a:rPr>
              <a:t>ATTESTAZIONE </a:t>
            </a:r>
            <a:r>
              <a:rPr lang="it-IT" altLang="ko-KR" b="1" dirty="0" err="1" smtClean="0">
                <a:solidFill>
                  <a:srgbClr val="FF3300"/>
                </a:solidFill>
                <a:effectLst>
                  <a:outerShdw blurRad="38100" dist="38100" dir="2700000" algn="tl">
                    <a:srgbClr val="000000"/>
                  </a:outerShdw>
                </a:effectLst>
                <a:ea typeface="Gulim" pitchFamily="34" charset="-127"/>
              </a:rPr>
              <a:t>DI</a:t>
            </a:r>
            <a:r>
              <a:rPr lang="it-IT" altLang="ko-KR" b="1" dirty="0" smtClean="0">
                <a:solidFill>
                  <a:srgbClr val="FF3300"/>
                </a:solidFill>
                <a:effectLst>
                  <a:outerShdw blurRad="38100" dist="38100" dir="2700000" algn="tl">
                    <a:srgbClr val="000000"/>
                  </a:outerShdw>
                </a:effectLst>
                <a:ea typeface="Gulim" pitchFamily="34" charset="-127"/>
              </a:rPr>
              <a:t> CONFORMITA’ RIFERITA A COPIA informatica</a:t>
            </a:r>
            <a:endParaRPr lang="it-IT" dirty="0"/>
          </a:p>
        </p:txBody>
      </p:sp>
      <p:sp>
        <p:nvSpPr>
          <p:cNvPr id="3" name="Segnaposto contenuto 2"/>
          <p:cNvSpPr>
            <a:spLocks noGrp="1"/>
          </p:cNvSpPr>
          <p:nvPr>
            <p:ph idx="1"/>
          </p:nvPr>
        </p:nvSpPr>
        <p:spPr/>
        <p:txBody>
          <a:bodyPr/>
          <a:lstStyle/>
          <a:p>
            <a:pPr algn="just"/>
            <a:endParaRPr lang="it-IT" dirty="0" smtClean="0"/>
          </a:p>
          <a:p>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86</a:t>
            </a:fld>
            <a:endParaRPr lang="it-IT"/>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 MODALITA’ – ATTESTAZIONE NEL MEDESIMO DOCUMENTO</a:t>
            </a:r>
            <a:endParaRPr lang="it-IT" dirty="0"/>
          </a:p>
        </p:txBody>
      </p:sp>
      <p:sp>
        <p:nvSpPr>
          <p:cNvPr id="3" name="Segnaposto contenuto 2"/>
          <p:cNvSpPr>
            <a:spLocks noGrp="1"/>
          </p:cNvSpPr>
          <p:nvPr>
            <p:ph idx="1"/>
          </p:nvPr>
        </p:nvSpPr>
        <p:spPr>
          <a:xfrm>
            <a:off x="628650" y="2348879"/>
            <a:ext cx="7886700" cy="3828083"/>
          </a:xfrm>
        </p:spPr>
        <p:txBody>
          <a:bodyPr/>
          <a:lstStyle/>
          <a:p>
            <a:pPr algn="just"/>
            <a:r>
              <a:rPr lang="it-IT" b="1" dirty="0" smtClean="0">
                <a:solidFill>
                  <a:srgbClr val="FF0000"/>
                </a:solidFill>
              </a:rPr>
              <a:t>si potranno effettuare le attestazioni di conformità, previste dagli artt. 518, 543 e 557 c.p.c. (procedure esecutive), </a:t>
            </a:r>
            <a:r>
              <a:rPr lang="it-IT" dirty="0" smtClean="0"/>
              <a:t>inserendo l'attestazione di conformità su titolo, precetto e pignoramento, a</a:t>
            </a:r>
            <a:r>
              <a:rPr lang="it-IT" b="1" dirty="0" smtClean="0"/>
              <a:t>ll'interno della copia informatica</a:t>
            </a:r>
            <a:r>
              <a:rPr lang="it-IT" dirty="0" smtClean="0"/>
              <a:t> utilizzando quanto disposto dal comma 2 dell'art. </a:t>
            </a:r>
            <a:r>
              <a:rPr lang="it-IT" dirty="0" err="1" smtClean="0">
                <a:hlinkClick r:id="rId2" action="ppaction://hlinkfile" tooltip="16-undecies"/>
              </a:rPr>
              <a:t>16-undecies</a:t>
            </a:r>
            <a:endParaRPr lang="it-IT" dirty="0" smtClean="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87</a:t>
            </a:fld>
            <a:endParaRPr lang="it-IT"/>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Attestazione di conformità ridotta all’essenziale</a:t>
            </a:r>
            <a:endParaRPr lang="it-IT" dirty="0"/>
          </a:p>
        </p:txBody>
      </p:sp>
      <p:sp>
        <p:nvSpPr>
          <p:cNvPr id="3" name="Segnaposto contenuto 2"/>
          <p:cNvSpPr>
            <a:spLocks noGrp="1"/>
          </p:cNvSpPr>
          <p:nvPr>
            <p:ph idx="1"/>
          </p:nvPr>
        </p:nvSpPr>
        <p:spPr/>
        <p:txBody>
          <a:bodyPr/>
          <a:lstStyle/>
          <a:p>
            <a:pPr algn="just"/>
            <a:r>
              <a:rPr lang="it-IT" dirty="0" smtClean="0">
                <a:solidFill>
                  <a:srgbClr val="FF0000"/>
                </a:solidFill>
              </a:rPr>
              <a:t>E’ copia conforme all’originale in mio possesso.</a:t>
            </a:r>
          </a:p>
          <a:p>
            <a:r>
              <a:rPr lang="it-IT" dirty="0" smtClean="0">
                <a:solidFill>
                  <a:srgbClr val="FF0000"/>
                </a:solidFill>
              </a:rPr>
              <a:t>Luogo ________Data_________</a:t>
            </a:r>
          </a:p>
          <a:p>
            <a:pPr algn="r"/>
            <a:r>
              <a:rPr lang="it-IT" dirty="0" smtClean="0">
                <a:solidFill>
                  <a:srgbClr val="FF0000"/>
                </a:solidFill>
              </a:rPr>
              <a:t>Firma digitale </a:t>
            </a:r>
          </a:p>
          <a:p>
            <a:pPr algn="r"/>
            <a:r>
              <a:rPr lang="it-IT" dirty="0" smtClean="0"/>
              <a:t>(apposta in sede di deposito con gli usuali redattori)</a:t>
            </a:r>
          </a:p>
          <a:p>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88</a:t>
            </a:fld>
            <a:endParaRPr lang="it-IT"/>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Fac-simile Attestazione di conformità del titolo esecutivo</a:t>
            </a:r>
            <a:endParaRPr lang="it-IT" dirty="0"/>
          </a:p>
        </p:txBody>
      </p:sp>
      <p:sp>
        <p:nvSpPr>
          <p:cNvPr id="3" name="Segnaposto contenuto 2"/>
          <p:cNvSpPr>
            <a:spLocks noGrp="1"/>
          </p:cNvSpPr>
          <p:nvPr>
            <p:ph idx="1"/>
          </p:nvPr>
        </p:nvSpPr>
        <p:spPr/>
        <p:txBody>
          <a:bodyPr>
            <a:normAutofit/>
          </a:bodyPr>
          <a:lstStyle/>
          <a:p>
            <a:pPr algn="ctr"/>
            <a:r>
              <a:rPr lang="it-IT" sz="1600" dirty="0" smtClean="0"/>
              <a:t>ATTESTAZIONE </a:t>
            </a:r>
            <a:r>
              <a:rPr lang="it-IT" sz="1600" dirty="0" err="1" smtClean="0"/>
              <a:t>DI</a:t>
            </a:r>
            <a:r>
              <a:rPr lang="it-IT" sz="1600" dirty="0" smtClean="0"/>
              <a:t> CONFORMITA' NEL PROCESSO ESECUTIVO</a:t>
            </a:r>
          </a:p>
          <a:p>
            <a:r>
              <a:rPr lang="it-IT" sz="1600" dirty="0" smtClean="0"/>
              <a:t>Il sottoscritto avvocato ________ del Foro di ___________, </a:t>
            </a:r>
            <a:r>
              <a:rPr lang="it-IT" sz="1600" dirty="0" err="1" smtClean="0"/>
              <a:t>cod.fisc.</a:t>
            </a:r>
            <a:r>
              <a:rPr lang="it-IT" sz="1600" dirty="0" smtClean="0"/>
              <a:t> XXX </a:t>
            </a:r>
            <a:r>
              <a:rPr lang="it-IT" sz="1600" dirty="0" err="1" smtClean="0"/>
              <a:t>XXX</a:t>
            </a:r>
            <a:r>
              <a:rPr lang="it-IT" sz="1600" dirty="0" smtClean="0"/>
              <a:t> 00X00 X000X , procuratore di (indicazione del CLIENTE, cod. </a:t>
            </a:r>
            <a:r>
              <a:rPr lang="it-IT" sz="1600" dirty="0" err="1" smtClean="0"/>
              <a:t>fisc</a:t>
            </a:r>
            <a:r>
              <a:rPr lang="it-IT" sz="1600" dirty="0" smtClean="0"/>
              <a:t>. XXX </a:t>
            </a:r>
            <a:r>
              <a:rPr lang="it-IT" sz="1600" dirty="0" err="1" smtClean="0"/>
              <a:t>XXX</a:t>
            </a:r>
            <a:r>
              <a:rPr lang="it-IT" sz="1600" dirty="0" smtClean="0"/>
              <a:t> 00X00 X000X), in forza di procura alle liti rilasciata in data ______________</a:t>
            </a:r>
          </a:p>
          <a:p>
            <a:pPr algn="ctr"/>
            <a:r>
              <a:rPr lang="it-IT" sz="1600" dirty="0" smtClean="0"/>
              <a:t>ATTESTA</a:t>
            </a:r>
          </a:p>
          <a:p>
            <a:pPr algn="just"/>
            <a:r>
              <a:rPr lang="it-IT" sz="1600" dirty="0" smtClean="0"/>
              <a:t>ai sensi del combinato disposto degli artt. 518, </a:t>
            </a:r>
            <a:r>
              <a:rPr lang="it-IT" sz="1600" dirty="0" err="1" smtClean="0"/>
              <a:t>VI</a:t>
            </a:r>
            <a:r>
              <a:rPr lang="it-IT" sz="1600" dirty="0" smtClean="0"/>
              <a:t> comma </a:t>
            </a:r>
            <a:r>
              <a:rPr lang="it-IT" sz="1600" dirty="0" err="1" smtClean="0"/>
              <a:t>c.p.c.</a:t>
            </a:r>
            <a:r>
              <a:rPr lang="it-IT" sz="1600" dirty="0" smtClean="0"/>
              <a:t>, 521 bis comma IV </a:t>
            </a:r>
            <a:r>
              <a:rPr lang="it-IT" sz="1600" dirty="0" err="1" smtClean="0"/>
              <a:t>c.p.c.</a:t>
            </a:r>
            <a:r>
              <a:rPr lang="it-IT" sz="1600" dirty="0" smtClean="0"/>
              <a:t>, (in caso di pignoramento di autoveicoli), 543, IV comma </a:t>
            </a:r>
            <a:r>
              <a:rPr lang="it-IT" sz="1600" dirty="0" err="1" smtClean="0"/>
              <a:t>c.p.c.</a:t>
            </a:r>
            <a:r>
              <a:rPr lang="it-IT" sz="1600" dirty="0" smtClean="0"/>
              <a:t> e 557 II comma </a:t>
            </a:r>
            <a:r>
              <a:rPr lang="it-IT" sz="1600" dirty="0" err="1" smtClean="0"/>
              <a:t>c.p.c.</a:t>
            </a:r>
            <a:r>
              <a:rPr lang="it-IT" sz="1600" dirty="0" smtClean="0"/>
              <a:t>, così come modificati dal D.L. 132\2014 convertito con modifiche in L. 162\2014 e degli artt. 16 bis, comma 2, 16 </a:t>
            </a:r>
            <a:r>
              <a:rPr lang="it-IT" sz="1600" dirty="0" err="1" smtClean="0"/>
              <a:t>decies</a:t>
            </a:r>
            <a:r>
              <a:rPr lang="it-IT" sz="1600" dirty="0" smtClean="0"/>
              <a:t> e 16 </a:t>
            </a:r>
            <a:r>
              <a:rPr lang="it-IT" sz="1600" dirty="0" err="1" smtClean="0"/>
              <a:t>undecies</a:t>
            </a:r>
            <a:r>
              <a:rPr lang="it-IT" sz="1600" dirty="0" smtClean="0"/>
              <a:t>, comma 2 e 3, D.L. 18.10.2012 n. 179 convertito con modificazioni in L. 17.12.2012 n. 221, come modificato dall’art. 19 del decreto legge 83/2015 convertito con modifiche dalla L. 132.2015, che </a:t>
            </a:r>
            <a:r>
              <a:rPr lang="it-IT" sz="1600" b="1" dirty="0" smtClean="0"/>
              <a:t>il titolo esecutivo costituito da (</a:t>
            </a:r>
            <a:r>
              <a:rPr lang="it-IT" sz="1600" b="1" dirty="0" err="1" smtClean="0"/>
              <a:t>es</a:t>
            </a:r>
            <a:r>
              <a:rPr lang="it-IT" sz="1600" b="1" dirty="0" smtClean="0"/>
              <a:t> dal decreto ingiuntivo del Tribunale di Rimini n. ____/_________, munito della </a:t>
            </a:r>
            <a:r>
              <a:rPr lang="it-IT" sz="1600" dirty="0" smtClean="0"/>
              <a:t>formula esecutiva in data ___________) riprodotto nella presente copia informatica è conforme all’originale in suo possesso. La presente copia di compone di complessive n. __ pagine inclusa la presente.</a:t>
            </a:r>
          </a:p>
          <a:p>
            <a:r>
              <a:rPr lang="it-IT" sz="1600" dirty="0" smtClean="0"/>
              <a:t>Rimini lì 				Avv. ______________</a:t>
            </a:r>
          </a:p>
          <a:p>
            <a:r>
              <a:rPr lang="it-IT" sz="1600" dirty="0" smtClean="0"/>
              <a:t>(documento firmato digitalmente)</a:t>
            </a:r>
          </a:p>
          <a:p>
            <a:endParaRPr lang="it-IT" sz="2000" dirty="0" smtClean="0"/>
          </a:p>
          <a:p>
            <a:endParaRPr lang="it-IT" sz="20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89</a:t>
            </a:fld>
            <a:endParaRPr lang="it-IT"/>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Deposito telematico e natura dell’atto.</a:t>
            </a:r>
            <a:endParaRPr lang="it-IT" dirty="0"/>
          </a:p>
        </p:txBody>
      </p:sp>
      <p:sp>
        <p:nvSpPr>
          <p:cNvPr id="3" name="Segnaposto contenuto 2"/>
          <p:cNvSpPr>
            <a:spLocks noGrp="1"/>
          </p:cNvSpPr>
          <p:nvPr>
            <p:ph idx="1"/>
          </p:nvPr>
        </p:nvSpPr>
        <p:spPr/>
        <p:txBody>
          <a:bodyPr>
            <a:noAutofit/>
          </a:bodyPr>
          <a:lstStyle/>
          <a:p>
            <a:pPr algn="just"/>
            <a:r>
              <a:rPr lang="it-IT" sz="2400" dirty="0"/>
              <a:t>Considerato che ai sensi dell'</a:t>
            </a:r>
            <a:r>
              <a:rPr lang="it-IT" sz="2400" dirty="0">
                <a:hlinkClick r:id="" action="ppaction://hlinkfile"/>
              </a:rPr>
              <a:t>art. 16-</a:t>
            </a:r>
            <a:r>
              <a:rPr lang="it-IT" sz="2400" i="1" dirty="0">
                <a:hlinkClick r:id="" action="ppaction://hlinkfile"/>
              </a:rPr>
              <a:t>bis</a:t>
            </a:r>
            <a:r>
              <a:rPr lang="it-IT" sz="2400" dirty="0">
                <a:hlinkClick r:id="" action="ppaction://hlinkfile"/>
              </a:rPr>
              <a:t>, comma </a:t>
            </a:r>
            <a:r>
              <a:rPr lang="it-IT" sz="2400" dirty="0" smtClean="0">
                <a:hlinkClick r:id="" action="ppaction://hlinkfile"/>
              </a:rPr>
              <a:t>1 e 1 bis, </a:t>
            </a:r>
            <a:r>
              <a:rPr lang="it-IT" sz="2400" dirty="0" err="1">
                <a:hlinkClick r:id="" action="ppaction://hlinkfile"/>
              </a:rPr>
              <a:t>d.l.</a:t>
            </a:r>
            <a:r>
              <a:rPr lang="it-IT" sz="2400" dirty="0">
                <a:hlinkClick r:id="" action="ppaction://hlinkfile"/>
              </a:rPr>
              <a:t> 18 ottobre 2012,n. 179</a:t>
            </a:r>
            <a:r>
              <a:rPr lang="it-IT" sz="2400" dirty="0"/>
              <a:t>, </a:t>
            </a:r>
            <a:r>
              <a:rPr lang="it-IT" sz="2400" dirty="0" err="1"/>
              <a:t>conv</a:t>
            </a:r>
            <a:r>
              <a:rPr lang="it-IT" sz="2400" dirty="0"/>
              <a:t>. con </a:t>
            </a:r>
            <a:r>
              <a:rPr lang="it-IT" sz="2400" dirty="0" err="1"/>
              <a:t>modif</a:t>
            </a:r>
            <a:r>
              <a:rPr lang="it-IT" sz="2400" dirty="0"/>
              <a:t>. dalla </a:t>
            </a:r>
            <a:r>
              <a:rPr lang="it-IT" sz="2400" dirty="0">
                <a:hlinkClick r:id="" action="ppaction://hlinkfile"/>
              </a:rPr>
              <a:t>l. 17 dicembre 2012,n. 221</a:t>
            </a:r>
            <a:r>
              <a:rPr lang="it-IT" sz="2400" dirty="0"/>
              <a:t>, nei procedimenti civili, contenziosi o di volontaria giurisdizione, innanzi al </a:t>
            </a:r>
            <a:r>
              <a:rPr lang="it-IT" sz="2400" dirty="0" smtClean="0"/>
              <a:t>tribunale ed in Corte d’Appello, </a:t>
            </a:r>
            <a:r>
              <a:rPr lang="it-IT" sz="2400" dirty="0"/>
              <a:t>il </a:t>
            </a:r>
            <a:r>
              <a:rPr lang="it-IT" sz="2400" b="1" dirty="0"/>
              <a:t>deposito degli atti processuali e </a:t>
            </a:r>
            <a:r>
              <a:rPr lang="it-IT" sz="2400" u="sng" dirty="0">
                <a:solidFill>
                  <a:srgbClr val="FF0000"/>
                </a:solidFill>
              </a:rPr>
              <a:t>dei documenti </a:t>
            </a:r>
            <a:r>
              <a:rPr lang="it-IT" sz="2400" dirty="0"/>
              <a:t>da parte dei difensori delle parti precedentemente costituite ha luogo esclusivamente con modalità telematiche, diventa rilevante individuare, di volta in volta, la </a:t>
            </a:r>
            <a:r>
              <a:rPr lang="it-IT" sz="2400" b="1" dirty="0"/>
              <a:t>natura dell'atto</a:t>
            </a:r>
            <a:r>
              <a:rPr lang="it-IT" sz="2400" dirty="0"/>
              <a:t> al cui deposito deve procedersi, al fine di verificare se lo stesso debba considerarsi come atto introduttivo del giudizio, legittimante il deposito in forma cartacea, o se, viceversa, debba qualificarsi come atto endoprocessuale, da depositare esclusivamente in forma telematica.</a:t>
            </a:r>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9</a:t>
            </a:fld>
            <a:endParaRPr lang="it-IT"/>
          </a:p>
        </p:txBody>
      </p:sp>
    </p:spTree>
    <p:extLst>
      <p:ext uri="{BB962C8B-B14F-4D97-AF65-F5344CB8AC3E}">
        <p14:creationId xmlns:p14="http://schemas.microsoft.com/office/powerpoint/2010/main" val="3805057121"/>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Fac-simile Attestazione di conformità del precetto</a:t>
            </a:r>
            <a:endParaRPr lang="it-IT" dirty="0"/>
          </a:p>
        </p:txBody>
      </p:sp>
      <p:sp>
        <p:nvSpPr>
          <p:cNvPr id="3" name="Segnaposto contenuto 2"/>
          <p:cNvSpPr>
            <a:spLocks noGrp="1"/>
          </p:cNvSpPr>
          <p:nvPr>
            <p:ph idx="1"/>
          </p:nvPr>
        </p:nvSpPr>
        <p:spPr>
          <a:xfrm>
            <a:off x="395536" y="1600200"/>
            <a:ext cx="8291264" cy="4997152"/>
          </a:xfrm>
        </p:spPr>
        <p:txBody>
          <a:bodyPr>
            <a:normAutofit/>
          </a:bodyPr>
          <a:lstStyle/>
          <a:p>
            <a:pPr algn="ctr"/>
            <a:r>
              <a:rPr lang="it-IT" sz="1800" dirty="0" smtClean="0"/>
              <a:t>ATTESTAZIONE </a:t>
            </a:r>
            <a:r>
              <a:rPr lang="it-IT" sz="1800" dirty="0" err="1" smtClean="0"/>
              <a:t>DI</a:t>
            </a:r>
            <a:r>
              <a:rPr lang="it-IT" sz="1800" dirty="0" smtClean="0"/>
              <a:t> CONFORMITA' NEL PROCESSO ESECUTIVO</a:t>
            </a:r>
          </a:p>
          <a:p>
            <a:r>
              <a:rPr lang="it-IT" sz="1800" dirty="0" smtClean="0"/>
              <a:t>Il sottoscritto avvocato ________ del Foro di ___________, </a:t>
            </a:r>
            <a:r>
              <a:rPr lang="it-IT" sz="1800" dirty="0" err="1" smtClean="0"/>
              <a:t>cod.fisc.</a:t>
            </a:r>
            <a:r>
              <a:rPr lang="it-IT" sz="1800" dirty="0" smtClean="0"/>
              <a:t> XXX </a:t>
            </a:r>
            <a:r>
              <a:rPr lang="it-IT" sz="1800" dirty="0" err="1" smtClean="0"/>
              <a:t>XXX</a:t>
            </a:r>
            <a:r>
              <a:rPr lang="it-IT" sz="1800" dirty="0" smtClean="0"/>
              <a:t> 00X00 X000X , procuratore di (indicazione del CLIENTE, cod. </a:t>
            </a:r>
            <a:r>
              <a:rPr lang="it-IT" sz="1800" dirty="0" err="1" smtClean="0"/>
              <a:t>fisc</a:t>
            </a:r>
            <a:r>
              <a:rPr lang="it-IT" sz="1800" dirty="0" smtClean="0"/>
              <a:t>. XXX </a:t>
            </a:r>
            <a:r>
              <a:rPr lang="it-IT" sz="1800" dirty="0" err="1" smtClean="0"/>
              <a:t>XXX</a:t>
            </a:r>
            <a:r>
              <a:rPr lang="it-IT" sz="1800" dirty="0" smtClean="0"/>
              <a:t> 00X00 X000X), in forza di procura alle liti rilasciata in data ______________</a:t>
            </a:r>
          </a:p>
          <a:p>
            <a:pPr algn="ctr"/>
            <a:r>
              <a:rPr lang="it-IT" sz="1800" dirty="0" smtClean="0"/>
              <a:t>ATTESTA</a:t>
            </a:r>
          </a:p>
          <a:p>
            <a:pPr algn="just"/>
            <a:r>
              <a:rPr lang="it-IT" sz="1800" dirty="0" smtClean="0"/>
              <a:t>ai sensi del combinato disposto degli artt. 518, </a:t>
            </a:r>
            <a:r>
              <a:rPr lang="it-IT" sz="1800" dirty="0" err="1" smtClean="0"/>
              <a:t>VI</a:t>
            </a:r>
            <a:r>
              <a:rPr lang="it-IT" sz="1800" dirty="0" smtClean="0"/>
              <a:t> comma </a:t>
            </a:r>
            <a:r>
              <a:rPr lang="it-IT" sz="1800" dirty="0" err="1" smtClean="0"/>
              <a:t>c.p.c.</a:t>
            </a:r>
            <a:r>
              <a:rPr lang="it-IT" sz="1800" dirty="0" smtClean="0"/>
              <a:t>, 521 bis comma IV </a:t>
            </a:r>
            <a:r>
              <a:rPr lang="it-IT" sz="1800" dirty="0" err="1" smtClean="0"/>
              <a:t>c.p.c.</a:t>
            </a:r>
            <a:r>
              <a:rPr lang="it-IT" sz="1800" dirty="0" smtClean="0"/>
              <a:t>, (in caso di pignoramento di autoveicoli), 543, IV comma </a:t>
            </a:r>
            <a:r>
              <a:rPr lang="it-IT" sz="1800" dirty="0" err="1" smtClean="0"/>
              <a:t>c.p.c.</a:t>
            </a:r>
            <a:r>
              <a:rPr lang="it-IT" sz="1800" dirty="0" smtClean="0"/>
              <a:t> e 557 II comma </a:t>
            </a:r>
            <a:r>
              <a:rPr lang="it-IT" sz="1800" dirty="0" err="1" smtClean="0"/>
              <a:t>c.p.c.</a:t>
            </a:r>
            <a:r>
              <a:rPr lang="it-IT" sz="1800" dirty="0" smtClean="0"/>
              <a:t>, così come modificati dal D.L. 132\2014 convertito con modifiche in L. 162\2014 e degli artt. 16 bis, comma 2, 16 </a:t>
            </a:r>
            <a:r>
              <a:rPr lang="it-IT" sz="1800" dirty="0" err="1" smtClean="0"/>
              <a:t>decies</a:t>
            </a:r>
            <a:r>
              <a:rPr lang="it-IT" sz="1800" dirty="0" smtClean="0"/>
              <a:t> e 16 </a:t>
            </a:r>
            <a:r>
              <a:rPr lang="it-IT" sz="1800" dirty="0" err="1" smtClean="0"/>
              <a:t>undecies</a:t>
            </a:r>
            <a:r>
              <a:rPr lang="it-IT" sz="1800" dirty="0" smtClean="0"/>
              <a:t>, comma 2 e 3, D.L. 18.10.2012 n. 179 convertito con modificazioni in L. 17.12.2012 n. 221, come modificato dall’art. 19 del decreto legge 83/2015 convertito con modifiche dalla L. 132.2015, che </a:t>
            </a:r>
            <a:r>
              <a:rPr lang="it-IT" sz="1800" b="1" dirty="0" smtClean="0"/>
              <a:t>l’atto di precetto </a:t>
            </a:r>
            <a:r>
              <a:rPr lang="it-IT" sz="1800" dirty="0" smtClean="0"/>
              <a:t>notificato in data _________________ in danno di _________________ riprodotto nella presente copia informatica è conforme all’originale in suo possesso. La presente copia di compone di complessive n. __ pagine inclusa la presente.</a:t>
            </a:r>
          </a:p>
          <a:p>
            <a:r>
              <a:rPr lang="it-IT" sz="1800" dirty="0" smtClean="0"/>
              <a:t>Rimini lì 				Avv. ______________</a:t>
            </a:r>
          </a:p>
          <a:p>
            <a:r>
              <a:rPr lang="it-IT" sz="1800" dirty="0" smtClean="0"/>
              <a:t>(documento firmato digitalmente)</a:t>
            </a:r>
          </a:p>
          <a:p>
            <a:endParaRPr lang="it-IT" sz="2000" dirty="0" smtClean="0"/>
          </a:p>
          <a:p>
            <a:endParaRPr lang="it-IT" sz="20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90</a:t>
            </a:fld>
            <a:endParaRPr lang="it-IT"/>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Fac-simile Attestazione di conformità del pignoramento</a:t>
            </a:r>
            <a:endParaRPr lang="it-IT" dirty="0"/>
          </a:p>
        </p:txBody>
      </p:sp>
      <p:sp>
        <p:nvSpPr>
          <p:cNvPr id="3" name="Segnaposto contenuto 2"/>
          <p:cNvSpPr>
            <a:spLocks noGrp="1"/>
          </p:cNvSpPr>
          <p:nvPr>
            <p:ph idx="1"/>
          </p:nvPr>
        </p:nvSpPr>
        <p:spPr/>
        <p:txBody>
          <a:bodyPr>
            <a:normAutofit fontScale="92500" lnSpcReduction="10000"/>
          </a:bodyPr>
          <a:lstStyle/>
          <a:p>
            <a:pPr algn="ctr"/>
            <a:r>
              <a:rPr lang="it-IT" sz="1800" dirty="0" smtClean="0"/>
              <a:t>ATTESTAZIONE </a:t>
            </a:r>
            <a:r>
              <a:rPr lang="it-IT" sz="1800" dirty="0" err="1" smtClean="0"/>
              <a:t>DI</a:t>
            </a:r>
            <a:r>
              <a:rPr lang="it-IT" sz="1800" dirty="0" smtClean="0"/>
              <a:t> CONFORMITA' NEL PROCESSO ESECUTIVO</a:t>
            </a:r>
          </a:p>
          <a:p>
            <a:r>
              <a:rPr lang="it-IT" sz="1800" dirty="0" smtClean="0"/>
              <a:t>Il sottoscritto avvocato ________ del Foro di ___________, </a:t>
            </a:r>
            <a:r>
              <a:rPr lang="it-IT" sz="1800" dirty="0" err="1" smtClean="0"/>
              <a:t>cod.fisc.</a:t>
            </a:r>
            <a:r>
              <a:rPr lang="it-IT" sz="1800" dirty="0" smtClean="0"/>
              <a:t> XXX </a:t>
            </a:r>
            <a:r>
              <a:rPr lang="it-IT" sz="1800" dirty="0" err="1" smtClean="0"/>
              <a:t>XXX</a:t>
            </a:r>
            <a:r>
              <a:rPr lang="it-IT" sz="1800" dirty="0" smtClean="0"/>
              <a:t> 00X00 X000X , procuratore di (indicazione del CLIENTE, cod. </a:t>
            </a:r>
            <a:r>
              <a:rPr lang="it-IT" sz="1800" dirty="0" err="1" smtClean="0"/>
              <a:t>fisc</a:t>
            </a:r>
            <a:r>
              <a:rPr lang="it-IT" sz="1800" dirty="0" smtClean="0"/>
              <a:t>. XXX </a:t>
            </a:r>
            <a:r>
              <a:rPr lang="it-IT" sz="1800" dirty="0" err="1" smtClean="0"/>
              <a:t>XXX</a:t>
            </a:r>
            <a:r>
              <a:rPr lang="it-IT" sz="1800" dirty="0" smtClean="0"/>
              <a:t> 00X00 X000X), in forza di procura alle liti rilasciata in data ______________</a:t>
            </a:r>
          </a:p>
          <a:p>
            <a:pPr algn="ctr"/>
            <a:r>
              <a:rPr lang="it-IT" sz="1800" dirty="0" smtClean="0"/>
              <a:t>ATTESTA</a:t>
            </a:r>
          </a:p>
          <a:p>
            <a:pPr algn="just"/>
            <a:r>
              <a:rPr lang="it-IT" sz="1800" dirty="0" smtClean="0"/>
              <a:t>ai sensi del combinato disposto degli artt. 518, </a:t>
            </a:r>
            <a:r>
              <a:rPr lang="it-IT" sz="1800" dirty="0" err="1" smtClean="0"/>
              <a:t>VI</a:t>
            </a:r>
            <a:r>
              <a:rPr lang="it-IT" sz="1800" dirty="0" smtClean="0"/>
              <a:t> comma </a:t>
            </a:r>
            <a:r>
              <a:rPr lang="it-IT" sz="1800" dirty="0" err="1" smtClean="0"/>
              <a:t>c.p.c.</a:t>
            </a:r>
            <a:r>
              <a:rPr lang="it-IT" sz="1800" dirty="0" smtClean="0"/>
              <a:t>, 521 bis comma IV </a:t>
            </a:r>
            <a:r>
              <a:rPr lang="it-IT" sz="1800" dirty="0" err="1" smtClean="0"/>
              <a:t>c.p.c.</a:t>
            </a:r>
            <a:r>
              <a:rPr lang="it-IT" sz="1800" dirty="0" smtClean="0"/>
              <a:t>, (in caso di pignoramento di autoveicoli), 543, IV comma </a:t>
            </a:r>
            <a:r>
              <a:rPr lang="it-IT" sz="1800" dirty="0" err="1" smtClean="0"/>
              <a:t>c.p.c.</a:t>
            </a:r>
            <a:r>
              <a:rPr lang="it-IT" sz="1800" dirty="0" smtClean="0"/>
              <a:t> e 557 II comma </a:t>
            </a:r>
            <a:r>
              <a:rPr lang="it-IT" sz="1800" dirty="0" err="1" smtClean="0"/>
              <a:t>c.p.c.</a:t>
            </a:r>
            <a:r>
              <a:rPr lang="it-IT" sz="1800" dirty="0" smtClean="0"/>
              <a:t>, così come modificati dal D.L. 132\2014 convertito con modifiche in L. 162\2014 e degli artt. 16 bis, comma 2, 16 </a:t>
            </a:r>
            <a:r>
              <a:rPr lang="it-IT" sz="1800" dirty="0" err="1" smtClean="0"/>
              <a:t>decies</a:t>
            </a:r>
            <a:r>
              <a:rPr lang="it-IT" sz="1800" dirty="0" smtClean="0"/>
              <a:t> e 16 </a:t>
            </a:r>
            <a:r>
              <a:rPr lang="it-IT" sz="1800" dirty="0" err="1" smtClean="0"/>
              <a:t>undecies</a:t>
            </a:r>
            <a:r>
              <a:rPr lang="it-IT" sz="1800" dirty="0" smtClean="0"/>
              <a:t>, comma 2 e 3, D.L. 18.10.2012 n. 179 convertito con modificazioni in L. 17.12.2012 n. 221, come modificato dall’art. 19 del decreto legge 83/2015 convertito con modifiche dalla L. 132.2015, che </a:t>
            </a:r>
            <a:r>
              <a:rPr lang="it-IT" sz="1800" b="1" dirty="0" smtClean="0"/>
              <a:t>il verbale\atto di pignoramento eseguito\notificato in data _______________</a:t>
            </a:r>
            <a:r>
              <a:rPr lang="it-IT" sz="1800" dirty="0" smtClean="0"/>
              <a:t>riprodotto nella presente copia informatica è conforme all’originale in suo possesso. La presente copia di compone di complessive n. __ pagine inclusa la presente.</a:t>
            </a:r>
          </a:p>
          <a:p>
            <a:r>
              <a:rPr lang="it-IT" sz="1800" dirty="0" smtClean="0"/>
              <a:t>Rimini lì 				Avv. ______________</a:t>
            </a:r>
          </a:p>
          <a:p>
            <a:r>
              <a:rPr lang="it-IT" sz="1800" dirty="0" smtClean="0"/>
              <a:t>(documento firmato digitalmente)</a:t>
            </a:r>
          </a:p>
          <a:p>
            <a:endParaRPr lang="it-IT" sz="1800" dirty="0" smtClean="0"/>
          </a:p>
          <a:p>
            <a:endParaRPr lang="it-IT" sz="18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91</a:t>
            </a:fld>
            <a:endParaRPr lang="it-IT"/>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200" dirty="0" smtClean="0">
                <a:solidFill>
                  <a:srgbClr val="FF0000"/>
                </a:solidFill>
              </a:rPr>
              <a:t>Come inserire in calce alla copia informatica del precetto\del titolo esecutivo\del pignoramento l’attestazione di conformità??</a:t>
            </a:r>
            <a:endParaRPr lang="it-IT" sz="3200" dirty="0"/>
          </a:p>
        </p:txBody>
      </p:sp>
      <p:sp>
        <p:nvSpPr>
          <p:cNvPr id="3" name="Segnaposto contenuto 2"/>
          <p:cNvSpPr>
            <a:spLocks noGrp="1"/>
          </p:cNvSpPr>
          <p:nvPr>
            <p:ph idx="1"/>
          </p:nvPr>
        </p:nvSpPr>
        <p:spPr>
          <a:xfrm>
            <a:off x="395536" y="2132856"/>
            <a:ext cx="8291264" cy="4392488"/>
          </a:xfrm>
        </p:spPr>
        <p:txBody>
          <a:bodyPr/>
          <a:lstStyle/>
          <a:p>
            <a:pPr algn="just">
              <a:buFont typeface="Arial" charset="0"/>
              <a:buNone/>
            </a:pPr>
            <a:r>
              <a:rPr lang="it-IT" dirty="0" smtClean="0"/>
              <a:t>1) il </a:t>
            </a:r>
            <a:r>
              <a:rPr lang="it-IT" dirty="0" smtClean="0"/>
              <a:t>più </a:t>
            </a:r>
            <a:r>
              <a:rPr lang="it-IT" dirty="0" smtClean="0"/>
              <a:t>empirico. Redigere l’attestazione di conformità con gli usuali redattori di testo e stamparla. Scansionare le pagine del documento che possediamo in copia autentica (</a:t>
            </a:r>
            <a:r>
              <a:rPr lang="it-IT" dirty="0" err="1" smtClean="0"/>
              <a:t>es</a:t>
            </a:r>
            <a:r>
              <a:rPr lang="it-IT" dirty="0" smtClean="0"/>
              <a:t> sentenza munita di formula esecutiva) inserendo all’ultima pagina l’attestazione di conformità.</a:t>
            </a:r>
          </a:p>
          <a:p>
            <a:pPr algn="just">
              <a:buNone/>
            </a:pPr>
            <a:r>
              <a:rPr lang="it-IT" sz="3000" dirty="0" smtClean="0">
                <a:solidFill>
                  <a:srgbClr val="FF0000"/>
                </a:solidFill>
              </a:rPr>
              <a:t>Avremo un unico file con in calce l’attestazione.</a:t>
            </a:r>
          </a:p>
          <a:p>
            <a:pPr algn="just">
              <a:buNone/>
            </a:pPr>
            <a:r>
              <a:rPr lang="it-IT" sz="3000" u="sng" dirty="0" smtClean="0">
                <a:solidFill>
                  <a:srgbClr val="FF0000"/>
                </a:solidFill>
              </a:rPr>
              <a:t>Il file così generato deve essere firmato digitalmente</a:t>
            </a:r>
          </a:p>
          <a:p>
            <a:pPr marL="0" indent="0">
              <a:buNone/>
            </a:pPr>
            <a:endParaRPr lang="it-IT" dirty="0" smtClean="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92</a:t>
            </a:fld>
            <a:endParaRPr lang="it-IT"/>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solidFill>
                  <a:srgbClr val="FF0000"/>
                </a:solidFill>
              </a:rPr>
              <a:t>(SEGUE)…come inserire in calce alla copia informatica del precetto\del titolo esecutivo\del pignoramento l’attestazione di conformità??</a:t>
            </a:r>
            <a:endParaRPr lang="it-IT" sz="2800" dirty="0"/>
          </a:p>
        </p:txBody>
      </p:sp>
      <p:sp>
        <p:nvSpPr>
          <p:cNvPr id="3" name="Segnaposto contenuto 2"/>
          <p:cNvSpPr>
            <a:spLocks noGrp="1"/>
          </p:cNvSpPr>
          <p:nvPr>
            <p:ph idx="1"/>
          </p:nvPr>
        </p:nvSpPr>
        <p:spPr/>
        <p:txBody>
          <a:bodyPr/>
          <a:lstStyle/>
          <a:p>
            <a:pPr algn="just">
              <a:buNone/>
            </a:pPr>
            <a:r>
              <a:rPr lang="it-IT" dirty="0" smtClean="0"/>
              <a:t>2) scansionare il file in pdf (prestando attenzione che il </a:t>
            </a:r>
            <a:r>
              <a:rPr lang="it-IT" dirty="0" err="1" smtClean="0"/>
              <a:t>Vs</a:t>
            </a:r>
            <a:r>
              <a:rPr lang="it-IT" dirty="0" smtClean="0"/>
              <a:t> scanner non generi un file pdf A non modificabile) e poi utilizzare la funzione “aggiungi testo” presente nelle versioni di </a:t>
            </a:r>
            <a:r>
              <a:rPr lang="it-IT" dirty="0" err="1" smtClean="0"/>
              <a:t>acrobat</a:t>
            </a:r>
            <a:r>
              <a:rPr lang="it-IT" dirty="0" smtClean="0"/>
              <a:t> </a:t>
            </a:r>
            <a:r>
              <a:rPr lang="it-IT" dirty="0" err="1" smtClean="0"/>
              <a:t>reader</a:t>
            </a:r>
            <a:r>
              <a:rPr lang="it-IT" dirty="0" smtClean="0"/>
              <a:t> successive alla 10 partendo dal menù “compila e firma”</a:t>
            </a:r>
          </a:p>
          <a:p>
            <a:pPr algn="just">
              <a:buNone/>
            </a:pPr>
            <a:r>
              <a:rPr lang="it-IT" u="sng" dirty="0" smtClean="0">
                <a:solidFill>
                  <a:srgbClr val="FF0000"/>
                </a:solidFill>
              </a:rPr>
              <a:t>Il file così generato deve essere firmato digitalmente</a:t>
            </a:r>
          </a:p>
          <a:p>
            <a:endParaRPr lang="it-IT" dirty="0" smtClean="0"/>
          </a:p>
          <a:p>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93</a:t>
            </a:fld>
            <a:endParaRPr lang="it-IT"/>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solidFill>
                  <a:srgbClr val="FF0000"/>
                </a:solidFill>
              </a:rPr>
              <a:t>(SEGUE)…come inserire in calce alla copia informatica del precetto\del titolo esecutivo\del pignoramento l’attestazione di conformità??</a:t>
            </a:r>
            <a:endParaRPr lang="it-IT" sz="2800" dirty="0"/>
          </a:p>
        </p:txBody>
      </p:sp>
      <p:sp>
        <p:nvSpPr>
          <p:cNvPr id="3" name="Segnaposto contenuto 2"/>
          <p:cNvSpPr>
            <a:spLocks noGrp="1"/>
          </p:cNvSpPr>
          <p:nvPr>
            <p:ph idx="1"/>
          </p:nvPr>
        </p:nvSpPr>
        <p:spPr/>
        <p:txBody>
          <a:bodyPr>
            <a:normAutofit/>
          </a:bodyPr>
          <a:lstStyle/>
          <a:p>
            <a:pPr algn="just">
              <a:buNone/>
            </a:pPr>
            <a:r>
              <a:rPr lang="it-IT" dirty="0" smtClean="0"/>
              <a:t>3</a:t>
            </a:r>
            <a:r>
              <a:rPr lang="it-IT" sz="3000" dirty="0" smtClean="0"/>
              <a:t>) creare un nuovo documento di testo con word, open office, o altro redattore di testi contenente l’attestazione di conformità, trasformarlo in pdf (testo) ed unirlo con </a:t>
            </a:r>
            <a:r>
              <a:rPr lang="it-IT" sz="3000" dirty="0" err="1" smtClean="0"/>
              <a:t>icecreame</a:t>
            </a:r>
            <a:r>
              <a:rPr lang="it-IT" sz="3000" dirty="0" smtClean="0"/>
              <a:t> (o qualsiasi altro programma che unisce i pdf) alla copia informatica documento di cui si deve attestarne la conformità</a:t>
            </a:r>
          </a:p>
          <a:p>
            <a:pPr algn="just">
              <a:buNone/>
            </a:pPr>
            <a:r>
              <a:rPr lang="it-IT" sz="3000" b="1" u="sng" dirty="0" smtClean="0">
                <a:solidFill>
                  <a:srgbClr val="FF0000"/>
                </a:solidFill>
              </a:rPr>
              <a:t>Il file così generato deve essere firmato digitalmente</a:t>
            </a:r>
          </a:p>
          <a:p>
            <a:endParaRPr lang="it-IT" dirty="0" smtClean="0"/>
          </a:p>
          <a:p>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94</a:t>
            </a:fld>
            <a:endParaRPr lang="it-IT"/>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solidFill>
                  <a:srgbClr val="FF0000"/>
                </a:solidFill>
              </a:rPr>
              <a:t>(SEGUE)…come inserire in calce alla copia informatica del precetto\del titolo esecutivo\del pignoramento l’attestazione di conformità??</a:t>
            </a:r>
            <a:endParaRPr lang="it-IT" sz="2800" dirty="0"/>
          </a:p>
        </p:txBody>
      </p:sp>
      <p:sp>
        <p:nvSpPr>
          <p:cNvPr id="3" name="Segnaposto contenuto 2"/>
          <p:cNvSpPr>
            <a:spLocks noGrp="1"/>
          </p:cNvSpPr>
          <p:nvPr>
            <p:ph idx="1"/>
          </p:nvPr>
        </p:nvSpPr>
        <p:spPr>
          <a:xfrm>
            <a:off x="395536" y="1600200"/>
            <a:ext cx="8291264" cy="4853136"/>
          </a:xfrm>
        </p:spPr>
        <p:txBody>
          <a:bodyPr>
            <a:normAutofit/>
          </a:bodyPr>
          <a:lstStyle/>
          <a:p>
            <a:pPr algn="just">
              <a:lnSpc>
                <a:spcPct val="80000"/>
              </a:lnSpc>
            </a:pPr>
            <a:r>
              <a:rPr lang="it-IT" sz="2800" dirty="0" smtClean="0"/>
              <a:t>4) scansionare il file in jpeg invece che in pdf, creare poi un nuovo documento di testo con word, open office, o altro redattore di testi, inserire l’immagine jpeg nel file e in calce l’attestazione di conformità, convertire poi il tutto in pdf;</a:t>
            </a:r>
          </a:p>
          <a:p>
            <a:pPr algn="just">
              <a:lnSpc>
                <a:spcPct val="80000"/>
              </a:lnSpc>
            </a:pPr>
            <a:r>
              <a:rPr lang="it-IT" sz="2800" b="1" u="sng" dirty="0" smtClean="0">
                <a:solidFill>
                  <a:srgbClr val="FF0000"/>
                </a:solidFill>
              </a:rPr>
              <a:t>Il file così generato deve essere firmato digitalmente</a:t>
            </a:r>
          </a:p>
          <a:p>
            <a:pPr algn="just">
              <a:lnSpc>
                <a:spcPct val="80000"/>
              </a:lnSpc>
            </a:pPr>
            <a:endParaRPr lang="it-IT" sz="2800" dirty="0" smtClean="0"/>
          </a:p>
          <a:p>
            <a:pPr algn="just">
              <a:lnSpc>
                <a:spcPct val="80000"/>
              </a:lnSpc>
            </a:pPr>
            <a:r>
              <a:rPr lang="it-IT" sz="2800" dirty="0" smtClean="0"/>
              <a:t>5) scansionare il file in pdf e poi utilizzare l’ultima versione di </a:t>
            </a:r>
            <a:r>
              <a:rPr lang="it-IT" sz="2800" dirty="0" smtClean="0"/>
              <a:t>Microsoft </a:t>
            </a:r>
            <a:r>
              <a:rPr lang="it-IT" sz="2800" dirty="0" smtClean="0"/>
              <a:t>word che supporta </a:t>
            </a:r>
            <a:r>
              <a:rPr lang="it-IT" sz="2800" dirty="0" err="1" smtClean="0"/>
              <a:t>l’edit</a:t>
            </a:r>
            <a:r>
              <a:rPr lang="it-IT" sz="2800" dirty="0" smtClean="0"/>
              <a:t> di file PDF;</a:t>
            </a:r>
          </a:p>
          <a:p>
            <a:pPr algn="just">
              <a:lnSpc>
                <a:spcPct val="80000"/>
              </a:lnSpc>
            </a:pPr>
            <a:r>
              <a:rPr lang="it-IT" sz="2800" b="1" u="sng" dirty="0" smtClean="0">
                <a:solidFill>
                  <a:srgbClr val="FF0000"/>
                </a:solidFill>
              </a:rPr>
              <a:t>Il file così generato deve essere firmato digitalmente</a:t>
            </a:r>
            <a:endParaRPr lang="it-IT" sz="2800" dirty="0" smtClean="0">
              <a:solidFill>
                <a:srgbClr val="FF0000"/>
              </a:solidFill>
            </a:endParaRPr>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95</a:t>
            </a:fld>
            <a:endParaRPr lang="it-IT"/>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solidFill>
                  <a:srgbClr val="FF0000"/>
                </a:solidFill>
              </a:rPr>
              <a:t>(SEGUE)…come inserire in calce alla copia informatica del precetto\del titolo esecutivo\del pignoramento l’attestazione di conformità??</a:t>
            </a:r>
            <a:endParaRPr lang="it-IT" sz="2800" dirty="0"/>
          </a:p>
        </p:txBody>
      </p:sp>
      <p:sp>
        <p:nvSpPr>
          <p:cNvPr id="3" name="Segnaposto contenuto 2"/>
          <p:cNvSpPr>
            <a:spLocks noGrp="1"/>
          </p:cNvSpPr>
          <p:nvPr>
            <p:ph idx="1"/>
          </p:nvPr>
        </p:nvSpPr>
        <p:spPr>
          <a:xfrm>
            <a:off x="395536" y="1988840"/>
            <a:ext cx="8291264" cy="4464496"/>
          </a:xfrm>
        </p:spPr>
        <p:txBody>
          <a:bodyPr/>
          <a:lstStyle/>
          <a:p>
            <a:pPr algn="just">
              <a:lnSpc>
                <a:spcPct val="80000"/>
              </a:lnSpc>
            </a:pPr>
            <a:r>
              <a:rPr lang="it-IT" altLang="ko-KR" sz="2000" b="1" u="sng" dirty="0" smtClean="0">
                <a:ea typeface="굴림" pitchFamily="34" charset="-127"/>
              </a:rPr>
              <a:t>Su ciascuno dei atti di cui sopra</a:t>
            </a:r>
            <a:r>
              <a:rPr lang="it-IT" altLang="ko-KR" sz="2000" b="1" dirty="0" smtClean="0">
                <a:ea typeface="굴림" pitchFamily="34" charset="-127"/>
              </a:rPr>
              <a:t> occorre l’attestazione di conformità la cui formula potrebbe essere quella riprodotta nei modelli che precedono (una ciascuna per titolo esecutivo, precetto e pignoramento)</a:t>
            </a:r>
          </a:p>
          <a:p>
            <a:pPr algn="just">
              <a:lnSpc>
                <a:spcPct val="80000"/>
              </a:lnSpc>
            </a:pPr>
            <a:endParaRPr lang="it-IT" altLang="ko-KR" sz="2000" b="1" dirty="0" smtClean="0">
              <a:ea typeface="굴림" pitchFamily="34" charset="-127"/>
            </a:endParaRPr>
          </a:p>
          <a:p>
            <a:pPr algn="just">
              <a:lnSpc>
                <a:spcPct val="80000"/>
              </a:lnSpc>
            </a:pPr>
            <a:r>
              <a:rPr lang="it-IT" altLang="ko-KR" sz="2000" b="1" dirty="0" smtClean="0">
                <a:ea typeface="굴림" pitchFamily="34" charset="-127"/>
              </a:rPr>
              <a:t>La copia informatica per immagine dell’originale dell’atto analogico restituitoci dall’Uff. </a:t>
            </a:r>
            <a:r>
              <a:rPr lang="it-IT" altLang="ko-KR" sz="2000" b="1" dirty="0" err="1" smtClean="0">
                <a:ea typeface="굴림" pitchFamily="34" charset="-127"/>
              </a:rPr>
              <a:t>Giud</a:t>
            </a:r>
            <a:r>
              <a:rPr lang="it-IT" altLang="ko-KR" sz="2000" b="1" dirty="0" smtClean="0">
                <a:ea typeface="굴림" pitchFamily="34" charset="-127"/>
              </a:rPr>
              <a:t>. procedente (contenente in calce la dichiarazione di conformità di cui sopra) andrà sottoscritta digitalmente e depositata, come allegato semplice, unitamente alla nota di iscrizione a ruolo, anch’essa sottoscritta digitalmente, che è l’atto principale (oltre alla scansione del C.U. e della marca da € 27,00 nei pignoramenti presso terzi -</a:t>
            </a:r>
            <a:r>
              <a:rPr lang="it-IT" altLang="ko-KR" sz="2000" b="1" dirty="0" smtClean="0">
                <a:solidFill>
                  <a:srgbClr val="FF0000"/>
                </a:solidFill>
                <a:ea typeface="굴림" pitchFamily="34" charset="-127"/>
              </a:rPr>
              <a:t>orientamento non pacifico in tutti i Tribunali</a:t>
            </a:r>
            <a:r>
              <a:rPr lang="it-IT" altLang="ko-KR" sz="2000" b="1" dirty="0" smtClean="0">
                <a:ea typeface="굴림" pitchFamily="34" charset="-127"/>
              </a:rPr>
              <a:t>)</a:t>
            </a:r>
          </a:p>
          <a:p>
            <a:pPr algn="just">
              <a:lnSpc>
                <a:spcPct val="80000"/>
              </a:lnSpc>
            </a:pPr>
            <a:r>
              <a:rPr lang="it-IT" altLang="ko-KR" sz="2000" b="1" dirty="0" smtClean="0">
                <a:ea typeface="굴림" pitchFamily="34" charset="-127"/>
              </a:rPr>
              <a:t>Con l’istanza di vendita (nelle es. mobiliari o immobiliari) andrà scansionata (e poi depositata fisicamente in cancelleria) il CU e la marca da 27,00</a:t>
            </a:r>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96</a:t>
            </a:fld>
            <a:endParaRPr lang="it-IT"/>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II modalità </a:t>
            </a:r>
            <a:r>
              <a:rPr lang="it-IT" dirty="0" smtClean="0"/>
              <a:t>- </a:t>
            </a:r>
            <a:r>
              <a:rPr lang="it-IT" dirty="0" smtClean="0"/>
              <a:t>attestazione su documento separato</a:t>
            </a:r>
            <a:endParaRPr lang="it-IT" dirty="0"/>
          </a:p>
        </p:txBody>
      </p:sp>
      <p:sp>
        <p:nvSpPr>
          <p:cNvPr id="3" name="Segnaposto contenuto 2"/>
          <p:cNvSpPr>
            <a:spLocks noGrp="1"/>
          </p:cNvSpPr>
          <p:nvPr>
            <p:ph idx="1"/>
          </p:nvPr>
        </p:nvSpPr>
        <p:spPr/>
        <p:txBody>
          <a:bodyPr>
            <a:normAutofit/>
          </a:bodyPr>
          <a:lstStyle/>
          <a:p>
            <a:pPr algn="just"/>
            <a:r>
              <a:rPr lang="it-IT" sz="2800" dirty="0" smtClean="0"/>
              <a:t>Dopo venti settimane </a:t>
            </a:r>
            <a:r>
              <a:rPr lang="it-IT" sz="2800" dirty="0" smtClean="0"/>
              <a:t>dall’entrata </a:t>
            </a:r>
            <a:r>
              <a:rPr lang="it-IT" sz="2800" dirty="0" smtClean="0"/>
              <a:t>in vigore della </a:t>
            </a:r>
            <a:r>
              <a:rPr lang="it-IT" sz="2800" dirty="0" smtClean="0"/>
              <a:t>l. 20 </a:t>
            </a:r>
            <a:r>
              <a:rPr lang="it-IT" sz="2800" dirty="0" smtClean="0"/>
              <a:t>agosto </a:t>
            </a:r>
            <a:r>
              <a:rPr lang="it-IT" sz="2800" dirty="0" smtClean="0"/>
              <a:t>2015, n. 132, di conversione con </a:t>
            </a:r>
            <a:r>
              <a:rPr lang="it-IT" sz="2800" dirty="0" smtClean="0"/>
              <a:t>modificazioni </a:t>
            </a:r>
            <a:r>
              <a:rPr lang="it-IT" sz="2800" dirty="0" smtClean="0"/>
              <a:t>del d.l. 27 giugno 2015, n. 83, </a:t>
            </a:r>
            <a:r>
              <a:rPr lang="it-IT" sz="2800" dirty="0" smtClean="0"/>
              <a:t>il </a:t>
            </a:r>
            <a:r>
              <a:rPr lang="it-IT" sz="2800" dirty="0" smtClean="0"/>
              <a:t>9 gennaio </a:t>
            </a:r>
            <a:r>
              <a:rPr lang="it-IT" sz="2800" dirty="0"/>
              <a:t>2016 hanno finalmente visto la </a:t>
            </a:r>
            <a:r>
              <a:rPr lang="it-IT" sz="2800" dirty="0" smtClean="0"/>
              <a:t>luce </a:t>
            </a:r>
            <a:r>
              <a:rPr lang="it-IT" sz="2800" dirty="0" smtClean="0"/>
              <a:t>le specifiche tecniche previste dall’art. 16 </a:t>
            </a:r>
            <a:r>
              <a:rPr lang="it-IT" sz="2800" i="1" dirty="0" smtClean="0"/>
              <a:t>undecies</a:t>
            </a:r>
            <a:r>
              <a:rPr lang="it-IT" sz="2800" dirty="0" smtClean="0"/>
              <a:t> </a:t>
            </a:r>
            <a:r>
              <a:rPr lang="it-IT" sz="2800" dirty="0" smtClean="0"/>
              <a:t>d.l. </a:t>
            </a:r>
            <a:r>
              <a:rPr lang="it-IT" sz="2800" dirty="0" smtClean="0"/>
              <a:t>179/2012 (introdotto dall’art. 19 della citata legge di conversione</a:t>
            </a:r>
            <a:r>
              <a:rPr lang="it-IT" sz="2800" dirty="0" smtClean="0"/>
              <a:t>).</a:t>
            </a:r>
            <a:endParaRPr lang="it-IT" sz="2800" dirty="0" smtClean="0"/>
          </a:p>
          <a:p>
            <a:pPr algn="just"/>
            <a:r>
              <a:rPr lang="it-IT" sz="2800" dirty="0" smtClean="0"/>
              <a:t>Ciò permette ora di attestare (anche) la conformità su un unico documento separato (v. art. 19 ter, </a:t>
            </a:r>
            <a:r>
              <a:rPr lang="it-IT" sz="2800" dirty="0" smtClean="0"/>
              <a:t>comma 4) </a:t>
            </a:r>
            <a:r>
              <a:rPr lang="it-IT" sz="2800" dirty="0" smtClean="0"/>
              <a:t>di titolo, precetto e </a:t>
            </a:r>
            <a:r>
              <a:rPr lang="it-IT" sz="2800" dirty="0" smtClean="0"/>
              <a:t>pignoramento</a:t>
            </a:r>
            <a:endParaRPr lang="it-IT" dirty="0" smtClean="0"/>
          </a:p>
          <a:p>
            <a:endParaRPr lang="it-IT"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97</a:t>
            </a:fld>
            <a:endParaRPr lang="it-IT"/>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b="1" dirty="0" smtClean="0"/>
              <a:t>Art. 19 </a:t>
            </a:r>
            <a:r>
              <a:rPr lang="it-IT" sz="2800" b="1" i="1" dirty="0" smtClean="0"/>
              <a:t>ter,</a:t>
            </a:r>
            <a:r>
              <a:rPr lang="it-IT" sz="2800" b="1" dirty="0" smtClean="0"/>
              <a:t> </a:t>
            </a:r>
            <a:r>
              <a:rPr lang="it-IT" sz="2800" b="1" dirty="0" err="1" smtClean="0"/>
              <a:t>Provv</a:t>
            </a:r>
            <a:r>
              <a:rPr lang="it-IT" sz="2800" b="1" dirty="0" smtClean="0"/>
              <a:t>. 16/4/2014 come introdotto dall’art. 1 decreto 28/12/2015</a:t>
            </a:r>
            <a:r>
              <a:rPr lang="it-IT" sz="2800" dirty="0" smtClean="0"/>
              <a:t> in vigore dal 09.01.2016</a:t>
            </a:r>
            <a:endParaRPr lang="it-IT" sz="2800" dirty="0"/>
          </a:p>
        </p:txBody>
      </p:sp>
      <p:sp>
        <p:nvSpPr>
          <p:cNvPr id="3" name="Segnaposto contenuto 2"/>
          <p:cNvSpPr>
            <a:spLocks noGrp="1"/>
          </p:cNvSpPr>
          <p:nvPr>
            <p:ph idx="1"/>
          </p:nvPr>
        </p:nvSpPr>
        <p:spPr>
          <a:xfrm>
            <a:off x="457200" y="1916832"/>
            <a:ext cx="8229600" cy="4209331"/>
          </a:xfrm>
        </p:spPr>
        <p:txBody>
          <a:bodyPr>
            <a:normAutofit lnSpcReduction="10000"/>
          </a:bodyPr>
          <a:lstStyle/>
          <a:p>
            <a:pPr algn="just"/>
            <a:r>
              <a:rPr lang="it-IT" sz="2600" dirty="0" smtClean="0"/>
              <a:t>(Comma 1) «Quando si deve procedere ad attestare la conformità di una copia informatica, anche per immagine, ai sensi del terzo comma dell’art. 16 </a:t>
            </a:r>
            <a:r>
              <a:rPr lang="it-IT" sz="2600" dirty="0" smtClean="0"/>
              <a:t>undecies </a:t>
            </a:r>
            <a:r>
              <a:rPr lang="it-IT" sz="2600" dirty="0" smtClean="0"/>
              <a:t>del decreto-legge 18 ottobre 2012, n. 179, convertito con modificazioni dalla legge 17 dicembre 2012, n.221 </a:t>
            </a:r>
            <a:r>
              <a:rPr lang="it-IT" sz="2600" b="1" u="sng" dirty="0" smtClean="0">
                <a:solidFill>
                  <a:srgbClr val="FF0000"/>
                </a:solidFill>
              </a:rPr>
              <a:t>l’attestazione è inserita in un documento informatico in formato PDF e contiene una sintetica descrizione del documento di cui si sta attestando la conformità nonché il relativo nome del file</a:t>
            </a:r>
            <a:r>
              <a:rPr lang="it-IT" sz="2600" dirty="0" smtClean="0"/>
              <a:t>. Il documento informatico contenente l’attestazione </a:t>
            </a:r>
            <a:r>
              <a:rPr lang="it-IT" sz="2600" b="1" u="sng" dirty="0" smtClean="0">
                <a:solidFill>
                  <a:srgbClr val="FF0000"/>
                </a:solidFill>
              </a:rPr>
              <a:t>è sottoscritto dal soggetto che compie l’attestazione con firma digitale o firma elettronica qualificata</a:t>
            </a:r>
            <a:r>
              <a:rPr lang="it-IT" sz="2600" dirty="0" smtClean="0"/>
              <a:t> »</a:t>
            </a:r>
            <a:endParaRPr lang="it-IT" sz="2600" b="1" u="sng" dirty="0" smtClean="0">
              <a:solidFill>
                <a:srgbClr val="FF0000"/>
              </a:solidFill>
            </a:endParaRPr>
          </a:p>
          <a:p>
            <a:endParaRPr lang="it-IT" sz="2800" dirty="0" smtClean="0"/>
          </a:p>
          <a:p>
            <a:endParaRPr lang="it-IT" sz="28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98</a:t>
            </a:fld>
            <a:endParaRPr lang="it-IT"/>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19256" cy="1374054"/>
          </a:xfrm>
        </p:spPr>
        <p:txBody>
          <a:bodyPr>
            <a:normAutofit/>
          </a:bodyPr>
          <a:lstStyle/>
          <a:p>
            <a:pPr algn="ctr"/>
            <a:r>
              <a:rPr lang="it-IT" sz="2800" b="1" dirty="0" smtClean="0"/>
              <a:t>Art. 19 </a:t>
            </a:r>
            <a:r>
              <a:rPr lang="it-IT" sz="2800" b="1" i="1" dirty="0" smtClean="0"/>
              <a:t>ter,</a:t>
            </a:r>
            <a:r>
              <a:rPr lang="it-IT" sz="2800" b="1" dirty="0" smtClean="0"/>
              <a:t> </a:t>
            </a:r>
            <a:r>
              <a:rPr lang="it-IT" sz="2800" b="1" dirty="0" err="1" smtClean="0"/>
              <a:t>Provv</a:t>
            </a:r>
            <a:r>
              <a:rPr lang="it-IT" sz="2800" b="1" dirty="0" smtClean="0"/>
              <a:t>. 16/4/2014 come introdotto dall’art. 1 decreto 28/12/2015</a:t>
            </a:r>
            <a:r>
              <a:rPr lang="it-IT" sz="2800" dirty="0" smtClean="0"/>
              <a:t> in vigore dal 09.01.2016</a:t>
            </a:r>
            <a:endParaRPr lang="it-IT" sz="2800" dirty="0"/>
          </a:p>
        </p:txBody>
      </p:sp>
      <p:sp>
        <p:nvSpPr>
          <p:cNvPr id="3" name="Segnaposto contenuto 2"/>
          <p:cNvSpPr>
            <a:spLocks noGrp="1"/>
          </p:cNvSpPr>
          <p:nvPr>
            <p:ph idx="1"/>
          </p:nvPr>
        </p:nvSpPr>
        <p:spPr>
          <a:xfrm>
            <a:off x="395536" y="1916832"/>
            <a:ext cx="8291264" cy="4536504"/>
          </a:xfrm>
        </p:spPr>
        <p:txBody>
          <a:bodyPr>
            <a:normAutofit lnSpcReduction="10000"/>
          </a:bodyPr>
          <a:lstStyle/>
          <a:p>
            <a:pPr algn="just"/>
            <a:r>
              <a:rPr lang="it-IT" sz="2000" dirty="0" smtClean="0"/>
              <a:t>(comma 2) «</a:t>
            </a:r>
            <a:r>
              <a:rPr lang="it-IT" sz="2000" b="1" dirty="0" smtClean="0">
                <a:solidFill>
                  <a:srgbClr val="FF0000"/>
                </a:solidFill>
              </a:rPr>
              <a:t>Se la copia informatica è destinata ad essere depositata </a:t>
            </a:r>
            <a:r>
              <a:rPr lang="it-IT" sz="2000" dirty="0" smtClean="0"/>
              <a:t>secondo le regole tecniche previste dall’art. 4 del decreto-legge 29 dicembre 2009, n. 193, convertito con modificazioni dalla legge 22 febbraio 2010, n. 24,</a:t>
            </a:r>
            <a:r>
              <a:rPr lang="it-IT" sz="2000" b="1" dirty="0" smtClean="0">
                <a:solidFill>
                  <a:srgbClr val="FF0000"/>
                </a:solidFill>
              </a:rPr>
              <a:t> il </a:t>
            </a:r>
            <a:r>
              <a:rPr lang="it-IT" sz="2000" b="1" u="sng" dirty="0" smtClean="0">
                <a:solidFill>
                  <a:srgbClr val="FF0000"/>
                </a:solidFill>
              </a:rPr>
              <a:t>documento informatico contenente l’attestazione </a:t>
            </a:r>
            <a:r>
              <a:rPr lang="it-IT" sz="2000" b="1" dirty="0" smtClean="0">
                <a:solidFill>
                  <a:srgbClr val="FF0000"/>
                </a:solidFill>
              </a:rPr>
              <a:t>è inserito come allegato nella “busta telematica” di cui all’art. 14</a:t>
            </a:r>
            <a:r>
              <a:rPr lang="it-IT" sz="2000" dirty="0" smtClean="0"/>
              <a:t>; i dati identificativi del documento informatico contenente l’attestazione, nonché del documento cui essa si riferisce, sono anche inseriti nel </a:t>
            </a:r>
            <a:r>
              <a:rPr lang="it-IT" sz="2000" dirty="0" err="1" smtClean="0"/>
              <a:t>fi</a:t>
            </a:r>
            <a:r>
              <a:rPr lang="it-IT" sz="2000" dirty="0" smtClean="0"/>
              <a:t> le </a:t>
            </a:r>
            <a:r>
              <a:rPr lang="it-IT" sz="2000" dirty="0" err="1" smtClean="0"/>
              <a:t>DatiAtto.xml</a:t>
            </a:r>
            <a:r>
              <a:rPr lang="it-IT" sz="2000" dirty="0" smtClean="0"/>
              <a:t> di cui all’art. 12, comma 1, lettera e» </a:t>
            </a:r>
          </a:p>
          <a:p>
            <a:pPr algn="ctr">
              <a:buNone/>
            </a:pPr>
            <a:r>
              <a:rPr lang="it-IT" sz="2000" dirty="0" smtClean="0"/>
              <a:t>e che</a:t>
            </a:r>
          </a:p>
          <a:p>
            <a:pPr algn="just"/>
            <a:r>
              <a:rPr lang="it-IT" sz="2000" dirty="0" smtClean="0"/>
              <a:t>(comma 3) «Se la copia informatica è destinata ad essere notificata ai sensi dell’art. 3 -bis della legge 21 gennaio 1994, n. 53, gli elementi indicati al primo comma, sono inseriti nella relazione di notificazione».</a:t>
            </a:r>
          </a:p>
          <a:p>
            <a:pPr algn="ctr">
              <a:buNone/>
            </a:pPr>
            <a:r>
              <a:rPr lang="it-IT" sz="2000" dirty="0" smtClean="0"/>
              <a:t>e che</a:t>
            </a:r>
          </a:p>
          <a:p>
            <a:pPr algn="just"/>
            <a:r>
              <a:rPr lang="it-IT" sz="2000" dirty="0" smtClean="0"/>
              <a:t>(comma 6) «</a:t>
            </a:r>
            <a:r>
              <a:rPr lang="it-IT" sz="2000" dirty="0" smtClean="0">
                <a:solidFill>
                  <a:srgbClr val="FF0000"/>
                </a:solidFill>
              </a:rPr>
              <a:t>L’attestazione di conformità di cui ai commi precedenti può anche riferirsi </a:t>
            </a:r>
            <a:r>
              <a:rPr lang="it-IT" sz="2000" b="1" dirty="0" smtClean="0">
                <a:solidFill>
                  <a:srgbClr val="FF0000"/>
                </a:solidFill>
              </a:rPr>
              <a:t>a più documenti informatici</a:t>
            </a:r>
            <a:r>
              <a:rPr lang="it-IT" sz="2000" dirty="0" smtClean="0"/>
              <a:t>».</a:t>
            </a:r>
          </a:p>
          <a:p>
            <a:endParaRPr lang="it-IT" sz="2800" dirty="0" smtClean="0"/>
          </a:p>
          <a:p>
            <a:endParaRPr lang="it-IT" sz="2400" dirty="0" smtClean="0"/>
          </a:p>
          <a:p>
            <a:endParaRPr lang="it-IT" sz="2400" dirty="0"/>
          </a:p>
        </p:txBody>
      </p:sp>
      <p:sp>
        <p:nvSpPr>
          <p:cNvPr id="4" name="Segnaposto numero diapositiva 3"/>
          <p:cNvSpPr>
            <a:spLocks noGrp="1"/>
          </p:cNvSpPr>
          <p:nvPr>
            <p:ph type="sldNum" sz="quarter" idx="12"/>
          </p:nvPr>
        </p:nvSpPr>
        <p:spPr/>
        <p:txBody>
          <a:bodyPr/>
          <a:lstStyle/>
          <a:p>
            <a:pPr>
              <a:defRPr/>
            </a:pPr>
            <a:fld id="{E89B14F8-6577-4964-A920-B18575DD22C0}" type="slidenum">
              <a:rPr lang="it-IT" smtClean="0"/>
              <a:pPr>
                <a:defRPr/>
              </a:pPr>
              <a:t>99</a:t>
            </a:fld>
            <a:endParaRPr lang="it-IT"/>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8072</TotalTime>
  <Words>17509</Words>
  <Application>Microsoft Office PowerPoint</Application>
  <PresentationFormat>Presentazione su schermo (4:3)</PresentationFormat>
  <Paragraphs>625</Paragraphs>
  <Slides>129</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129</vt:i4>
      </vt:variant>
    </vt:vector>
  </HeadingPairs>
  <TitlesOfParts>
    <vt:vector size="137" baseType="lpstr">
      <vt:lpstr>맑은 고딕</vt:lpstr>
      <vt:lpstr>Arial</vt:lpstr>
      <vt:lpstr>Calibri</vt:lpstr>
      <vt:lpstr>Calibri Light</vt:lpstr>
      <vt:lpstr>Gulim</vt:lpstr>
      <vt:lpstr>Gulim</vt:lpstr>
      <vt:lpstr>Wingdings</vt:lpstr>
      <vt:lpstr>Tema di Office</vt:lpstr>
      <vt:lpstr>     Avvocato Telematico 2.0 Webinar 11.11.2020   Avv. Mauro Gualtieri Foro di Rimini  </vt:lpstr>
      <vt:lpstr>QUALI CONSEGUENZE IN CASO DI:</vt:lpstr>
      <vt:lpstr> </vt:lpstr>
      <vt:lpstr>LA NORMA DI RIFERIMENTO Art. 16 bis, comma 1, D.L. 179/2012 convertito con modificazioni dalla L. 17 dicembre 2012, n. 221 e ss.ii (D.L. 90.2014 e D.L. 83.2015)</vt:lpstr>
      <vt:lpstr>L’obbligatorietà «COVID» per gli atti introduttivi</vt:lpstr>
      <vt:lpstr>Presentazione standard di PowerPoint</vt:lpstr>
      <vt:lpstr>Presentazione standard di PowerPoint</vt:lpstr>
      <vt:lpstr>Presentazione standard di PowerPoint</vt:lpstr>
      <vt:lpstr>Deposito telematico e natura dell’atto.</vt:lpstr>
      <vt:lpstr>Tribunale sez. III - Catania, 02/11/2019, n. 4351 </vt:lpstr>
      <vt:lpstr>La deroga consentita dall’art. 16 bis, commi 8 e 9 d.l. 18 ottobre 2012, n. 179.</vt:lpstr>
      <vt:lpstr>Presentazione standard di PowerPoint</vt:lpstr>
      <vt:lpstr>Presentazione standard di PowerPoint</vt:lpstr>
      <vt:lpstr>1.1.1 Trib. Perugia 1.12.2016 Riassunzione cartacea processo interrotto. Inammissibilità.</vt:lpstr>
      <vt:lpstr>Segue….. inammissibilità</vt:lpstr>
      <vt:lpstr>1.1.2 Trib. Pescara, ord., 8 settembre 2016).Riassunzione cartacea processo interrotto. Ammissibilità</vt:lpstr>
      <vt:lpstr>1.1.3 Tribunale Arezzo, 12 giugno 2018.</vt:lpstr>
      <vt:lpstr>Presentazione standard di PowerPoint</vt:lpstr>
      <vt:lpstr>1.2.1 - Tribunale l’Aquila sentenza 14.07.2016 - reclamo cartaceo – inammissibilità</vt:lpstr>
      <vt:lpstr>Presentazione standard di PowerPoint</vt:lpstr>
      <vt:lpstr>Presentazione standard di PowerPoint</vt:lpstr>
      <vt:lpstr> 1.2.2 - Tribunale Vasto sentenza 15.04.2016 reclamo cartaceo – inammissibilità  </vt:lpstr>
      <vt:lpstr>Presentazione standard di PowerPoint</vt:lpstr>
      <vt:lpstr>1.2.3 - Tribunale Ancona sentenza 28.05.2015 reclamo cartaceo – ammissibilità</vt:lpstr>
      <vt:lpstr>1.2.4 - Tribunale Trani, ordinanza 24.11.2015 ricorso cartaceo ex art. 669 duodecies c.p.c. (modalità di attuazione delle misure cautelari). Inammissibilità</vt:lpstr>
      <vt:lpstr>Presentazione standard di PowerPoint</vt:lpstr>
      <vt:lpstr>Presentazione standard di PowerPoint</vt:lpstr>
      <vt:lpstr>Presentazione standard di PowerPoint</vt:lpstr>
      <vt:lpstr>Presentazione standard di PowerPoint</vt:lpstr>
      <vt:lpstr>RIASSUMENDO…...IL CONSIGLIO PRATICO</vt:lpstr>
      <vt:lpstr>Presentazione standard di PowerPoint</vt:lpstr>
      <vt:lpstr>2.1 Tribunale Milano sentenza n. 1432 del 03.02.2016</vt:lpstr>
      <vt:lpstr>Presentazione standard di PowerPoint</vt:lpstr>
      <vt:lpstr>Presentazione standard di PowerPoint</vt:lpstr>
      <vt:lpstr>Non necessità di regolarizzazione…</vt:lpstr>
      <vt:lpstr>Presentazione standard di PowerPoint</vt:lpstr>
      <vt:lpstr>3.1.1 Tribunale Bologna decreto 04.07.2016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3.1.2 Tribunale di Rimini – sez lavoro Dott. Ardigò – ordinanza 12.12.2016 (RG 266/2016) confermata con sentenza n. 143.2017</vt:lpstr>
      <vt:lpstr>3.1.3 Tribunale Torino ordinanza 13.05.2016 (deposito atto con RG errato) - Ammissibilità</vt:lpstr>
      <vt:lpstr>Presentazione standard di PowerPoint</vt:lpstr>
      <vt:lpstr> 3.2.1 Tribunale Milano, ordinanza 23.04.2016 (illegittimo il rifiuto dell’accettazione del deposito da parte cancelleria) </vt:lpstr>
      <vt:lpstr>Presentazione standard di PowerPoint</vt:lpstr>
      <vt:lpstr>Presentazione standard di PowerPoint</vt:lpstr>
      <vt:lpstr>Presentazione standard di PowerPoint</vt:lpstr>
      <vt:lpstr> 3.2.2 Tribunale di Rimini, sentenza n. 1201 del 4.10.2016 (illegittimo rifiuto dell’accettazione di un deposito da parte cancelleria)  </vt:lpstr>
      <vt:lpstr>Il Caso </vt:lpstr>
      <vt:lpstr>Presentazione standard di PowerPoint</vt:lpstr>
      <vt:lpstr>Presentazione standard di PowerPoint</vt:lpstr>
      <vt:lpstr>Presentazione standard di PowerPoint</vt:lpstr>
      <vt:lpstr>  3.2.3 Tribunale di Milano, ordinanza 10.05.2016 (errore fatal – rimessione in termini)  </vt:lpstr>
      <vt:lpstr>Presentazione standard di PowerPoint</vt:lpstr>
      <vt:lpstr>Presentazione standard di PowerPoint</vt:lpstr>
      <vt:lpstr>Presentazione standard di PowerPoint</vt:lpstr>
      <vt:lpstr>Presentazione standard di PowerPoint</vt:lpstr>
      <vt:lpstr>3.2.4. – Tribunale di Bologna – ord. 12.12.2016 </vt:lpstr>
      <vt:lpstr>Presentazione standard di PowerPoint</vt:lpstr>
      <vt:lpstr>Presentazione standard di PowerPoint</vt:lpstr>
      <vt:lpstr>3.2.5 – Tribunale di Torino 10.02.2017 </vt:lpstr>
      <vt:lpstr>Presentazione standard di PowerPoint</vt:lpstr>
      <vt:lpstr>Presentazione standard di PowerPoint</vt:lpstr>
      <vt:lpstr>3.2.6 - Tribunale di Rovigo sentenza 12.07.2016 (deposito tardivo. Ritardo incolpevole ricevuta della RdAC (II pec) – rimessione in termini – ammissibilità)</vt:lpstr>
      <vt:lpstr>Presentazione standard di PowerPoint</vt:lpstr>
      <vt:lpstr>UNA ANALISI VELOCE DELLE DECISIONI ...</vt:lpstr>
      <vt:lpstr>UNA ANALISI VELOCE DELLE DECISIONI …</vt:lpstr>
      <vt:lpstr>Presentazione standard di PowerPoint</vt:lpstr>
      <vt:lpstr>Presentazione standard di PowerPoint</vt:lpstr>
      <vt:lpstr>Presentazione standard di PowerPoint</vt:lpstr>
      <vt:lpstr>Presentazione standard di PowerPoint</vt:lpstr>
      <vt:lpstr>I termini per l’iscrizione</vt:lpstr>
      <vt:lpstr>……e la loro decorrenza</vt:lpstr>
      <vt:lpstr>I termini per il deposito dell’istanza di vendita</vt:lpstr>
      <vt:lpstr>Presentazione standard di PowerPoint</vt:lpstr>
      <vt:lpstr>Presentazione standard di PowerPoint</vt:lpstr>
      <vt:lpstr>Presentazione standard di PowerPoint</vt:lpstr>
      <vt:lpstr>Presentazione standard di PowerPoint</vt:lpstr>
      <vt:lpstr>Conformità nell’ambito del processo esecutivo</vt:lpstr>
      <vt:lpstr>L’art 19, comma 1, lettera b), del D.L. 27 giugno 2015 n. 83, convertito, con modificazioni, dalla Legge 6 agosto 2015, n. 132 ha introdotto ex novo l’art. 16 – undecies al decreto-legge 18 ottobre 2012, n. 179, convertito, con modificazioni, dalla legge 17 dicembre 2012, n. 221 </vt:lpstr>
      <vt:lpstr>«Art. 16-undecies, COMMI 2 E 3 (Modalità dell'attestazione di conformità) COPIE INFORMATICHE</vt:lpstr>
      <vt:lpstr>Presentazione standard di PowerPoint</vt:lpstr>
      <vt:lpstr>ATTESTAZIONE DI CONFORMITA’ RIFERITA A COPIA informatica</vt:lpstr>
      <vt:lpstr>I MODALITA’ – ATTESTAZIONE NEL MEDESIMO DOCUMENTO</vt:lpstr>
      <vt:lpstr>Attestazione di conformità ridotta all’essenziale</vt:lpstr>
      <vt:lpstr>Fac-simile Attestazione di conformità del titolo esecutivo</vt:lpstr>
      <vt:lpstr>Fac-simile Attestazione di conformità del precetto</vt:lpstr>
      <vt:lpstr>Fac-simile Attestazione di conformità del pignoramento</vt:lpstr>
      <vt:lpstr>Come inserire in calce alla copia informatica del precetto\del titolo esecutivo\del pignoramento l’attestazione di conformità??</vt:lpstr>
      <vt:lpstr>(SEGUE)…come inserire in calce alla copia informatica del precetto\del titolo esecutivo\del pignoramento l’attestazione di conformità??</vt:lpstr>
      <vt:lpstr>(SEGUE)…come inserire in calce alla copia informatica del precetto\del titolo esecutivo\del pignoramento l’attestazione di conformità??</vt:lpstr>
      <vt:lpstr>(SEGUE)…come inserire in calce alla copia informatica del precetto\del titolo esecutivo\del pignoramento l’attestazione di conformità??</vt:lpstr>
      <vt:lpstr>(SEGUE)…come inserire in calce alla copia informatica del precetto\del titolo esecutivo\del pignoramento l’attestazione di conformità??</vt:lpstr>
      <vt:lpstr>II modalità - attestazione su documento separato</vt:lpstr>
      <vt:lpstr>Art. 19 ter, Provv. 16/4/2014 come introdotto dall’art. 1 decreto 28/12/2015 in vigore dal 09.01.2016</vt:lpstr>
      <vt:lpstr>Art. 19 ter, Provv. 16/4/2014 come introdotto dall’art. 1 decreto 28/12/2015 in vigore dal 09.01.2016</vt:lpstr>
      <vt:lpstr>ESEMPIO DI ATTESTAZIONE DI CONFORMITA’ NEL PROCESSO ESECUTIVO APPOSTA SU DOCUMENTO SEPARATO</vt:lpstr>
      <vt:lpstr>ATTESTAZIONE DI CONFORMITA’ NEL PROCESSO ESECUTIVO APPOSTA SU DOCUMENTO SEPARATO</vt:lpstr>
      <vt:lpstr>4.1 Notifica precetto via PEC e modalità di attestazione.</vt:lpstr>
      <vt:lpstr>Presentazione standard di PowerPoint</vt:lpstr>
      <vt:lpstr>Presentazione standard di PowerPoint</vt:lpstr>
      <vt:lpstr>Presentazione standard di PowerPoint</vt:lpstr>
      <vt:lpstr>Presentazione standard di PowerPoint</vt:lpstr>
      <vt:lpstr>In termini pratici I fase</vt:lpstr>
      <vt:lpstr>I modalità</vt:lpstr>
      <vt:lpstr>II modalità</vt:lpstr>
      <vt:lpstr>Fase successiva</vt:lpstr>
      <vt:lpstr>COSA SUCCEDE IN CASO DI MANCATA O ERRONEA ATTESTAZIONE DI CONFORMITÀ?</vt:lpstr>
      <vt:lpstr>4.2 - Tribunale di Milano sentenza 29.06.2016</vt:lpstr>
      <vt:lpstr>La motivazione (rigorosa)…</vt:lpstr>
      <vt:lpstr>Segue …la motivazione…</vt:lpstr>
      <vt:lpstr>  Secondo il Tribunale di Milano La tesi del raggiungimento dello scopo dell'atto non risulta razionalmente perseguibile. </vt:lpstr>
      <vt:lpstr>4.3 - Trib. Pesaro, ordinanza 10/06/2015 – G. E. Dott. S. Gianni . Riformata in sede di giudizio di merito (vedi infra)</vt:lpstr>
      <vt:lpstr>Presentazione standard di PowerPoint</vt:lpstr>
      <vt:lpstr>Le motivazioni del G.E. </vt:lpstr>
      <vt:lpstr>COSA SUCCEDE IN CASO DI MANCATA ATTESTAZIONE DI CONFORMITÀ?</vt:lpstr>
      <vt:lpstr> Tribunale di Bari ordinanza 04.05.2016 </vt:lpstr>
      <vt:lpstr> Tribunale di Pesaro sentenza 19.01.2016 </vt:lpstr>
      <vt:lpstr>Tribunale di Bologna ordinanza 22.10.2015</vt:lpstr>
      <vt:lpstr>Presentazione standard di PowerPoint</vt:lpstr>
      <vt:lpstr>Tribunale - Lecce, 29.11.2019</vt:lpstr>
      <vt:lpstr>Tribunale Bari, 01/07/2019; Tribunale Napoli Nord, 06/12/2018</vt:lpstr>
      <vt:lpstr>Presentazione standard di PowerPoint</vt:lpstr>
      <vt:lpstr>5.1 Il Disegno di Legge di iniziativa governativa sulla riforma del processo civile (rimasto evidentemente travolto dall’emergenza sanitaria) contempla la delega a stabilire la sanatoria automatica in tutti i casi in cui al mancato rispetto delle specifiche tecniche prescritte si accompagni una forma idonea al raggiungimento dello scopo. </vt:lpstr>
      <vt:lpstr>Lo stesso disegno di legge ipotizza poi l’obbligatorietà generale del deposito telematico anche ed eventualmente con modalità diverse rispetto alla PEC</vt:lpstr>
      <vt:lpstr>Grazie dell’attenzione e soprattutto grazie all’Avv. Andrea Deangeli che ha raccolto il materiale citato e commentato.</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NOTIFICHE IN PROPRIO A MEZZO PEC</dc:title>
  <dc:creator>HP ENVY</dc:creator>
  <cp:lastModifiedBy>Mauro Gualtieri</cp:lastModifiedBy>
  <cp:revision>893</cp:revision>
  <cp:lastPrinted>2020-11-11T10:03:15Z</cp:lastPrinted>
  <dcterms:created xsi:type="dcterms:W3CDTF">2014-10-03T09:53:24Z</dcterms:created>
  <dcterms:modified xsi:type="dcterms:W3CDTF">2020-11-11T13:48:54Z</dcterms:modified>
</cp:coreProperties>
</file>