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8"/>
  </p:notesMasterIdLst>
  <p:sldIdLst>
    <p:sldId id="756" r:id="rId2"/>
    <p:sldId id="790" r:id="rId3"/>
    <p:sldId id="792" r:id="rId4"/>
    <p:sldId id="794" r:id="rId5"/>
    <p:sldId id="793" r:id="rId6"/>
    <p:sldId id="791" r:id="rId7"/>
    <p:sldId id="801" r:id="rId8"/>
    <p:sldId id="795" r:id="rId9"/>
    <p:sldId id="796" r:id="rId10"/>
    <p:sldId id="797" r:id="rId11"/>
    <p:sldId id="691" r:id="rId12"/>
    <p:sldId id="787" r:id="rId13"/>
    <p:sldId id="784" r:id="rId14"/>
    <p:sldId id="785" r:id="rId15"/>
    <p:sldId id="782" r:id="rId16"/>
    <p:sldId id="783" r:id="rId17"/>
    <p:sldId id="788" r:id="rId18"/>
    <p:sldId id="757" r:id="rId19"/>
    <p:sldId id="758" r:id="rId20"/>
    <p:sldId id="759" r:id="rId21"/>
    <p:sldId id="786" r:id="rId22"/>
    <p:sldId id="721" r:id="rId23"/>
    <p:sldId id="722" r:id="rId24"/>
    <p:sldId id="743" r:id="rId25"/>
    <p:sldId id="723" r:id="rId26"/>
    <p:sldId id="720" r:id="rId27"/>
    <p:sldId id="724" r:id="rId28"/>
    <p:sldId id="725" r:id="rId29"/>
    <p:sldId id="744" r:id="rId30"/>
    <p:sldId id="760" r:id="rId31"/>
    <p:sldId id="761" r:id="rId32"/>
    <p:sldId id="745" r:id="rId33"/>
    <p:sldId id="762" r:id="rId34"/>
    <p:sldId id="763" r:id="rId35"/>
    <p:sldId id="764" r:id="rId36"/>
    <p:sldId id="765" r:id="rId37"/>
    <p:sldId id="766" r:id="rId38"/>
    <p:sldId id="767" r:id="rId39"/>
    <p:sldId id="768" r:id="rId40"/>
    <p:sldId id="769" r:id="rId41"/>
    <p:sldId id="770" r:id="rId42"/>
    <p:sldId id="771" r:id="rId43"/>
    <p:sldId id="776" r:id="rId44"/>
    <p:sldId id="773" r:id="rId45"/>
    <p:sldId id="774" r:id="rId46"/>
    <p:sldId id="775" r:id="rId47"/>
    <p:sldId id="772" r:id="rId48"/>
    <p:sldId id="777" r:id="rId49"/>
    <p:sldId id="778" r:id="rId50"/>
    <p:sldId id="779" r:id="rId51"/>
    <p:sldId id="780" r:id="rId52"/>
    <p:sldId id="781" r:id="rId53"/>
    <p:sldId id="798" r:id="rId54"/>
    <p:sldId id="799" r:id="rId55"/>
    <p:sldId id="800" r:id="rId56"/>
    <p:sldId id="565" r:id="rId57"/>
  </p:sldIdLst>
  <p:sldSz cx="9144000" cy="6858000" type="screen4x3"/>
  <p:notesSz cx="7099300" cy="10234613"/>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7" autoAdjust="0"/>
    <p:restoredTop sz="86299" autoAdjust="0"/>
  </p:normalViewPr>
  <p:slideViewPr>
    <p:cSldViewPr>
      <p:cViewPr varScale="1">
        <p:scale>
          <a:sx n="74" d="100"/>
          <a:sy n="74" d="100"/>
        </p:scale>
        <p:origin x="1668"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634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bwMode="auto">
          <a:xfrm>
            <a:off x="0" y="0"/>
            <a:ext cx="3077137" cy="510667"/>
          </a:xfrm>
          <a:prstGeom prst="rect">
            <a:avLst/>
          </a:prstGeom>
          <a:noFill/>
          <a:ln w="9525">
            <a:noFill/>
            <a:miter lim="800000"/>
            <a:headEnd/>
            <a:tailEnd/>
          </a:ln>
        </p:spPr>
        <p:txBody>
          <a:bodyPr vert="horz" wrap="square" lIns="99040" tIns="49520" rIns="99040" bIns="49520" numCol="1" anchor="t" anchorCtr="0" compatLnSpc="1">
            <a:prstTxWarp prst="textNoShape">
              <a:avLst/>
            </a:prstTxWarp>
          </a:bodyPr>
          <a:lstStyle>
            <a:lvl1pPr defTabSz="990462">
              <a:defRPr sz="1300">
                <a:latin typeface="Calibri" pitchFamily="34" charset="0"/>
              </a:defRPr>
            </a:lvl1pPr>
          </a:lstStyle>
          <a:p>
            <a:endParaRPr lang="it-IT"/>
          </a:p>
        </p:txBody>
      </p:sp>
      <p:sp>
        <p:nvSpPr>
          <p:cNvPr id="3" name="Segnaposto data 2"/>
          <p:cNvSpPr>
            <a:spLocks noGrp="1"/>
          </p:cNvSpPr>
          <p:nvPr>
            <p:ph type="dt" idx="1"/>
          </p:nvPr>
        </p:nvSpPr>
        <p:spPr bwMode="auto">
          <a:xfrm>
            <a:off x="4020506" y="0"/>
            <a:ext cx="3077137" cy="510667"/>
          </a:xfrm>
          <a:prstGeom prst="rect">
            <a:avLst/>
          </a:prstGeom>
          <a:noFill/>
          <a:ln w="9525">
            <a:noFill/>
            <a:miter lim="800000"/>
            <a:headEnd/>
            <a:tailEnd/>
          </a:ln>
        </p:spPr>
        <p:txBody>
          <a:bodyPr vert="horz" wrap="square" lIns="99040" tIns="49520" rIns="99040" bIns="49520" numCol="1" anchor="t" anchorCtr="0" compatLnSpc="1">
            <a:prstTxWarp prst="textNoShape">
              <a:avLst/>
            </a:prstTxWarp>
          </a:bodyPr>
          <a:lstStyle>
            <a:lvl1pPr algn="r" defTabSz="990462">
              <a:defRPr sz="1300">
                <a:latin typeface="Calibri" pitchFamily="34" charset="0"/>
              </a:defRPr>
            </a:lvl1pPr>
          </a:lstStyle>
          <a:p>
            <a:fld id="{E78F231E-FBF0-4C71-934B-B23862E30C07}" type="datetimeFigureOut">
              <a:rPr lang="it-IT"/>
              <a:pPr/>
              <a:t>11/11/2020</a:t>
            </a:fld>
            <a:endParaRPr lang="it-IT"/>
          </a:p>
        </p:txBody>
      </p:sp>
      <p:sp>
        <p:nvSpPr>
          <p:cNvPr id="4" name="Segnaposto immagine diapositiva 3"/>
          <p:cNvSpPr>
            <a:spLocks noGrp="1" noRot="1" noChangeAspect="1"/>
          </p:cNvSpPr>
          <p:nvPr>
            <p:ph type="sldImg" idx="2"/>
          </p:nvPr>
        </p:nvSpPr>
        <p:spPr>
          <a:xfrm>
            <a:off x="992188" y="768350"/>
            <a:ext cx="5116512" cy="3836988"/>
          </a:xfrm>
          <a:prstGeom prst="rect">
            <a:avLst/>
          </a:prstGeom>
          <a:noFill/>
          <a:ln w="12700">
            <a:solidFill>
              <a:prstClr val="black"/>
            </a:solidFill>
          </a:ln>
        </p:spPr>
        <p:txBody>
          <a:bodyPr vert="horz" lIns="94768" tIns="47384" rIns="94768" bIns="47384" rtlCol="0" anchor="ctr"/>
          <a:lstStyle/>
          <a:p>
            <a:pPr lvl="0"/>
            <a:endParaRPr lang="it-IT" noProof="0"/>
          </a:p>
        </p:txBody>
      </p:sp>
      <p:sp>
        <p:nvSpPr>
          <p:cNvPr id="5" name="Segnaposto note 4"/>
          <p:cNvSpPr>
            <a:spLocks noGrp="1"/>
          </p:cNvSpPr>
          <p:nvPr>
            <p:ph type="body" sz="quarter" idx="3"/>
          </p:nvPr>
        </p:nvSpPr>
        <p:spPr bwMode="auto">
          <a:xfrm>
            <a:off x="709599" y="4861155"/>
            <a:ext cx="5680103" cy="4605821"/>
          </a:xfrm>
          <a:prstGeom prst="rect">
            <a:avLst/>
          </a:prstGeom>
          <a:noFill/>
          <a:ln w="9525">
            <a:noFill/>
            <a:miter lim="800000"/>
            <a:headEnd/>
            <a:tailEnd/>
          </a:ln>
        </p:spPr>
        <p:txBody>
          <a:bodyPr vert="horz" wrap="square" lIns="99040" tIns="49520" rIns="99040" bIns="49520" numCol="1" anchor="t" anchorCtr="0" compatLnSpc="1">
            <a:prstTxWarp prst="textNoShape">
              <a:avLst/>
            </a:prstTxWarp>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bwMode="auto">
          <a:xfrm>
            <a:off x="0" y="9722309"/>
            <a:ext cx="3077137" cy="510667"/>
          </a:xfrm>
          <a:prstGeom prst="rect">
            <a:avLst/>
          </a:prstGeom>
          <a:noFill/>
          <a:ln w="9525">
            <a:noFill/>
            <a:miter lim="800000"/>
            <a:headEnd/>
            <a:tailEnd/>
          </a:ln>
        </p:spPr>
        <p:txBody>
          <a:bodyPr vert="horz" wrap="square" lIns="99040" tIns="49520" rIns="99040" bIns="49520" numCol="1" anchor="b" anchorCtr="0" compatLnSpc="1">
            <a:prstTxWarp prst="textNoShape">
              <a:avLst/>
            </a:prstTxWarp>
          </a:bodyPr>
          <a:lstStyle>
            <a:lvl1pPr defTabSz="990462">
              <a:defRPr sz="1300">
                <a:latin typeface="Calibri" pitchFamily="34" charset="0"/>
              </a:defRPr>
            </a:lvl1pPr>
          </a:lstStyle>
          <a:p>
            <a:endParaRPr lang="it-IT"/>
          </a:p>
        </p:txBody>
      </p:sp>
      <p:sp>
        <p:nvSpPr>
          <p:cNvPr id="7" name="Segnaposto numero diapositiva 6"/>
          <p:cNvSpPr>
            <a:spLocks noGrp="1"/>
          </p:cNvSpPr>
          <p:nvPr>
            <p:ph type="sldNum" sz="quarter" idx="5"/>
          </p:nvPr>
        </p:nvSpPr>
        <p:spPr bwMode="auto">
          <a:xfrm>
            <a:off x="4020506" y="9722309"/>
            <a:ext cx="3077137" cy="510667"/>
          </a:xfrm>
          <a:prstGeom prst="rect">
            <a:avLst/>
          </a:prstGeom>
          <a:noFill/>
          <a:ln w="9525">
            <a:noFill/>
            <a:miter lim="800000"/>
            <a:headEnd/>
            <a:tailEnd/>
          </a:ln>
        </p:spPr>
        <p:txBody>
          <a:bodyPr vert="horz" wrap="square" lIns="99040" tIns="49520" rIns="99040" bIns="49520" numCol="1" anchor="b" anchorCtr="0" compatLnSpc="1">
            <a:prstTxWarp prst="textNoShape">
              <a:avLst/>
            </a:prstTxWarp>
          </a:bodyPr>
          <a:lstStyle>
            <a:lvl1pPr algn="r" defTabSz="990462">
              <a:defRPr sz="1300">
                <a:latin typeface="Calibri" pitchFamily="34" charset="0"/>
              </a:defRPr>
            </a:lvl1pPr>
          </a:lstStyle>
          <a:p>
            <a:fld id="{D3AFAD1E-E792-408B-BA79-2445080360E8}" type="slidenum">
              <a:rPr lang="it-IT"/>
              <a:pPr/>
              <a:t>‹N›</a:t>
            </a:fld>
            <a:endParaRPr lang="it-IT"/>
          </a:p>
        </p:txBody>
      </p:sp>
    </p:spTree>
    <p:extLst>
      <p:ext uri="{BB962C8B-B14F-4D97-AF65-F5344CB8AC3E}">
        <p14:creationId xmlns:p14="http://schemas.microsoft.com/office/powerpoint/2010/main" val="10344683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pPr>
              <a:defRPr/>
            </a:pPr>
            <a:fld id="{BF45289A-CF70-48A3-979A-BB26F566FB9C}" type="datetime1">
              <a:rPr lang="it-IT" smtClean="0"/>
              <a:pPr>
                <a:defRPr/>
              </a:pPr>
              <a:t>11/11/2020</a:t>
            </a:fld>
            <a:endParaRPr lang="it-IT"/>
          </a:p>
        </p:txBody>
      </p:sp>
      <p:sp>
        <p:nvSpPr>
          <p:cNvPr id="19" name="Segnaposto piè di pagina 18"/>
          <p:cNvSpPr>
            <a:spLocks noGrp="1"/>
          </p:cNvSpPr>
          <p:nvPr>
            <p:ph type="ftr" sz="quarter" idx="11"/>
          </p:nvPr>
        </p:nvSpPr>
        <p:spPr/>
        <p:txBody>
          <a:bodyPr/>
          <a:lstStyle/>
          <a:p>
            <a:pPr>
              <a:defRPr/>
            </a:pPr>
            <a:endParaRPr lang="it-IT"/>
          </a:p>
        </p:txBody>
      </p:sp>
      <p:sp>
        <p:nvSpPr>
          <p:cNvPr id="27" name="Segnaposto numero diapositiva 26"/>
          <p:cNvSpPr>
            <a:spLocks noGrp="1"/>
          </p:cNvSpPr>
          <p:nvPr>
            <p:ph type="sldNum" sz="quarter" idx="12"/>
          </p:nvPr>
        </p:nvSpPr>
        <p:spPr/>
        <p:txBody>
          <a:bodyPr/>
          <a:lstStyle/>
          <a:p>
            <a:pPr>
              <a:defRPr/>
            </a:pPr>
            <a:fld id="{4CF5E796-FD01-4C06-A90C-32E925AA58CF}" type="slidenum">
              <a:rPr lang="it-IT" smtClean="0"/>
              <a:pPr>
                <a:defRPr/>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pPr>
              <a:defRPr/>
            </a:pPr>
            <a:fld id="{7D50778D-7381-4255-BA06-7353CA474499}" type="datetime1">
              <a:rPr lang="it-IT" smtClean="0"/>
              <a:pPr>
                <a:defRPr/>
              </a:pPr>
              <a:t>11/11/2020</a:t>
            </a:fld>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23DCDC18-124B-4112-AD49-9B7E2E35B7E8}" type="slidenum">
              <a:rPr lang="it-IT" smtClean="0"/>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pPr>
              <a:defRPr/>
            </a:pPr>
            <a:fld id="{EF10D4DE-75AE-4EA3-83CA-AF9B27CE1DD2}" type="datetime1">
              <a:rPr lang="it-IT" smtClean="0"/>
              <a:pPr>
                <a:defRPr/>
              </a:pPr>
              <a:t>11/11/2020</a:t>
            </a:fld>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35152FFB-E232-4F33-8D56-D81DD3B15311}" type="slidenum">
              <a:rPr lang="it-IT" smtClean="0"/>
              <a:pPr>
                <a:defRPr/>
              </a:pPr>
              <a:t>‹N›</a:t>
            </a:fld>
            <a:endParaRPr lang="it-IT"/>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pPr>
              <a:defRPr/>
            </a:pPr>
            <a:fld id="{8FC2BB2A-EF9B-40F7-93CC-7DDE3AEB1EA9}" type="datetime1">
              <a:rPr lang="it-IT" smtClean="0"/>
              <a:pPr>
                <a:defRPr/>
              </a:pPr>
              <a:t>11/11/2020</a:t>
            </a:fld>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E89B14F8-6577-4964-A920-B18575DD22C0}" type="slidenum">
              <a:rPr lang="it-IT" smtClean="0"/>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pPr>
              <a:defRPr/>
            </a:pPr>
            <a:fld id="{154C16D5-9D88-44CD-BD45-E66C9A51AF99}" type="datetime1">
              <a:rPr lang="it-IT" smtClean="0"/>
              <a:pPr>
                <a:defRPr/>
              </a:pPr>
              <a:t>11/11/2020</a:t>
            </a:fld>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B4AFB3C1-A3E2-43B8-B0BE-713413285216}" type="slidenum">
              <a:rPr lang="it-IT" smtClean="0"/>
              <a:pPr>
                <a:defRPr/>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pPr>
              <a:defRPr/>
            </a:pPr>
            <a:fld id="{22477535-7889-4C0B-A5AA-B5238AE2446A}" type="datetime1">
              <a:rPr lang="it-IT" smtClean="0"/>
              <a:pPr>
                <a:defRPr/>
              </a:pPr>
              <a:t>11/11/2020</a:t>
            </a:fld>
            <a:endParaRPr lang="it-IT"/>
          </a:p>
        </p:txBody>
      </p:sp>
      <p:sp>
        <p:nvSpPr>
          <p:cNvPr id="6" name="Segnaposto piè di pagina 5"/>
          <p:cNvSpPr>
            <a:spLocks noGrp="1"/>
          </p:cNvSpPr>
          <p:nvPr>
            <p:ph type="ftr" sz="quarter" idx="11"/>
          </p:nvPr>
        </p:nvSpPr>
        <p:spPr/>
        <p:txBody>
          <a:bodyPr/>
          <a:lstStyle/>
          <a:p>
            <a:pPr>
              <a:defRPr/>
            </a:pPr>
            <a:endParaRPr lang="it-IT"/>
          </a:p>
        </p:txBody>
      </p:sp>
      <p:sp>
        <p:nvSpPr>
          <p:cNvPr id="7" name="Segnaposto numero diapositiva 6"/>
          <p:cNvSpPr>
            <a:spLocks noGrp="1"/>
          </p:cNvSpPr>
          <p:nvPr>
            <p:ph type="sldNum" sz="quarter" idx="12"/>
          </p:nvPr>
        </p:nvSpPr>
        <p:spPr/>
        <p:txBody>
          <a:bodyPr/>
          <a:lstStyle/>
          <a:p>
            <a:pPr>
              <a:defRPr/>
            </a:pPr>
            <a:fld id="{E3A92097-6353-4CC2-94D5-B30F479F4DCF}" type="slidenum">
              <a:rPr lang="it-IT" smtClean="0"/>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pPr>
              <a:defRPr/>
            </a:pPr>
            <a:fld id="{0EA846ED-636C-4CFC-AD0F-75F9303C5EEE}" type="datetime1">
              <a:rPr lang="it-IT" smtClean="0"/>
              <a:pPr>
                <a:defRPr/>
              </a:pPr>
              <a:t>11/11/2020</a:t>
            </a:fld>
            <a:endParaRPr lang="it-IT"/>
          </a:p>
        </p:txBody>
      </p:sp>
      <p:sp>
        <p:nvSpPr>
          <p:cNvPr id="8" name="Segnaposto piè di pagina 7"/>
          <p:cNvSpPr>
            <a:spLocks noGrp="1"/>
          </p:cNvSpPr>
          <p:nvPr>
            <p:ph type="ftr" sz="quarter" idx="11"/>
          </p:nvPr>
        </p:nvSpPr>
        <p:spPr/>
        <p:txBody>
          <a:bodyPr/>
          <a:lstStyle/>
          <a:p>
            <a:pPr>
              <a:defRPr/>
            </a:pPr>
            <a:endParaRPr lang="it-IT"/>
          </a:p>
        </p:txBody>
      </p:sp>
      <p:sp>
        <p:nvSpPr>
          <p:cNvPr id="9" name="Segnaposto numero diapositiva 8"/>
          <p:cNvSpPr>
            <a:spLocks noGrp="1"/>
          </p:cNvSpPr>
          <p:nvPr>
            <p:ph type="sldNum" sz="quarter" idx="12"/>
          </p:nvPr>
        </p:nvSpPr>
        <p:spPr/>
        <p:txBody>
          <a:bodyPr/>
          <a:lstStyle/>
          <a:p>
            <a:pPr>
              <a:defRPr/>
            </a:pPr>
            <a:fld id="{5381A22B-3F92-4BC2-BBD8-168DC78EF5C4}" type="slidenum">
              <a:rPr lang="it-IT" smtClean="0"/>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pPr>
              <a:defRPr/>
            </a:pPr>
            <a:fld id="{887AB22B-A897-4FA0-ADEE-0466DAEE8860}" type="datetime1">
              <a:rPr lang="it-IT" smtClean="0"/>
              <a:pPr>
                <a:defRPr/>
              </a:pPr>
              <a:t>11/11/2020</a:t>
            </a:fld>
            <a:endParaRPr lang="it-IT"/>
          </a:p>
        </p:txBody>
      </p:sp>
      <p:sp>
        <p:nvSpPr>
          <p:cNvPr id="4" name="Segnaposto piè di pagina 3"/>
          <p:cNvSpPr>
            <a:spLocks noGrp="1"/>
          </p:cNvSpPr>
          <p:nvPr>
            <p:ph type="ftr" sz="quarter" idx="11"/>
          </p:nvPr>
        </p:nvSpPr>
        <p:spPr/>
        <p:txBody>
          <a:bodyPr/>
          <a:lstStyle/>
          <a:p>
            <a:pPr>
              <a:defRPr/>
            </a:pPr>
            <a:endParaRPr lang="it-IT"/>
          </a:p>
        </p:txBody>
      </p:sp>
      <p:sp>
        <p:nvSpPr>
          <p:cNvPr id="5" name="Segnaposto numero diapositiva 4"/>
          <p:cNvSpPr>
            <a:spLocks noGrp="1"/>
          </p:cNvSpPr>
          <p:nvPr>
            <p:ph type="sldNum" sz="quarter" idx="12"/>
          </p:nvPr>
        </p:nvSpPr>
        <p:spPr/>
        <p:txBody>
          <a:bodyPr/>
          <a:lstStyle/>
          <a:p>
            <a:pPr>
              <a:defRPr/>
            </a:pPr>
            <a:fld id="{1D5C3792-E8F0-4E49-B640-8CBE1FFC15EE}" type="slidenum">
              <a:rPr lang="it-IT" smtClean="0"/>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a:defRPr/>
            </a:pPr>
            <a:fld id="{F0D64217-AA6F-447F-A0C6-1CC7F1A929A1}" type="datetime1">
              <a:rPr lang="it-IT" smtClean="0"/>
              <a:pPr>
                <a:defRPr/>
              </a:pPr>
              <a:t>11/11/2020</a:t>
            </a:fld>
            <a:endParaRPr lang="it-IT"/>
          </a:p>
        </p:txBody>
      </p:sp>
      <p:sp>
        <p:nvSpPr>
          <p:cNvPr id="3" name="Segnaposto piè di pagina 2"/>
          <p:cNvSpPr>
            <a:spLocks noGrp="1"/>
          </p:cNvSpPr>
          <p:nvPr>
            <p:ph type="ftr" sz="quarter" idx="11"/>
          </p:nvPr>
        </p:nvSpPr>
        <p:spPr/>
        <p:txBody>
          <a:bodyPr/>
          <a:lstStyle/>
          <a:p>
            <a:pPr>
              <a:defRPr/>
            </a:pPr>
            <a:endParaRPr lang="it-IT"/>
          </a:p>
        </p:txBody>
      </p:sp>
      <p:sp>
        <p:nvSpPr>
          <p:cNvPr id="4" name="Segnaposto numero diapositiva 3"/>
          <p:cNvSpPr>
            <a:spLocks noGrp="1"/>
          </p:cNvSpPr>
          <p:nvPr>
            <p:ph type="sldNum" sz="quarter" idx="12"/>
          </p:nvPr>
        </p:nvSpPr>
        <p:spPr/>
        <p:txBody>
          <a:bodyPr/>
          <a:lstStyle/>
          <a:p>
            <a:pPr>
              <a:defRPr/>
            </a:pPr>
            <a:fld id="{CD9BD972-4A3D-46DA-BFD7-8B654D49B664}" type="slidenum">
              <a:rPr lang="it-IT" smtClean="0"/>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pPr>
              <a:defRPr/>
            </a:pPr>
            <a:fld id="{D9C79418-C22D-4DFA-99AA-02836EB81B55}" type="datetime1">
              <a:rPr lang="it-IT" smtClean="0"/>
              <a:pPr>
                <a:defRPr/>
              </a:pPr>
              <a:t>11/11/2020</a:t>
            </a:fld>
            <a:endParaRPr lang="it-IT"/>
          </a:p>
        </p:txBody>
      </p:sp>
      <p:sp>
        <p:nvSpPr>
          <p:cNvPr id="6" name="Segnaposto piè di pagina 5"/>
          <p:cNvSpPr>
            <a:spLocks noGrp="1"/>
          </p:cNvSpPr>
          <p:nvPr>
            <p:ph type="ftr" sz="quarter" idx="11"/>
          </p:nvPr>
        </p:nvSpPr>
        <p:spPr/>
        <p:txBody>
          <a:bodyPr/>
          <a:lstStyle/>
          <a:p>
            <a:pPr>
              <a:defRPr/>
            </a:pPr>
            <a:endParaRPr lang="it-IT"/>
          </a:p>
        </p:txBody>
      </p:sp>
      <p:sp>
        <p:nvSpPr>
          <p:cNvPr id="7" name="Segnaposto numero diapositiva 6"/>
          <p:cNvSpPr>
            <a:spLocks noGrp="1"/>
          </p:cNvSpPr>
          <p:nvPr>
            <p:ph type="sldNum" sz="quarter" idx="12"/>
          </p:nvPr>
        </p:nvSpPr>
        <p:spPr/>
        <p:txBody>
          <a:bodyPr/>
          <a:lstStyle/>
          <a:p>
            <a:pPr>
              <a:defRPr/>
            </a:pPr>
            <a:fld id="{9438CE7E-3083-4C58-AE73-9D773713CB40}" type="slidenum">
              <a:rPr lang="it-IT" smtClean="0"/>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olo rettango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pPr>
              <a:defRPr/>
            </a:pPr>
            <a:fld id="{950AD80B-BCE7-4309-BC14-B07235F28B23}" type="datetime1">
              <a:rPr lang="it-IT" smtClean="0"/>
              <a:pPr>
                <a:defRPr/>
              </a:pPr>
              <a:t>11/11/2020</a:t>
            </a:fld>
            <a:endParaRPr lang="it-IT"/>
          </a:p>
        </p:txBody>
      </p:sp>
      <p:sp>
        <p:nvSpPr>
          <p:cNvPr id="6" name="Segnaposto piè di pagina 5"/>
          <p:cNvSpPr>
            <a:spLocks noGrp="1"/>
          </p:cNvSpPr>
          <p:nvPr>
            <p:ph type="ftr" sz="quarter" idx="11"/>
          </p:nvPr>
        </p:nvSpPr>
        <p:spPr/>
        <p:txBody>
          <a:bodyPr/>
          <a:lstStyle/>
          <a:p>
            <a:pPr>
              <a:defRPr/>
            </a:pPr>
            <a:endParaRPr lang="it-IT"/>
          </a:p>
        </p:txBody>
      </p:sp>
      <p:sp>
        <p:nvSpPr>
          <p:cNvPr id="7" name="Segnaposto numero diapositiva 6"/>
          <p:cNvSpPr>
            <a:spLocks noGrp="1"/>
          </p:cNvSpPr>
          <p:nvPr>
            <p:ph type="sldNum" sz="quarter" idx="12"/>
          </p:nvPr>
        </p:nvSpPr>
        <p:spPr>
          <a:xfrm>
            <a:off x="8077200" y="6356350"/>
            <a:ext cx="609600" cy="365125"/>
          </a:xfrm>
        </p:spPr>
        <p:txBody>
          <a:bodyPr/>
          <a:lstStyle/>
          <a:p>
            <a:pPr>
              <a:defRPr/>
            </a:pPr>
            <a:fld id="{5BFAD914-5523-4E82-95DA-0DDA208824BE}" type="slidenum">
              <a:rPr lang="it-IT" smtClean="0"/>
              <a:pPr>
                <a:defRPr/>
              </a:pPr>
              <a:t>‹N›</a:t>
            </a:fld>
            <a:endParaRPr lang="it-IT"/>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igura a mano liber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igura a mano liber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igura a mano liber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egnaposto tito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EF10D4DE-75AE-4EA3-83CA-AF9B27CE1DD2}" type="datetime1">
              <a:rPr lang="it-IT" smtClean="0"/>
              <a:pPr>
                <a:defRPr/>
              </a:pPr>
              <a:t>11/11/2020</a:t>
            </a:fld>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35152FFB-E232-4F33-8D56-D81DD3B15311}" type="slidenum">
              <a:rPr lang="it-IT" smtClean="0"/>
              <a:pPr>
                <a:defRPr/>
              </a:pPr>
              <a:t>‹N›</a:t>
            </a:fld>
            <a:endParaRPr lang="it-IT"/>
          </a:p>
        </p:txBody>
      </p:sp>
      <p:grpSp>
        <p:nvGrpSpPr>
          <p:cNvPr id="2" name="Gruppo 1"/>
          <p:cNvGrpSpPr/>
          <p:nvPr/>
        </p:nvGrpSpPr>
        <p:grpSpPr>
          <a:xfrm>
            <a:off x="-19017" y="202408"/>
            <a:ext cx="9180548" cy="649224"/>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documenti%20lezione/PdA%20regione%20toscana" TargetMode="External"/><Relationship Id="rId2" Type="http://schemas.openxmlformats.org/officeDocument/2006/relationships/hyperlink" Target="../AAAA_copia%20integrale%20fascicolo%2026.08.202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deposito%20telematico/ACCETTAZIONE%20%20DEPOSITO%20Atto%20non%20codificato%20genericoCerbucci%20%20V_D29-10-20_17-22-53.ms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posta-certificata@gestorepec.giustiziacert.it" TargetMode="External"/><Relationship Id="rId2" Type="http://schemas.openxmlformats.org/officeDocument/2006/relationships/hyperlink" Target="deposito%20telematico/CONSEGNA%20%20DEPOSITO%20Atto%20non%20codificato%20genericoCerbucci%20%20V_D29-10-20_17-22-53.ms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documenti%20lezione/POSTA%20CERTIFICATA%20%20ESITO%20CONTROLLI%20AUTOMATICI%20DEPOSITO%20Atto%20non%20codificato%20genericoALDEGHERI%20%20_D13-01-20_10-42-49.msg" TargetMode="External"/><Relationship Id="rId2" Type="http://schemas.openxmlformats.org/officeDocument/2006/relationships/hyperlink" Target="mailto:tribunale.XXXXX@civile.ptel.giustiziacert.it"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stato-migrazione.anpr.i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documenti%20lezione/POSTA%20CERTIFICATA%20ACCETTAZIONE%20DEPOSITO%20.ms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maurizioreale.it/1575-2"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pst.giustizia.it/PST/en/homepage.wp"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normattiva.it/uri-res/N2Ls?urn:nir:stato:decreto.legge:2012-10-18;179!vig="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normattiva.it/uri-res/N2Ls?urn:nir:ministero.giustizia:decreto:2011-02-21;44" TargetMode="External"/><Relationship Id="rId2" Type="http://schemas.openxmlformats.org/officeDocument/2006/relationships/hyperlink" Target="https://www.altalex.com/documents/leggi/2013/11/11/adozione-nel-processo-civile-e-penale-delle-nuove-tecnologie-il-regolamento" TargetMode="External"/><Relationship Id="rId1" Type="http://schemas.openxmlformats.org/officeDocument/2006/relationships/slideLayout" Target="../slideLayouts/slideLayout2.xml"/><Relationship Id="rId5" Type="http://schemas.openxmlformats.org/officeDocument/2006/relationships/hyperlink" Target="http://www.normattiva.it/uri-res/N2Ls?urn:nir:stato:decreto.del.presidente.della.repubblica:2005-02-11;68!vig=" TargetMode="External"/><Relationship Id="rId4" Type="http://schemas.openxmlformats.org/officeDocument/2006/relationships/hyperlink" Target="http://pst.giustizia.it/PST/resources/cms/documents/Estratto_Gazzetta_Ufficiale_99_2014.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servizi.comune.cesena.fc.it/applicazioniweb/certificati-anpr/" TargetMode="External"/><Relationship Id="rId2" Type="http://schemas.openxmlformats.org/officeDocument/2006/relationships/hyperlink" Target="documenti%20lezione/Certificato%20%20tramite%20Comune%20RN.pdf" TargetMode="External"/><Relationship Id="rId1" Type="http://schemas.openxmlformats.org/officeDocument/2006/relationships/slideLayout" Target="../slideLayouts/slideLayout2.xml"/><Relationship Id="rId4" Type="http://schemas.openxmlformats.org/officeDocument/2006/relationships/hyperlink" Target="documenti%20lezione/Certificato%20%20tramite%20ANPR%20(1).pdf"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deposito%20File%20audio%20e%20Video/ORDINANZA%20GIUDICE%20PER%20FILE.pdf"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altalex.com/documents/news/2014/12/04/del-procedimento-davanti-al-tribunale-dell-istruzione-della-causa#art183"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deposito%20File%20audio%20e%20Video/DecretoPresidente_n.190811.11.2014.pdf" TargetMode="External"/><Relationship Id="rId2" Type="http://schemas.openxmlformats.org/officeDocument/2006/relationships/hyperlink" Target="https://www.altalex.com/documents/news/2014/12/04/del-procedimento-davanti-al-tribunale-dell-istruzione-della-causa#art183"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normattiva.it/uri-res/N2Ls?urn:nir:stato:legge:1994-01-21;53!vig="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apps.dirittopratico.it/redattore/Prova_della_notifica_via_PEC.html"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Chiamata%20in%20causa"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apps.dirittopratico.it/redattore/Prova_della_notifica_via_PEC.html" TargetMode="External"/><Relationship Id="rId2" Type="http://schemas.openxmlformats.org/officeDocument/2006/relationships/hyperlink" Target="documenti%20lezione/Aldegheri%20deposito%20notifiche"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loom.com/share/284442c7611440c38a35cdafd12f2b62?source_email=loom-video-first-view-updated"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smartanpr.servizilocalispa.it/AuthenticationManager/Account/Login?appName=anpr&amp;returnUrl=https://smartanpr.servizilocalispa.it/Portal/Registry"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giustizia.toscana.it/pda-rt/cancelleriatelematica/hom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documenti%20lezione/PdA-Cancelleria%20Telematica%20Manuale%20utente.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64704"/>
            <a:ext cx="8229600" cy="2304256"/>
          </a:xfrm>
        </p:spPr>
        <p:txBody>
          <a:bodyPr>
            <a:normAutofit fontScale="90000"/>
          </a:bodyPr>
          <a:lstStyle/>
          <a:p>
            <a:pPr algn="ctr"/>
            <a:r>
              <a:rPr lang="it-IT" sz="3200" b="1" dirty="0" smtClean="0">
                <a:solidFill>
                  <a:srgbClr val="FF0000"/>
                </a:solidFill>
                <a:latin typeface="Arial" charset="0"/>
                <a:cs typeface="Arial" charset="0"/>
              </a:rPr>
              <a:t/>
            </a:r>
            <a:br>
              <a:rPr lang="it-IT" sz="3200" b="1" dirty="0" smtClean="0">
                <a:solidFill>
                  <a:srgbClr val="FF0000"/>
                </a:solidFill>
                <a:latin typeface="Arial" charset="0"/>
                <a:cs typeface="Arial" charset="0"/>
              </a:rPr>
            </a:br>
            <a:r>
              <a:rPr lang="it-IT" sz="3200" b="1" dirty="0">
                <a:solidFill>
                  <a:srgbClr val="FF0000"/>
                </a:solidFill>
                <a:latin typeface="Arial" charset="0"/>
                <a:cs typeface="Arial" charset="0"/>
              </a:rPr>
              <a:t/>
            </a:r>
            <a:br>
              <a:rPr lang="it-IT" sz="3200" b="1" dirty="0">
                <a:solidFill>
                  <a:srgbClr val="FF0000"/>
                </a:solidFill>
                <a:latin typeface="Arial" charset="0"/>
                <a:cs typeface="Arial" charset="0"/>
              </a:rPr>
            </a:br>
            <a:r>
              <a:rPr lang="it-IT" sz="3200" b="1" dirty="0" smtClean="0">
                <a:solidFill>
                  <a:srgbClr val="FF0000"/>
                </a:solidFill>
                <a:latin typeface="Arial" charset="0"/>
                <a:cs typeface="Arial" charset="0"/>
              </a:rPr>
              <a:t/>
            </a:r>
            <a:br>
              <a:rPr lang="it-IT" sz="3200" b="1" dirty="0" smtClean="0">
                <a:solidFill>
                  <a:srgbClr val="FF0000"/>
                </a:solidFill>
                <a:latin typeface="Arial" charset="0"/>
                <a:cs typeface="Arial" charset="0"/>
              </a:rPr>
            </a:br>
            <a:r>
              <a:rPr lang="it-IT" sz="3200" b="1" dirty="0">
                <a:solidFill>
                  <a:srgbClr val="FF0000"/>
                </a:solidFill>
                <a:latin typeface="Arial" charset="0"/>
                <a:cs typeface="Arial" charset="0"/>
              </a:rPr>
              <a:t/>
            </a:r>
            <a:br>
              <a:rPr lang="it-IT" sz="3200" b="1" dirty="0">
                <a:solidFill>
                  <a:srgbClr val="FF0000"/>
                </a:solidFill>
                <a:latin typeface="Arial" charset="0"/>
                <a:cs typeface="Arial" charset="0"/>
              </a:rPr>
            </a:br>
            <a:r>
              <a:rPr lang="it-IT" sz="3200" b="1" dirty="0" smtClean="0">
                <a:solidFill>
                  <a:srgbClr val="FF0000"/>
                </a:solidFill>
                <a:latin typeface="Arial" charset="0"/>
                <a:cs typeface="Arial" charset="0"/>
              </a:rPr>
              <a:t/>
            </a:r>
            <a:br>
              <a:rPr lang="it-IT" sz="3200" b="1" dirty="0" smtClean="0">
                <a:solidFill>
                  <a:srgbClr val="FF0000"/>
                </a:solidFill>
                <a:latin typeface="Arial" charset="0"/>
                <a:cs typeface="Arial" charset="0"/>
              </a:rPr>
            </a:br>
            <a:r>
              <a:rPr lang="it-IT" sz="4000" b="1" dirty="0" smtClean="0">
                <a:solidFill>
                  <a:srgbClr val="FF0000"/>
                </a:solidFill>
                <a:latin typeface="Arial" charset="0"/>
                <a:cs typeface="Arial" charset="0"/>
              </a:rPr>
              <a:t>Avvocato Telematico 2.0</a:t>
            </a:r>
            <a:br>
              <a:rPr lang="it-IT" sz="4000" b="1" dirty="0" smtClean="0">
                <a:solidFill>
                  <a:srgbClr val="FF0000"/>
                </a:solidFill>
                <a:latin typeface="Arial" charset="0"/>
                <a:cs typeface="Arial" charset="0"/>
              </a:rPr>
            </a:br>
            <a:r>
              <a:rPr lang="it-IT" sz="3200" i="1" dirty="0" err="1" smtClean="0"/>
              <a:t>Webinar</a:t>
            </a:r>
            <a:r>
              <a:rPr lang="it-IT" sz="3200" i="1" dirty="0" smtClean="0"/>
              <a:t> </a:t>
            </a:r>
            <a:r>
              <a:rPr lang="it-IT" sz="2700" i="1" dirty="0" smtClean="0"/>
              <a:t>11.11.2020 </a:t>
            </a:r>
            <a:br>
              <a:rPr lang="it-IT" sz="2700" i="1" dirty="0" smtClean="0"/>
            </a:br>
            <a:r>
              <a:rPr lang="it-IT" sz="2700" i="1" dirty="0"/>
              <a:t/>
            </a:r>
            <a:br>
              <a:rPr lang="it-IT" sz="2700" i="1" dirty="0"/>
            </a:br>
            <a:r>
              <a:rPr lang="it-IT" sz="2700" i="1" dirty="0"/>
              <a:t>Avv. Andrea Deangeli</a:t>
            </a:r>
            <a:br>
              <a:rPr lang="it-IT" sz="2700" i="1" dirty="0"/>
            </a:br>
            <a:r>
              <a:rPr lang="it-IT" sz="2700" i="1" dirty="0"/>
              <a:t>Foro di Rimini </a:t>
            </a:r>
            <a:br>
              <a:rPr lang="it-IT" sz="2700" i="1" dirty="0"/>
            </a:br>
            <a:endParaRPr lang="it-IT" sz="2700" dirty="0"/>
          </a:p>
        </p:txBody>
      </p:sp>
      <p:sp>
        <p:nvSpPr>
          <p:cNvPr id="4" name="Segnaposto numero diapositiva 3"/>
          <p:cNvSpPr>
            <a:spLocks noGrp="1"/>
          </p:cNvSpPr>
          <p:nvPr>
            <p:ph type="sldNum" sz="quarter" idx="12"/>
          </p:nvPr>
        </p:nvSpPr>
        <p:spPr/>
        <p:txBody>
          <a:bodyPr/>
          <a:lstStyle/>
          <a:p>
            <a:pPr>
              <a:defRPr/>
            </a:pPr>
            <a:fld id="{E89B14F8-6577-4964-A920-B18575DD22C0}" type="slidenum">
              <a:rPr lang="it-IT" smtClean="0"/>
              <a:pPr>
                <a:defRPr/>
              </a:pPr>
              <a:t>1</a:t>
            </a:fld>
            <a:endParaRPr lang="it-IT"/>
          </a:p>
        </p:txBody>
      </p:sp>
      <p:pic>
        <p:nvPicPr>
          <p:cNvPr id="6" name="Segnaposto contenuto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3429000"/>
            <a:ext cx="8229600" cy="246066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052736"/>
            <a:ext cx="8229600" cy="5271864"/>
          </a:xfrm>
        </p:spPr>
        <p:txBody>
          <a:bodyPr>
            <a:normAutofit fontScale="85000" lnSpcReduction="20000"/>
          </a:bodyPr>
          <a:lstStyle/>
          <a:p>
            <a:pPr lvl="0" algn="just"/>
            <a:r>
              <a:rPr lang="it-IT" sz="2800" dirty="0"/>
              <a:t>Permette </a:t>
            </a:r>
            <a:r>
              <a:rPr lang="it-IT" sz="2800" dirty="0" smtClean="0"/>
              <a:t>la </a:t>
            </a:r>
            <a:r>
              <a:rPr lang="it-IT" sz="2800" dirty="0"/>
              <a:t>consultazione dei fascicoli telematici (con possibilità di </a:t>
            </a:r>
            <a:r>
              <a:rPr lang="it-IT" sz="2800" dirty="0">
                <a:hlinkClick r:id="rId2" action="ppaction://hlinkfile"/>
              </a:rPr>
              <a:t>scaricare tutto il fascicolo </a:t>
            </a:r>
            <a:r>
              <a:rPr lang="it-IT" sz="2800" dirty="0"/>
              <a:t>suddiviso per  atti del giudice e atti -e relativi documenti-delle parti), del </a:t>
            </a:r>
            <a:r>
              <a:rPr lang="it-IT" sz="2800" dirty="0" err="1"/>
              <a:t>RegInde</a:t>
            </a:r>
            <a:r>
              <a:rPr lang="it-IT" sz="2800" dirty="0"/>
              <a:t>, dell’Archivio giurisprudenziale e l’effettuazione dei Pagamenti Telematici.</a:t>
            </a:r>
          </a:p>
          <a:p>
            <a:pPr lvl="0" algn="just"/>
            <a:endParaRPr lang="it-IT" sz="2800" dirty="0"/>
          </a:p>
          <a:p>
            <a:pPr lvl="0" algn="just"/>
            <a:r>
              <a:rPr lang="it-IT" sz="2800" dirty="0"/>
              <a:t>E’ possibile anche consultare la giurisprudenza (aggiornata in tempo reale) dei vari Tribunali, selezionando giudice e periodo di riferimento, parola chiave, </a:t>
            </a:r>
            <a:r>
              <a:rPr lang="it-IT" sz="2800" dirty="0" err="1"/>
              <a:t>ecc</a:t>
            </a:r>
            <a:r>
              <a:rPr lang="it-IT" sz="2800" dirty="0"/>
              <a:t>, ecc.</a:t>
            </a:r>
          </a:p>
          <a:p>
            <a:pPr lvl="0" algn="just"/>
            <a:endParaRPr lang="it-IT" sz="2800" dirty="0"/>
          </a:p>
          <a:p>
            <a:pPr lvl="0" algn="just"/>
            <a:r>
              <a:rPr lang="it-IT" sz="2800" dirty="0"/>
              <a:t>Permette inoltre di inserire fino a 15 Tribunali ed ad ogni variazione sul fascicolo (qualsiasi essa sia) arriva una mail sull’indirizzo indicato. Monto utile per verificare in tempo reale deposito memorie, comparse sentenze\ordinanze. Provare per credere!!!!</a:t>
            </a:r>
          </a:p>
          <a:p>
            <a:r>
              <a:rPr lang="it-IT" dirty="0" smtClean="0">
                <a:hlinkClick r:id="rId3" action="ppaction://hlinkfile"/>
              </a:rPr>
              <a:t>Esempio 3</a:t>
            </a:r>
            <a:endParaRPr lang="it-IT" dirty="0" smtClean="0"/>
          </a:p>
          <a:p>
            <a:endParaRPr lang="it-IT" dirty="0"/>
          </a:p>
        </p:txBody>
      </p:sp>
      <p:sp>
        <p:nvSpPr>
          <p:cNvPr id="4" name="Segnaposto numero diapositiva 3"/>
          <p:cNvSpPr>
            <a:spLocks noGrp="1"/>
          </p:cNvSpPr>
          <p:nvPr>
            <p:ph type="sldNum" sz="quarter" idx="12"/>
          </p:nvPr>
        </p:nvSpPr>
        <p:spPr/>
        <p:txBody>
          <a:bodyPr/>
          <a:lstStyle/>
          <a:p>
            <a:pPr>
              <a:defRPr/>
            </a:pPr>
            <a:fld id="{E89B14F8-6577-4964-A920-B18575DD22C0}" type="slidenum">
              <a:rPr lang="it-IT" smtClean="0"/>
              <a:pPr>
                <a:defRPr/>
              </a:pPr>
              <a:t>10</a:t>
            </a:fld>
            <a:endParaRPr lang="it-IT"/>
          </a:p>
        </p:txBody>
      </p:sp>
    </p:spTree>
    <p:extLst>
      <p:ext uri="{BB962C8B-B14F-4D97-AF65-F5344CB8AC3E}">
        <p14:creationId xmlns:p14="http://schemas.microsoft.com/office/powerpoint/2010/main" val="1958620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just"/>
            <a:r>
              <a:rPr lang="it-IT" b="1" dirty="0"/>
              <a:t>3</a:t>
            </a:r>
            <a:r>
              <a:rPr lang="it-IT" b="1" dirty="0" smtClean="0"/>
              <a:t>. </a:t>
            </a:r>
            <a:r>
              <a:rPr lang="it-IT" b="1" dirty="0"/>
              <a:t>Come conoscere il n. di ruolo di un procedimento…..</a:t>
            </a:r>
          </a:p>
        </p:txBody>
      </p:sp>
      <p:sp>
        <p:nvSpPr>
          <p:cNvPr id="3" name="Segnaposto contenuto 2"/>
          <p:cNvSpPr>
            <a:spLocks noGrp="1"/>
          </p:cNvSpPr>
          <p:nvPr>
            <p:ph idx="1"/>
          </p:nvPr>
        </p:nvSpPr>
        <p:spPr>
          <a:xfrm>
            <a:off x="467544" y="1988840"/>
            <a:ext cx="8219256" cy="4464496"/>
          </a:xfrm>
        </p:spPr>
        <p:txBody>
          <a:bodyPr>
            <a:noAutofit/>
          </a:bodyPr>
          <a:lstStyle/>
          <a:p>
            <a:pPr algn="just"/>
            <a:r>
              <a:rPr lang="it-IT" sz="2200" dirty="0" smtClean="0"/>
              <a:t>L’argomento riguarda:</a:t>
            </a:r>
          </a:p>
          <a:p>
            <a:pPr algn="just"/>
            <a:r>
              <a:rPr lang="it-IT" sz="2200" dirty="0" smtClean="0"/>
              <a:t>A)  sia le iscrizioni a ruolo che effettuiamo Noi</a:t>
            </a:r>
          </a:p>
          <a:p>
            <a:pPr algn="just"/>
            <a:r>
              <a:rPr lang="it-IT" sz="2200" dirty="0" smtClean="0"/>
              <a:t>B) sia quelle effettuate da altri in cui dobbiamo costituirci.</a:t>
            </a:r>
          </a:p>
          <a:p>
            <a:pPr algn="just"/>
            <a:endParaRPr lang="it-IT" sz="2200" dirty="0"/>
          </a:p>
          <a:p>
            <a:pPr algn="just"/>
            <a:r>
              <a:rPr lang="it-IT" sz="2000" dirty="0" smtClean="0"/>
              <a:t>Se abbiamo appena effettuato una iscrizione a ruolo (telematica) di un procedimento e la busta è stata accettata dalla cancelleria possiamo fin da subito conoscere il numero del procedimento senza attendere ulteriori comunicazioni da parte della cancelleria (…..che non sempre arrivano). </a:t>
            </a:r>
          </a:p>
          <a:p>
            <a:pPr algn="just"/>
            <a:endParaRPr lang="it-IT" sz="2000" dirty="0" smtClean="0"/>
          </a:p>
          <a:p>
            <a:pPr algn="just"/>
            <a:r>
              <a:rPr lang="it-IT" sz="2000" dirty="0"/>
              <a:t>Vogliamo depositare una </a:t>
            </a:r>
            <a:r>
              <a:rPr lang="it-IT" sz="2000" dirty="0" smtClean="0"/>
              <a:t>istanza di visibilità in un fascicolo o </a:t>
            </a:r>
            <a:r>
              <a:rPr lang="it-IT" sz="2000" dirty="0"/>
              <a:t>costituirci telematicamente ma non è noto il numero di ruolo del procedimento.</a:t>
            </a:r>
          </a:p>
          <a:p>
            <a:pPr algn="just"/>
            <a:endParaRPr lang="it-IT" sz="2200" dirty="0"/>
          </a:p>
          <a:p>
            <a:pPr marL="0" indent="0" algn="just">
              <a:buNone/>
            </a:pPr>
            <a:endParaRPr lang="it-IT" sz="2200" dirty="0"/>
          </a:p>
          <a:p>
            <a:pPr algn="just"/>
            <a:endParaRPr lang="it-IT" sz="2200" dirty="0" smtClean="0"/>
          </a:p>
        </p:txBody>
      </p:sp>
      <p:sp>
        <p:nvSpPr>
          <p:cNvPr id="4" name="Segnaposto numero diapositiva 3"/>
          <p:cNvSpPr>
            <a:spLocks noGrp="1"/>
          </p:cNvSpPr>
          <p:nvPr>
            <p:ph type="sldNum" sz="quarter" idx="12"/>
          </p:nvPr>
        </p:nvSpPr>
        <p:spPr/>
        <p:txBody>
          <a:bodyPr/>
          <a:lstStyle/>
          <a:p>
            <a:pPr>
              <a:defRPr/>
            </a:pPr>
            <a:fld id="{E89B14F8-6577-4964-A920-B18575DD22C0}" type="slidenum">
              <a:rPr lang="it-IT" smtClean="0"/>
              <a:pPr>
                <a:defRPr/>
              </a:pPr>
              <a:t>11</a:t>
            </a:fld>
            <a:endParaRPr lang="it-IT"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rPr>
              <a:t>A) 	Depositi telematici</a:t>
            </a:r>
            <a:endParaRPr lang="it-IT" dirty="0">
              <a:solidFill>
                <a:srgbClr val="FF0000"/>
              </a:solidFill>
            </a:endParaRPr>
          </a:p>
        </p:txBody>
      </p:sp>
      <p:sp>
        <p:nvSpPr>
          <p:cNvPr id="3" name="Segnaposto contenuto 2"/>
          <p:cNvSpPr>
            <a:spLocks noGrp="1"/>
          </p:cNvSpPr>
          <p:nvPr>
            <p:ph idx="1"/>
          </p:nvPr>
        </p:nvSpPr>
        <p:spPr/>
        <p:txBody>
          <a:bodyPr/>
          <a:lstStyle/>
          <a:p>
            <a:pPr algn="just"/>
            <a:r>
              <a:rPr lang="it-IT" sz="2800" dirty="0"/>
              <a:t>E’ utile fare un breve  cenno a come avviene materialmente in deposito telematico di un atto.</a:t>
            </a:r>
          </a:p>
          <a:p>
            <a:pPr algn="just"/>
            <a:endParaRPr lang="it-IT" sz="2800" dirty="0"/>
          </a:p>
          <a:p>
            <a:pPr algn="just"/>
            <a:r>
              <a:rPr lang="it-IT" sz="2800" dirty="0"/>
              <a:t>Terminata la creazione della busta da parte del nostro redattore ci verrà chiesto di procedere all’invio della </a:t>
            </a:r>
            <a:r>
              <a:rPr lang="it-IT" sz="2800" dirty="0" smtClean="0"/>
              <a:t>stessa (previa firma digitale del </a:t>
            </a:r>
            <a:r>
              <a:rPr lang="it-IT" sz="2800" dirty="0"/>
              <a:t>file </a:t>
            </a:r>
            <a:r>
              <a:rPr lang="it-IT" sz="2800" dirty="0" smtClean="0"/>
              <a:t>DatiAtto.xml).</a:t>
            </a:r>
            <a:endParaRPr lang="it-IT" sz="2800" dirty="0"/>
          </a:p>
          <a:p>
            <a:endParaRPr lang="it-IT" dirty="0"/>
          </a:p>
        </p:txBody>
      </p:sp>
      <p:sp>
        <p:nvSpPr>
          <p:cNvPr id="4" name="Segnaposto numero diapositiva 3"/>
          <p:cNvSpPr>
            <a:spLocks noGrp="1"/>
          </p:cNvSpPr>
          <p:nvPr>
            <p:ph type="sldNum" sz="quarter" idx="12"/>
          </p:nvPr>
        </p:nvSpPr>
        <p:spPr/>
        <p:txBody>
          <a:bodyPr/>
          <a:lstStyle/>
          <a:p>
            <a:pPr>
              <a:defRPr/>
            </a:pPr>
            <a:fld id="{E89B14F8-6577-4964-A920-B18575DD22C0}" type="slidenum">
              <a:rPr lang="it-IT" smtClean="0"/>
              <a:pPr>
                <a:defRPr/>
              </a:pPr>
              <a:t>12</a:t>
            </a:fld>
            <a:endParaRPr lang="it-IT"/>
          </a:p>
        </p:txBody>
      </p:sp>
    </p:spTree>
    <p:extLst>
      <p:ext uri="{BB962C8B-B14F-4D97-AF65-F5344CB8AC3E}">
        <p14:creationId xmlns:p14="http://schemas.microsoft.com/office/powerpoint/2010/main" val="30898893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92696"/>
            <a:ext cx="8229600" cy="1143000"/>
          </a:xfrm>
        </p:spPr>
        <p:txBody>
          <a:bodyPr>
            <a:normAutofit/>
          </a:bodyPr>
          <a:lstStyle/>
          <a:p>
            <a:r>
              <a:rPr lang="it-IT" sz="4000" dirty="0" smtClean="0">
                <a:solidFill>
                  <a:srgbClr val="FF0000"/>
                </a:solidFill>
              </a:rPr>
              <a:t>Il messaggio di invio della busta</a:t>
            </a:r>
            <a:endParaRPr lang="it-IT" sz="4000" dirty="0"/>
          </a:p>
        </p:txBody>
      </p:sp>
      <p:sp>
        <p:nvSpPr>
          <p:cNvPr id="3" name="Segnaposto contenuto 2"/>
          <p:cNvSpPr>
            <a:spLocks noGrp="1"/>
          </p:cNvSpPr>
          <p:nvPr>
            <p:ph idx="1"/>
          </p:nvPr>
        </p:nvSpPr>
        <p:spPr/>
        <p:txBody>
          <a:bodyPr/>
          <a:lstStyle/>
          <a:p>
            <a:pPr algn="just"/>
            <a:r>
              <a:rPr lang="it-IT" dirty="0"/>
              <a:t>Il messaggio contiene come unico allegato “</a:t>
            </a:r>
            <a:r>
              <a:rPr lang="it-IT" dirty="0" err="1"/>
              <a:t>Atto.enc</a:t>
            </a:r>
            <a:r>
              <a:rPr lang="it-IT" dirty="0"/>
              <a:t>” di cui non va rinominata l’estensione ( .</a:t>
            </a:r>
            <a:r>
              <a:rPr lang="it-IT" dirty="0" err="1"/>
              <a:t>enc</a:t>
            </a:r>
            <a:r>
              <a:rPr lang="it-IT" dirty="0"/>
              <a:t> ) che è il risultato delle operazioni informatiche compiute dal redattore, ovvero della cifratura (col certificato del Tribunale destinatario) di un messaggio (Atto.msg) che contiene gli atti e tutti gli allegati oltre al documento DatiAtto.xml che contiene, a sua volta, i dati strutturati per far sì che il deposito venga correttamente indirizzato al Tribunale desiderato ed al fascicolo corretto. </a:t>
            </a:r>
          </a:p>
        </p:txBody>
      </p:sp>
      <p:sp>
        <p:nvSpPr>
          <p:cNvPr id="4" name="Segnaposto numero diapositiva 3"/>
          <p:cNvSpPr>
            <a:spLocks noGrp="1"/>
          </p:cNvSpPr>
          <p:nvPr>
            <p:ph type="sldNum" sz="quarter" idx="12"/>
          </p:nvPr>
        </p:nvSpPr>
        <p:spPr/>
        <p:txBody>
          <a:bodyPr/>
          <a:lstStyle/>
          <a:p>
            <a:pPr>
              <a:defRPr/>
            </a:pPr>
            <a:fld id="{E89B14F8-6577-4964-A920-B18575DD22C0}" type="slidenum">
              <a:rPr lang="it-IT" smtClean="0"/>
              <a:pPr>
                <a:defRPr/>
              </a:pPr>
              <a:t>13</a:t>
            </a:fld>
            <a:endParaRPr lang="it-IT"/>
          </a:p>
        </p:txBody>
      </p:sp>
    </p:spTree>
    <p:extLst>
      <p:ext uri="{BB962C8B-B14F-4D97-AF65-F5344CB8AC3E}">
        <p14:creationId xmlns:p14="http://schemas.microsoft.com/office/powerpoint/2010/main" val="17814202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96752"/>
            <a:ext cx="8229600" cy="5127848"/>
          </a:xfrm>
        </p:spPr>
        <p:txBody>
          <a:bodyPr>
            <a:normAutofit/>
          </a:bodyPr>
          <a:lstStyle/>
          <a:p>
            <a:pPr algn="just"/>
            <a:r>
              <a:rPr lang="it-IT" dirty="0"/>
              <a:t>Una volta inviato il messaggio </a:t>
            </a:r>
            <a:r>
              <a:rPr lang="it-IT" dirty="0" err="1"/>
              <a:t>p.e.c</a:t>
            </a:r>
            <a:r>
              <a:rPr lang="it-IT" dirty="0"/>
              <a:t>. dovremo attendere quattro messaggi pec (due ricevute e due messaggi propriamente detti</a:t>
            </a:r>
            <a:r>
              <a:rPr lang="it-IT" dirty="0" smtClean="0"/>
              <a:t>).</a:t>
            </a:r>
          </a:p>
          <a:p>
            <a:pPr algn="just"/>
            <a:endParaRPr lang="it-IT" dirty="0" smtClean="0"/>
          </a:p>
          <a:p>
            <a:pPr algn="just"/>
            <a:r>
              <a:rPr lang="it-IT" dirty="0" smtClean="0"/>
              <a:t>Le </a:t>
            </a:r>
            <a:r>
              <a:rPr lang="it-IT" dirty="0"/>
              <a:t>prime due ricevute sono null’altro che le ordinarie ricevute (di accettazione e di avvenuta consegna) che vengono spedite al mittente per i messaggi di posta certificata</a:t>
            </a:r>
            <a:r>
              <a:rPr lang="it-IT" dirty="0" smtClean="0"/>
              <a:t>, mentre </a:t>
            </a:r>
            <a:r>
              <a:rPr lang="it-IT" dirty="0"/>
              <a:t>gli altri due sono veri e propri messaggi di posta certificata. </a:t>
            </a:r>
            <a:endParaRPr lang="it-IT" dirty="0" smtClean="0"/>
          </a:p>
          <a:p>
            <a:endParaRPr lang="it-IT" dirty="0"/>
          </a:p>
          <a:p>
            <a:endParaRPr lang="it-IT" dirty="0"/>
          </a:p>
        </p:txBody>
      </p:sp>
      <p:sp>
        <p:nvSpPr>
          <p:cNvPr id="4" name="Segnaposto numero diapositiva 3"/>
          <p:cNvSpPr>
            <a:spLocks noGrp="1"/>
          </p:cNvSpPr>
          <p:nvPr>
            <p:ph type="sldNum" sz="quarter" idx="12"/>
          </p:nvPr>
        </p:nvSpPr>
        <p:spPr/>
        <p:txBody>
          <a:bodyPr/>
          <a:lstStyle/>
          <a:p>
            <a:pPr>
              <a:defRPr/>
            </a:pPr>
            <a:fld id="{E89B14F8-6577-4964-A920-B18575DD22C0}" type="slidenum">
              <a:rPr lang="it-IT" smtClean="0"/>
              <a:pPr>
                <a:defRPr/>
              </a:pPr>
              <a:t>14</a:t>
            </a:fld>
            <a:endParaRPr lang="it-IT"/>
          </a:p>
        </p:txBody>
      </p:sp>
    </p:spTree>
    <p:extLst>
      <p:ext uri="{BB962C8B-B14F-4D97-AF65-F5344CB8AC3E}">
        <p14:creationId xmlns:p14="http://schemas.microsoft.com/office/powerpoint/2010/main" val="19774065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0736"/>
          </a:xfrm>
        </p:spPr>
        <p:txBody>
          <a:bodyPr>
            <a:normAutofit/>
          </a:bodyPr>
          <a:lstStyle/>
          <a:p>
            <a:r>
              <a:rPr lang="it-IT" sz="4000" dirty="0" smtClean="0">
                <a:solidFill>
                  <a:srgbClr val="FF0000"/>
                </a:solidFill>
              </a:rPr>
              <a:t>I pec - </a:t>
            </a:r>
            <a:r>
              <a:rPr lang="it-IT" sz="4000" dirty="0">
                <a:solidFill>
                  <a:srgbClr val="FF0000"/>
                </a:solidFill>
              </a:rPr>
              <a:t>Ricevuta di accettazione (</a:t>
            </a:r>
            <a:r>
              <a:rPr lang="it-IT" sz="4000" dirty="0" err="1" smtClean="0">
                <a:solidFill>
                  <a:srgbClr val="FF0000"/>
                </a:solidFill>
              </a:rPr>
              <a:t>R.a.c</a:t>
            </a:r>
            <a:r>
              <a:rPr lang="it-IT" sz="4000" dirty="0">
                <a:solidFill>
                  <a:srgbClr val="FF0000"/>
                </a:solidFill>
              </a:rPr>
              <a:t>) </a:t>
            </a:r>
          </a:p>
        </p:txBody>
      </p:sp>
      <p:sp>
        <p:nvSpPr>
          <p:cNvPr id="3" name="Segnaposto contenuto 2"/>
          <p:cNvSpPr>
            <a:spLocks noGrp="1"/>
          </p:cNvSpPr>
          <p:nvPr>
            <p:ph idx="1"/>
          </p:nvPr>
        </p:nvSpPr>
        <p:spPr>
          <a:xfrm>
            <a:off x="457200" y="2420888"/>
            <a:ext cx="8229600" cy="3903712"/>
          </a:xfrm>
        </p:spPr>
        <p:txBody>
          <a:bodyPr/>
          <a:lstStyle/>
          <a:p>
            <a:pPr algn="just"/>
            <a:r>
              <a:rPr lang="it-IT" sz="2800" dirty="0" smtClean="0"/>
              <a:t>Inviato il messaggio pec il </a:t>
            </a:r>
            <a:r>
              <a:rPr lang="it-IT" sz="2800" u="sng" dirty="0" smtClean="0">
                <a:hlinkClick r:id="rId2" action="ppaction://hlinkfile"/>
              </a:rPr>
              <a:t>gestore </a:t>
            </a:r>
            <a:r>
              <a:rPr lang="it-IT" sz="2800" u="sng" dirty="0">
                <a:hlinkClick r:id="rId2" action="ppaction://hlinkfile"/>
              </a:rPr>
              <a:t>della nostra posta certificata</a:t>
            </a:r>
            <a:r>
              <a:rPr lang="it-IT" sz="2800" dirty="0"/>
              <a:t> ci restituire un messaggio pec con cui ci conferma che un messaggio proveniente dalla nostra posta certificata è stata indirizzata al tribunale destinatario.</a:t>
            </a:r>
          </a:p>
          <a:p>
            <a:endParaRPr lang="it-IT" dirty="0"/>
          </a:p>
        </p:txBody>
      </p:sp>
      <p:sp>
        <p:nvSpPr>
          <p:cNvPr id="4" name="Segnaposto numero diapositiva 3"/>
          <p:cNvSpPr>
            <a:spLocks noGrp="1"/>
          </p:cNvSpPr>
          <p:nvPr>
            <p:ph type="sldNum" sz="quarter" idx="12"/>
          </p:nvPr>
        </p:nvSpPr>
        <p:spPr/>
        <p:txBody>
          <a:bodyPr/>
          <a:lstStyle/>
          <a:p>
            <a:pPr>
              <a:defRPr/>
            </a:pPr>
            <a:fld id="{E89B14F8-6577-4964-A920-B18575DD22C0}" type="slidenum">
              <a:rPr lang="it-IT" smtClean="0"/>
              <a:pPr>
                <a:defRPr/>
              </a:pPr>
              <a:t>15</a:t>
            </a:fld>
            <a:endParaRPr lang="it-IT"/>
          </a:p>
        </p:txBody>
      </p:sp>
    </p:spTree>
    <p:extLst>
      <p:ext uri="{BB962C8B-B14F-4D97-AF65-F5344CB8AC3E}">
        <p14:creationId xmlns:p14="http://schemas.microsoft.com/office/powerpoint/2010/main" val="28689527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4000" dirty="0" smtClean="0">
                <a:solidFill>
                  <a:srgbClr val="FF0000"/>
                </a:solidFill>
              </a:rPr>
              <a:t>II </a:t>
            </a:r>
            <a:r>
              <a:rPr lang="it-IT" sz="4000" dirty="0">
                <a:solidFill>
                  <a:srgbClr val="FF0000"/>
                </a:solidFill>
              </a:rPr>
              <a:t>pec - Ricevuta di </a:t>
            </a:r>
            <a:r>
              <a:rPr lang="it-IT" sz="4000" dirty="0" smtClean="0">
                <a:solidFill>
                  <a:srgbClr val="FF0000"/>
                </a:solidFill>
              </a:rPr>
              <a:t>avvenuto deposito </a:t>
            </a:r>
            <a:r>
              <a:rPr lang="it-IT" sz="4000" dirty="0">
                <a:solidFill>
                  <a:srgbClr val="FF0000"/>
                </a:solidFill>
              </a:rPr>
              <a:t>(</a:t>
            </a:r>
            <a:r>
              <a:rPr lang="it-IT" sz="4000" dirty="0" smtClean="0">
                <a:solidFill>
                  <a:srgbClr val="FF0000"/>
                </a:solidFill>
              </a:rPr>
              <a:t>Re.d.ac</a:t>
            </a:r>
            <a:r>
              <a:rPr lang="it-IT" sz="4000" dirty="0">
                <a:solidFill>
                  <a:srgbClr val="FF0000"/>
                </a:solidFill>
              </a:rPr>
              <a:t>) </a:t>
            </a:r>
            <a:endParaRPr lang="it-IT" sz="4000" dirty="0"/>
          </a:p>
        </p:txBody>
      </p:sp>
      <p:sp>
        <p:nvSpPr>
          <p:cNvPr id="3" name="Segnaposto contenuto 2"/>
          <p:cNvSpPr>
            <a:spLocks noGrp="1"/>
          </p:cNvSpPr>
          <p:nvPr>
            <p:ph idx="1"/>
          </p:nvPr>
        </p:nvSpPr>
        <p:spPr/>
        <p:txBody>
          <a:bodyPr>
            <a:normAutofit fontScale="92500" lnSpcReduction="20000"/>
          </a:bodyPr>
          <a:lstStyle/>
          <a:p>
            <a:pPr algn="just"/>
            <a:r>
              <a:rPr lang="it-IT" sz="2400" dirty="0"/>
              <a:t>Di regola immediatamente dopo la prima pec </a:t>
            </a:r>
            <a:r>
              <a:rPr lang="it-IT" sz="2400" dirty="0" smtClean="0"/>
              <a:t>di ricevuta ne arriva una seconda che è la </a:t>
            </a:r>
            <a:r>
              <a:rPr lang="it-IT" sz="2000" b="1" dirty="0" smtClean="0">
                <a:hlinkClick r:id="rId2" action="ppaction://hlinkfile"/>
              </a:rPr>
              <a:t>ricevuta </a:t>
            </a:r>
            <a:r>
              <a:rPr lang="it-IT" sz="2000" b="1" dirty="0">
                <a:hlinkClick r:id="rId2" action="ppaction://hlinkfile"/>
              </a:rPr>
              <a:t>di avvenuta consegna</a:t>
            </a:r>
            <a:r>
              <a:rPr lang="it-IT" sz="2000" dirty="0"/>
              <a:t> rilasciata dal gestore di posta certificata del Ministero (</a:t>
            </a:r>
            <a:r>
              <a:rPr lang="it-IT" sz="2000" dirty="0">
                <a:hlinkClick r:id="rId3"/>
              </a:rPr>
              <a:t>posta-certificata@gestorepec.giustiziacert.it</a:t>
            </a:r>
            <a:r>
              <a:rPr lang="it-IT" sz="2000" dirty="0"/>
              <a:t> – dal 28/12/2015: </a:t>
            </a:r>
            <a:r>
              <a:rPr lang="it-IT" sz="2000" dirty="0">
                <a:hlinkClick r:id="rId3"/>
              </a:rPr>
              <a:t>posta-certificata@gestorepec.giustiziacert.it</a:t>
            </a:r>
            <a:r>
              <a:rPr lang="it-IT" sz="2000" dirty="0" smtClean="0"/>
              <a:t>).</a:t>
            </a:r>
          </a:p>
          <a:p>
            <a:pPr algn="just"/>
            <a:r>
              <a:rPr lang="it-IT" sz="2400" dirty="0"/>
              <a:t>Questa ricevuta attesta che al sistema giustizia è pervenuto il messaggio proveniente dalla nostra casella di posta certificata ed indirizzato al tribunale destinatario è che è stato consegnato nella casella di destinazione</a:t>
            </a:r>
          </a:p>
          <a:p>
            <a:pPr algn="just"/>
            <a:r>
              <a:rPr lang="it-IT" sz="2400" dirty="0" smtClean="0"/>
              <a:t>Questo </a:t>
            </a:r>
            <a:r>
              <a:rPr lang="it-IT" sz="2400" dirty="0"/>
              <a:t>messaggio attesta l’avvenuto deposito dell’atto ai sensi dell’art </a:t>
            </a:r>
            <a:r>
              <a:rPr lang="it-IT" sz="2400" dirty="0" smtClean="0"/>
              <a:t>16 bis, comma 7, del </a:t>
            </a:r>
            <a:r>
              <a:rPr lang="it-IT" sz="2400" dirty="0" err="1" smtClean="0"/>
              <a:t>d.l.</a:t>
            </a:r>
            <a:r>
              <a:rPr lang="it-IT" sz="2400" dirty="0" smtClean="0"/>
              <a:t> 179\2012 e dell’art. 13</a:t>
            </a:r>
            <a:r>
              <a:rPr lang="it-IT" sz="2400" dirty="0"/>
              <a:t>, comma 3, del D.M. </a:t>
            </a:r>
            <a:r>
              <a:rPr lang="it-IT" sz="2400" dirty="0" smtClean="0"/>
              <a:t>44\2011 </a:t>
            </a:r>
            <a:r>
              <a:rPr lang="it-IT" sz="2400" dirty="0"/>
              <a:t>(a condizione che il terzo messaggio  – esito dei controlli automatici – non rechi indicazione di errori). </a:t>
            </a:r>
            <a:endParaRPr lang="it-IT" sz="2400" dirty="0" smtClean="0"/>
          </a:p>
          <a:p>
            <a:pPr algn="just"/>
            <a:r>
              <a:rPr lang="it-IT" sz="2400" dirty="0" smtClean="0"/>
              <a:t>NB «</a:t>
            </a:r>
            <a:r>
              <a:rPr lang="it-IT" sz="2000" dirty="0" smtClean="0">
                <a:solidFill>
                  <a:srgbClr val="FF0000"/>
                </a:solidFill>
              </a:rPr>
              <a:t>Il </a:t>
            </a:r>
            <a:r>
              <a:rPr lang="it-IT" sz="2000" dirty="0">
                <a:solidFill>
                  <a:srgbClr val="FF0000"/>
                </a:solidFill>
              </a:rPr>
              <a:t>deposito è tempestivo quando è eseguito entro la fine del giorno di </a:t>
            </a:r>
            <a:r>
              <a:rPr lang="it-IT" sz="2000" dirty="0" smtClean="0">
                <a:solidFill>
                  <a:srgbClr val="FF0000"/>
                </a:solidFill>
              </a:rPr>
              <a:t>scadenza» </a:t>
            </a:r>
            <a:r>
              <a:rPr lang="it-IT" sz="2000" dirty="0" smtClean="0"/>
              <a:t>(art. 16 bis, comma 7, D.L. 179\2012) </a:t>
            </a:r>
            <a:endParaRPr lang="it-IT" sz="2400" dirty="0"/>
          </a:p>
          <a:p>
            <a:endParaRPr lang="it-IT" dirty="0"/>
          </a:p>
        </p:txBody>
      </p:sp>
      <p:sp>
        <p:nvSpPr>
          <p:cNvPr id="4" name="Segnaposto numero diapositiva 3"/>
          <p:cNvSpPr>
            <a:spLocks noGrp="1"/>
          </p:cNvSpPr>
          <p:nvPr>
            <p:ph type="sldNum" sz="quarter" idx="12"/>
          </p:nvPr>
        </p:nvSpPr>
        <p:spPr/>
        <p:txBody>
          <a:bodyPr/>
          <a:lstStyle/>
          <a:p>
            <a:pPr>
              <a:defRPr/>
            </a:pPr>
            <a:fld id="{E89B14F8-6577-4964-A920-B18575DD22C0}" type="slidenum">
              <a:rPr lang="it-IT" smtClean="0"/>
              <a:pPr>
                <a:defRPr/>
              </a:pPr>
              <a:t>16</a:t>
            </a:fld>
            <a:endParaRPr lang="it-IT"/>
          </a:p>
        </p:txBody>
      </p:sp>
    </p:spTree>
    <p:extLst>
      <p:ext uri="{BB962C8B-B14F-4D97-AF65-F5344CB8AC3E}">
        <p14:creationId xmlns:p14="http://schemas.microsoft.com/office/powerpoint/2010/main" val="13668227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a:t>Ricorso depositato in via telematica: litispendenza e tempestività</a:t>
            </a:r>
          </a:p>
        </p:txBody>
      </p:sp>
      <p:sp>
        <p:nvSpPr>
          <p:cNvPr id="3" name="Segnaposto contenuto 2"/>
          <p:cNvSpPr>
            <a:spLocks noGrp="1"/>
          </p:cNvSpPr>
          <p:nvPr>
            <p:ph idx="1"/>
          </p:nvPr>
        </p:nvSpPr>
        <p:spPr>
          <a:xfrm>
            <a:off x="457200" y="1935479"/>
            <a:ext cx="8229600" cy="4785995"/>
          </a:xfrm>
        </p:spPr>
        <p:txBody>
          <a:bodyPr>
            <a:noAutofit/>
          </a:bodyPr>
          <a:lstStyle/>
          <a:p>
            <a:pPr algn="just"/>
            <a:r>
              <a:rPr lang="it-IT" sz="1800" dirty="0" smtClean="0"/>
              <a:t>In applicazione del principio secondo il quale «</a:t>
            </a:r>
            <a:r>
              <a:rPr lang="it-IT" sz="1800" i="1" dirty="0"/>
              <a:t>Il deposito con modalità telematiche si ha per avvenuto al momento in cui viene generata </a:t>
            </a:r>
            <a:r>
              <a:rPr lang="it-IT" sz="1800" i="1" dirty="0" smtClean="0"/>
              <a:t>la ricevuta </a:t>
            </a:r>
            <a:r>
              <a:rPr lang="it-IT" sz="1800" i="1" dirty="0"/>
              <a:t>di avvenuta consegna da parte del gestore di posta elettronica certificata del Ministero della </a:t>
            </a:r>
            <a:r>
              <a:rPr lang="it-IT" sz="1800" i="1" dirty="0" smtClean="0"/>
              <a:t>giustizia</a:t>
            </a:r>
            <a:r>
              <a:rPr lang="it-IT" sz="1800" dirty="0" smtClean="0"/>
              <a:t>» la Cassazione , </a:t>
            </a:r>
            <a:r>
              <a:rPr lang="it-IT" sz="1800" b="1" dirty="0"/>
              <a:t>Sez. 6 -2, 19 gennaio 2018, n. 1366</a:t>
            </a:r>
            <a:r>
              <a:rPr lang="it-IT" sz="1800" dirty="0"/>
              <a:t>, in tema di individuazione del momento rilevante ai fini della litispendenza, ha affermato che</a:t>
            </a:r>
            <a:r>
              <a:rPr lang="it-IT" sz="1800" dirty="0" smtClean="0"/>
              <a:t>: «</a:t>
            </a:r>
            <a:r>
              <a:rPr lang="it-IT" sz="1800" i="1" dirty="0"/>
              <a:t>In caso di continenza di cause, l’una introdotta con rito ordinario e l’altra </a:t>
            </a:r>
            <a:r>
              <a:rPr lang="it-IT" sz="1800" i="1" dirty="0" smtClean="0"/>
              <a:t>mediante </a:t>
            </a:r>
            <a:r>
              <a:rPr lang="it-IT" sz="1800" i="1" dirty="0"/>
              <a:t>deposito telematico di un ricorso per decreto ingiuntivo, la pendenza del procedimento monitorio va valutata, ai fini dell’individuazione del giudizio preveniente, con riferimento </a:t>
            </a:r>
            <a:r>
              <a:rPr lang="it-IT" sz="1800" i="1" u="sng" dirty="0"/>
              <a:t>al momento in cui viene generata la ricevuta di avvenuta consegna da parte del gestore di posta elettronica certificata</a:t>
            </a:r>
            <a:r>
              <a:rPr lang="it-IT" sz="1800" i="1" dirty="0"/>
              <a:t>, ex art. 16 bis, comma 7, del </a:t>
            </a:r>
            <a:r>
              <a:rPr lang="it-IT" sz="1800" i="1" dirty="0" err="1"/>
              <a:t>d.l.</a:t>
            </a:r>
            <a:r>
              <a:rPr lang="it-IT" sz="1800" i="1" dirty="0"/>
              <a:t> n. 179 del 2012, </a:t>
            </a:r>
            <a:r>
              <a:rPr lang="it-IT" sz="1800" i="1" dirty="0" err="1"/>
              <a:t>conv</a:t>
            </a:r>
            <a:r>
              <a:rPr lang="it-IT" sz="1800" i="1" dirty="0"/>
              <a:t>. dalla l. n. 221 del 2012 e </a:t>
            </a:r>
            <a:r>
              <a:rPr lang="it-IT" sz="1800" i="1" u="sng" dirty="0"/>
              <a:t>non da quella successiva in cui il ricorso è stato effettivamente iscritto a ruolo da parte del personale di cancelleria</a:t>
            </a:r>
            <a:r>
              <a:rPr lang="it-IT" sz="1800" i="1" dirty="0"/>
              <a:t>, essendo l’intento del legislatore quello di prevenire il rischio di ritardi o decadenze incolpevoli a carico della parte e riconducibili agli eventuali, sebbene non auspicabili, ritardi nella lavorazione degli atti oggetto di invio telematico da parte della cancelleria</a:t>
            </a:r>
            <a:r>
              <a:rPr lang="it-IT" sz="1800" dirty="0"/>
              <a:t>.»</a:t>
            </a:r>
          </a:p>
        </p:txBody>
      </p:sp>
      <p:sp>
        <p:nvSpPr>
          <p:cNvPr id="4" name="Segnaposto numero diapositiva 3"/>
          <p:cNvSpPr>
            <a:spLocks noGrp="1"/>
          </p:cNvSpPr>
          <p:nvPr>
            <p:ph type="sldNum" sz="quarter" idx="12"/>
          </p:nvPr>
        </p:nvSpPr>
        <p:spPr/>
        <p:txBody>
          <a:bodyPr/>
          <a:lstStyle/>
          <a:p>
            <a:pPr>
              <a:defRPr/>
            </a:pPr>
            <a:fld id="{E89B14F8-6577-4964-A920-B18575DD22C0}" type="slidenum">
              <a:rPr lang="it-IT" smtClean="0"/>
              <a:pPr>
                <a:defRPr/>
              </a:pPr>
              <a:t>17</a:t>
            </a:fld>
            <a:endParaRPr lang="it-IT"/>
          </a:p>
        </p:txBody>
      </p:sp>
    </p:spTree>
    <p:extLst>
      <p:ext uri="{BB962C8B-B14F-4D97-AF65-F5344CB8AC3E}">
        <p14:creationId xmlns:p14="http://schemas.microsoft.com/office/powerpoint/2010/main" val="17386555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4000" dirty="0" smtClean="0">
                <a:solidFill>
                  <a:srgbClr val="FF0000"/>
                </a:solidFill>
              </a:rPr>
              <a:t>III </a:t>
            </a:r>
            <a:r>
              <a:rPr lang="it-IT" sz="4000" dirty="0">
                <a:solidFill>
                  <a:srgbClr val="FF0000"/>
                </a:solidFill>
              </a:rPr>
              <a:t>pec </a:t>
            </a:r>
            <a:r>
              <a:rPr lang="it-IT" sz="4000" dirty="0" smtClean="0">
                <a:solidFill>
                  <a:srgbClr val="FF0000"/>
                </a:solidFill>
              </a:rPr>
              <a:t>– Esito controlli automatici</a:t>
            </a:r>
            <a:br>
              <a:rPr lang="it-IT" sz="4000" dirty="0" smtClean="0">
                <a:solidFill>
                  <a:srgbClr val="FF0000"/>
                </a:solidFill>
              </a:rPr>
            </a:br>
            <a:endParaRPr lang="it-IT" sz="4000" dirty="0"/>
          </a:p>
        </p:txBody>
      </p:sp>
      <p:sp>
        <p:nvSpPr>
          <p:cNvPr id="3" name="Segnaposto contenuto 2"/>
          <p:cNvSpPr>
            <a:spLocks noGrp="1"/>
          </p:cNvSpPr>
          <p:nvPr>
            <p:ph idx="1"/>
          </p:nvPr>
        </p:nvSpPr>
        <p:spPr/>
        <p:txBody>
          <a:bodyPr>
            <a:normAutofit fontScale="62500" lnSpcReduction="20000"/>
          </a:bodyPr>
          <a:lstStyle/>
          <a:p>
            <a:pPr algn="just"/>
            <a:r>
              <a:rPr lang="it-IT" dirty="0" smtClean="0"/>
              <a:t>La terza PEC, proveniente  </a:t>
            </a:r>
            <a:r>
              <a:rPr lang="it-IT" dirty="0"/>
              <a:t>dall’indirizzo PEC dell’ufficio giudiziario destinatario (es. </a:t>
            </a:r>
            <a:r>
              <a:rPr lang="it-IT" dirty="0">
                <a:hlinkClick r:id="rId2"/>
              </a:rPr>
              <a:t>XXXXX@civile.ptel.giustiziacert.it</a:t>
            </a:r>
            <a:r>
              <a:rPr lang="it-IT" dirty="0" smtClean="0"/>
              <a:t>).,  </a:t>
            </a:r>
            <a:r>
              <a:rPr lang="it-IT" dirty="0"/>
              <a:t>attesta l’esito controlli automatici del deposito, che </a:t>
            </a:r>
            <a:r>
              <a:rPr lang="it-IT" dirty="0" smtClean="0"/>
              <a:t>riguardano </a:t>
            </a:r>
            <a:r>
              <a:rPr lang="it-IT" dirty="0"/>
              <a:t>– l’indirizzo del mittente, che deve essere censito in </a:t>
            </a:r>
            <a:r>
              <a:rPr lang="it-IT" dirty="0" err="1"/>
              <a:t>ReGIndE</a:t>
            </a:r>
            <a:r>
              <a:rPr lang="it-IT" dirty="0"/>
              <a:t>;</a:t>
            </a:r>
          </a:p>
          <a:p>
            <a:pPr algn="just"/>
            <a:r>
              <a:rPr lang="it-IT" dirty="0"/>
              <a:t>– il formato del messaggio, che deve essere aderente alle specifiche;</a:t>
            </a:r>
          </a:p>
          <a:p>
            <a:pPr algn="just"/>
            <a:r>
              <a:rPr lang="it-IT" dirty="0"/>
              <a:t>– la dimensione del messaggio, che non deve eccedere la dimensione massima consentita (30 MB</a:t>
            </a:r>
            <a:r>
              <a:rPr lang="it-IT" dirty="0" smtClean="0"/>
              <a:t>)</a:t>
            </a:r>
          </a:p>
          <a:p>
            <a:pPr algn="just"/>
            <a:endParaRPr lang="it-IT" dirty="0"/>
          </a:p>
          <a:p>
            <a:pPr algn="just"/>
            <a:r>
              <a:rPr lang="it-IT" dirty="0"/>
              <a:t>All’esito dei suddetti controlli, possono esservi le seguenti anomalie, subito segnalate al depositante:</a:t>
            </a:r>
          </a:p>
          <a:p>
            <a:pPr algn="just"/>
            <a:r>
              <a:rPr lang="it-IT" dirty="0">
                <a:solidFill>
                  <a:srgbClr val="00B050"/>
                </a:solidFill>
              </a:rPr>
              <a:t>WARN</a:t>
            </a:r>
            <a:r>
              <a:rPr lang="it-IT" dirty="0"/>
              <a:t>: anomalia non bloccante; si tratta in sostanza di segnalazioni, tipicamente di carattere giuridico (ad esempio manca la procura alle liti allegata all’atto introduttivo);</a:t>
            </a:r>
          </a:p>
          <a:p>
            <a:pPr algn="just"/>
            <a:r>
              <a:rPr lang="it-IT" dirty="0">
                <a:solidFill>
                  <a:srgbClr val="00B050"/>
                </a:solidFill>
              </a:rPr>
              <a:t>ERROR</a:t>
            </a:r>
            <a:r>
              <a:rPr lang="it-IT" dirty="0"/>
              <a:t>: anomalia bloccante, ma lasciata alla determinazione dell’ufficio ricevente, che può decidere di intervenire forzando l’accettazione o rifiutando il deposito (esempio: certificato di firma non valido o mittente non firmatario dell’atto);</a:t>
            </a:r>
          </a:p>
          <a:p>
            <a:pPr algn="just"/>
            <a:r>
              <a:rPr lang="it-IT" dirty="0">
                <a:solidFill>
                  <a:srgbClr val="FF0000"/>
                </a:solidFill>
              </a:rPr>
              <a:t>FATAL</a:t>
            </a:r>
            <a:r>
              <a:rPr lang="it-IT" dirty="0"/>
              <a:t>: eccezione non gestita o non gestibile (esempio: impossibile decifrare la busta depositata o elementi della busta mancanti ma fondamentali per l’elaborazione).</a:t>
            </a:r>
          </a:p>
          <a:p>
            <a:endParaRPr lang="it-IT" dirty="0" smtClean="0"/>
          </a:p>
          <a:p>
            <a:r>
              <a:rPr lang="it-IT" sz="5100" dirty="0" smtClean="0">
                <a:hlinkClick r:id="rId3" action="ppaction://hlinkfile"/>
              </a:rPr>
              <a:t>Esempi III pec</a:t>
            </a:r>
            <a:endParaRPr lang="it-IT" sz="5100" dirty="0"/>
          </a:p>
        </p:txBody>
      </p:sp>
      <p:sp>
        <p:nvSpPr>
          <p:cNvPr id="4" name="Segnaposto numero diapositiva 3"/>
          <p:cNvSpPr>
            <a:spLocks noGrp="1"/>
          </p:cNvSpPr>
          <p:nvPr>
            <p:ph type="sldNum" sz="quarter" idx="12"/>
          </p:nvPr>
        </p:nvSpPr>
        <p:spPr/>
        <p:txBody>
          <a:bodyPr/>
          <a:lstStyle/>
          <a:p>
            <a:pPr>
              <a:defRPr/>
            </a:pPr>
            <a:fld id="{E89B14F8-6577-4964-A920-B18575DD22C0}" type="slidenum">
              <a:rPr lang="it-IT" smtClean="0"/>
              <a:pPr>
                <a:defRPr/>
              </a:pPr>
              <a:t>18</a:t>
            </a:fld>
            <a:endParaRPr lang="it-IT"/>
          </a:p>
        </p:txBody>
      </p:sp>
    </p:spTree>
    <p:extLst>
      <p:ext uri="{BB962C8B-B14F-4D97-AF65-F5344CB8AC3E}">
        <p14:creationId xmlns:p14="http://schemas.microsoft.com/office/powerpoint/2010/main" val="11484186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dirty="0" smtClean="0">
                <a:solidFill>
                  <a:srgbClr val="FF0000"/>
                </a:solidFill>
              </a:rPr>
              <a:t>IV PEC Accettazione busta</a:t>
            </a:r>
            <a:endParaRPr lang="it-IT" sz="4000" dirty="0">
              <a:solidFill>
                <a:srgbClr val="FF0000"/>
              </a:solidFill>
            </a:endParaRPr>
          </a:p>
        </p:txBody>
      </p:sp>
      <p:sp>
        <p:nvSpPr>
          <p:cNvPr id="3" name="Segnaposto contenuto 2"/>
          <p:cNvSpPr>
            <a:spLocks noGrp="1"/>
          </p:cNvSpPr>
          <p:nvPr>
            <p:ph idx="1"/>
          </p:nvPr>
        </p:nvSpPr>
        <p:spPr/>
        <p:txBody>
          <a:bodyPr/>
          <a:lstStyle/>
          <a:p>
            <a:pPr algn="just"/>
            <a:r>
              <a:rPr lang="it-IT" dirty="0" smtClean="0"/>
              <a:t>La quarta pec </a:t>
            </a:r>
            <a:r>
              <a:rPr lang="it-IT" dirty="0"/>
              <a:t>attesta l’esito del controllo manuale del Cancelliere, ovvero se il deposito è stato accettato o meno dalla Cancelleria. Tale intervento manuale ha evidentemente ad oggetto l’esame (ad esito discrezionale) dell’anomalia (forzabile) sub </a:t>
            </a:r>
            <a:r>
              <a:rPr lang="it-IT" dirty="0" err="1"/>
              <a:t>lett</a:t>
            </a:r>
            <a:r>
              <a:rPr lang="it-IT" dirty="0"/>
              <a:t>. b) (ERROR), nonché quella di cui alla </a:t>
            </a:r>
            <a:r>
              <a:rPr lang="it-IT" dirty="0" err="1"/>
              <a:t>lett</a:t>
            </a:r>
            <a:r>
              <a:rPr lang="it-IT" dirty="0"/>
              <a:t>. c) (FATAL) di cui sopra. </a:t>
            </a:r>
            <a:endParaRPr lang="it-IT" dirty="0" smtClean="0"/>
          </a:p>
          <a:p>
            <a:pPr algn="just"/>
            <a:r>
              <a:rPr lang="it-IT" dirty="0" smtClean="0"/>
              <a:t>Solo con </a:t>
            </a:r>
            <a:r>
              <a:rPr lang="it-IT" dirty="0"/>
              <a:t>tale accettazione il file viene caricato sul fascicolo telematico, divenendo così visibile </a:t>
            </a:r>
            <a:r>
              <a:rPr lang="it-IT" dirty="0" smtClean="0"/>
              <a:t>alle controparti ed al Giudice</a:t>
            </a:r>
            <a:endParaRPr lang="it-IT" dirty="0"/>
          </a:p>
        </p:txBody>
      </p:sp>
      <p:sp>
        <p:nvSpPr>
          <p:cNvPr id="4" name="Segnaposto numero diapositiva 3"/>
          <p:cNvSpPr>
            <a:spLocks noGrp="1"/>
          </p:cNvSpPr>
          <p:nvPr>
            <p:ph type="sldNum" sz="quarter" idx="12"/>
          </p:nvPr>
        </p:nvSpPr>
        <p:spPr/>
        <p:txBody>
          <a:bodyPr/>
          <a:lstStyle/>
          <a:p>
            <a:pPr>
              <a:defRPr/>
            </a:pPr>
            <a:fld id="{E89B14F8-6577-4964-A920-B18575DD22C0}" type="slidenum">
              <a:rPr lang="it-IT" smtClean="0"/>
              <a:pPr>
                <a:defRPr/>
              </a:pPr>
              <a:t>19</a:t>
            </a:fld>
            <a:endParaRPr lang="it-IT"/>
          </a:p>
        </p:txBody>
      </p:sp>
    </p:spTree>
    <p:extLst>
      <p:ext uri="{BB962C8B-B14F-4D97-AF65-F5344CB8AC3E}">
        <p14:creationId xmlns:p14="http://schemas.microsoft.com/office/powerpoint/2010/main" val="24447862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b="1" dirty="0" smtClean="0"/>
              <a:t>1. Che </a:t>
            </a:r>
            <a:r>
              <a:rPr lang="it-IT" b="1" dirty="0"/>
              <a:t>cosa è l’ANPR</a:t>
            </a:r>
          </a:p>
        </p:txBody>
      </p:sp>
      <p:sp>
        <p:nvSpPr>
          <p:cNvPr id="3" name="Segnaposto contenuto 2"/>
          <p:cNvSpPr>
            <a:spLocks noGrp="1"/>
          </p:cNvSpPr>
          <p:nvPr>
            <p:ph idx="1"/>
          </p:nvPr>
        </p:nvSpPr>
        <p:spPr/>
        <p:txBody>
          <a:bodyPr/>
          <a:lstStyle/>
          <a:p>
            <a:pPr algn="just"/>
            <a:r>
              <a:rPr lang="it-IT" dirty="0"/>
              <a:t>L'Anagrafe nazionale della popolazione residente, meglio nota con </a:t>
            </a:r>
            <a:r>
              <a:rPr lang="it-IT"/>
              <a:t>l'acronimo </a:t>
            </a:r>
            <a:r>
              <a:rPr lang="it-IT" smtClean="0"/>
              <a:t>A.N.P.R., </a:t>
            </a:r>
            <a:r>
              <a:rPr lang="it-IT" dirty="0"/>
              <a:t>è il registro anagrafico centrale del Ministero dell'interno della Repubblica Italiana. </a:t>
            </a:r>
            <a:endParaRPr lang="it-IT" dirty="0" smtClean="0"/>
          </a:p>
          <a:p>
            <a:pPr algn="just"/>
            <a:r>
              <a:rPr lang="it-IT" dirty="0" smtClean="0"/>
              <a:t>Si tratta di una banca dati nazionale,  </a:t>
            </a:r>
            <a:r>
              <a:rPr lang="it-IT" dirty="0"/>
              <a:t>istituita ai sensi dell'articolo 62 del </a:t>
            </a:r>
            <a:r>
              <a:rPr lang="it-IT" dirty="0" err="1"/>
              <a:t>Dlgs</a:t>
            </a:r>
            <a:r>
              <a:rPr lang="it-IT" dirty="0"/>
              <a:t> n. </a:t>
            </a:r>
            <a:r>
              <a:rPr lang="it-IT" dirty="0" smtClean="0"/>
              <a:t>82/2005 (Codice Amministrazione digitale), nella quale attualmente sono disponibili dati </a:t>
            </a:r>
            <a:r>
              <a:rPr lang="it-IT" dirty="0"/>
              <a:t>anagrafici di 48.168.412 cittadini italiani come risulta dalla </a:t>
            </a:r>
            <a:r>
              <a:rPr lang="it-IT" dirty="0">
                <a:hlinkClick r:id="rId2"/>
              </a:rPr>
              <a:t>consultazione dei dati aggiornati in tempo reale.</a:t>
            </a:r>
            <a:endParaRPr lang="it-IT" dirty="0"/>
          </a:p>
        </p:txBody>
      </p:sp>
      <p:sp>
        <p:nvSpPr>
          <p:cNvPr id="4" name="Segnaposto numero diapositiva 3"/>
          <p:cNvSpPr>
            <a:spLocks noGrp="1"/>
          </p:cNvSpPr>
          <p:nvPr>
            <p:ph type="sldNum" sz="quarter" idx="12"/>
          </p:nvPr>
        </p:nvSpPr>
        <p:spPr/>
        <p:txBody>
          <a:bodyPr/>
          <a:lstStyle/>
          <a:p>
            <a:pPr>
              <a:defRPr/>
            </a:pPr>
            <a:fld id="{E89B14F8-6577-4964-A920-B18575DD22C0}" type="slidenum">
              <a:rPr lang="it-IT" smtClean="0"/>
              <a:pPr>
                <a:defRPr/>
              </a:pPr>
              <a:t>2</a:t>
            </a:fld>
            <a:endParaRPr lang="it-IT"/>
          </a:p>
        </p:txBody>
      </p:sp>
    </p:spTree>
    <p:extLst>
      <p:ext uri="{BB962C8B-B14F-4D97-AF65-F5344CB8AC3E}">
        <p14:creationId xmlns:p14="http://schemas.microsoft.com/office/powerpoint/2010/main" val="3430423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548680"/>
            <a:ext cx="8229600" cy="1944216"/>
          </a:xfrm>
        </p:spPr>
        <p:txBody>
          <a:bodyPr>
            <a:normAutofit/>
          </a:bodyPr>
          <a:lstStyle/>
          <a:p>
            <a:r>
              <a:rPr lang="it-IT" sz="3100" dirty="0">
                <a:solidFill>
                  <a:srgbClr val="FF0000"/>
                </a:solidFill>
              </a:rPr>
              <a:t>Dall’esame della 4 pec è possibile conoscere subito il numero di RG del procedimento</a:t>
            </a:r>
            <a:r>
              <a:rPr lang="it-IT" dirty="0"/>
              <a:t/>
            </a:r>
            <a:br>
              <a:rPr lang="it-IT" dirty="0"/>
            </a:br>
            <a:endParaRPr lang="it-IT" dirty="0"/>
          </a:p>
        </p:txBody>
      </p:sp>
      <p:sp>
        <p:nvSpPr>
          <p:cNvPr id="3" name="Segnaposto contenuto 2"/>
          <p:cNvSpPr>
            <a:spLocks noGrp="1"/>
          </p:cNvSpPr>
          <p:nvPr>
            <p:ph idx="1"/>
          </p:nvPr>
        </p:nvSpPr>
        <p:spPr/>
        <p:txBody>
          <a:bodyPr/>
          <a:lstStyle/>
          <a:p>
            <a:endParaRPr lang="it-IT" dirty="0"/>
          </a:p>
          <a:p>
            <a:pPr algn="just"/>
            <a:r>
              <a:rPr lang="it-IT" dirty="0" smtClean="0"/>
              <a:t>Occorre andare ad aprile il file allegato al messaggio di accettazione da parte del Tribunale destinatario </a:t>
            </a:r>
            <a:r>
              <a:rPr lang="it-IT" dirty="0"/>
              <a:t>del deposito (denominato EsitoAtto.xml) </a:t>
            </a:r>
            <a:endParaRPr lang="it-IT" dirty="0" smtClean="0"/>
          </a:p>
          <a:p>
            <a:pPr algn="just"/>
            <a:r>
              <a:rPr lang="it-IT" dirty="0" smtClean="0"/>
              <a:t>All’interno sarà visibile tra alcuni dati apparentemente  «incomprensibili» anche il numero di ruolo</a:t>
            </a:r>
          </a:p>
          <a:p>
            <a:endParaRPr lang="it-IT" dirty="0" smtClean="0"/>
          </a:p>
          <a:p>
            <a:r>
              <a:rPr lang="it-IT" dirty="0" smtClean="0">
                <a:hlinkClick r:id="rId2" action="ppaction://hlinkfile"/>
              </a:rPr>
              <a:t>Accettazione deposito </a:t>
            </a:r>
            <a:endParaRPr lang="it-IT" dirty="0"/>
          </a:p>
          <a:p>
            <a:endParaRPr lang="it-IT" dirty="0"/>
          </a:p>
        </p:txBody>
      </p:sp>
      <p:sp>
        <p:nvSpPr>
          <p:cNvPr id="4" name="Segnaposto numero diapositiva 3"/>
          <p:cNvSpPr>
            <a:spLocks noGrp="1"/>
          </p:cNvSpPr>
          <p:nvPr>
            <p:ph type="sldNum" sz="quarter" idx="12"/>
          </p:nvPr>
        </p:nvSpPr>
        <p:spPr/>
        <p:txBody>
          <a:bodyPr/>
          <a:lstStyle/>
          <a:p>
            <a:pPr>
              <a:defRPr/>
            </a:pPr>
            <a:fld id="{E89B14F8-6577-4964-A920-B18575DD22C0}" type="slidenum">
              <a:rPr lang="it-IT" smtClean="0"/>
              <a:pPr>
                <a:defRPr/>
              </a:pPr>
              <a:t>20</a:t>
            </a:fld>
            <a:endParaRPr lang="it-IT"/>
          </a:p>
        </p:txBody>
      </p:sp>
    </p:spTree>
    <p:extLst>
      <p:ext uri="{BB962C8B-B14F-4D97-AF65-F5344CB8AC3E}">
        <p14:creationId xmlns:p14="http://schemas.microsoft.com/office/powerpoint/2010/main" val="21455548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EsitoAtto.xml</a:t>
            </a:r>
          </a:p>
        </p:txBody>
      </p:sp>
      <p:sp>
        <p:nvSpPr>
          <p:cNvPr id="3" name="Segnaposto contenuto 2"/>
          <p:cNvSpPr>
            <a:spLocks noGrp="1"/>
          </p:cNvSpPr>
          <p:nvPr>
            <p:ph idx="1"/>
          </p:nvPr>
        </p:nvSpPr>
        <p:spPr/>
        <p:txBody>
          <a:bodyPr>
            <a:normAutofit fontScale="70000" lnSpcReduction="20000"/>
          </a:bodyPr>
          <a:lstStyle/>
          <a:p>
            <a:r>
              <a:rPr lang="it-IT" dirty="0"/>
              <a:t>&lt;?xml </a:t>
            </a:r>
            <a:r>
              <a:rPr lang="it-IT" dirty="0" err="1"/>
              <a:t>version</a:t>
            </a:r>
            <a:r>
              <a:rPr lang="it-IT" dirty="0"/>
              <a:t>="1.0" </a:t>
            </a:r>
            <a:r>
              <a:rPr lang="it-IT" dirty="0" err="1"/>
              <a:t>encoding</a:t>
            </a:r>
            <a:r>
              <a:rPr lang="it-IT" dirty="0"/>
              <a:t>="UTF-8"?&gt;&lt;!DOCTYPE </a:t>
            </a:r>
            <a:r>
              <a:rPr lang="it-IT" dirty="0" err="1"/>
              <a:t>EsitoAtto</a:t>
            </a:r>
            <a:r>
              <a:rPr lang="it-IT" dirty="0"/>
              <a:t> SYSTEM "http://schemi.processotelematico.giustizia.it/Schemi/EsitoAtto.dtd"&gt;&lt;</a:t>
            </a:r>
            <a:r>
              <a:rPr lang="it-IT" dirty="0" err="1"/>
              <a:t>EsitoAtto</a:t>
            </a:r>
            <a:r>
              <a:rPr lang="it-IT" dirty="0"/>
              <a:t>&gt;&lt;</a:t>
            </a:r>
            <a:r>
              <a:rPr lang="it-IT" dirty="0" err="1"/>
              <a:t>IdMsgMitt</a:t>
            </a:r>
            <a:r>
              <a:rPr lang="it-IT" dirty="0"/>
              <a:t>&gt;DEPOSITO Ricorso 702BisScudo Gagliardi 702 bis c_D23-01-20_16-37-46&lt;/</a:t>
            </a:r>
            <a:r>
              <a:rPr lang="it-IT" dirty="0" err="1"/>
              <a:t>IdMsgMitt</a:t>
            </a:r>
            <a:r>
              <a:rPr lang="it-IT" dirty="0"/>
              <a:t>&gt;&lt;</a:t>
            </a:r>
            <a:r>
              <a:rPr lang="it-IT" dirty="0" err="1"/>
              <a:t>IdMsgPdA</a:t>
            </a:r>
            <a:r>
              <a:rPr lang="it-IT" dirty="0"/>
              <a:t>&gt;&lt;</a:t>
            </a:r>
            <a:r>
              <a:rPr lang="it-IT" dirty="0" err="1"/>
              <a:t>CodicePdA</a:t>
            </a:r>
            <a:r>
              <a:rPr lang="it-IT" dirty="0"/>
              <a:t>&gt;&lt;/</a:t>
            </a:r>
            <a:r>
              <a:rPr lang="it-IT" dirty="0" err="1"/>
              <a:t>CodicePdA</a:t>
            </a:r>
            <a:r>
              <a:rPr lang="it-IT" dirty="0"/>
              <a:t>&gt;&lt;Anno&gt;&lt;/Anno&gt;&lt;</a:t>
            </a:r>
            <a:r>
              <a:rPr lang="it-IT" dirty="0" err="1"/>
              <a:t>IdMsg</a:t>
            </a:r>
            <a:r>
              <a:rPr lang="it-IT" dirty="0"/>
              <a:t>&gt;&amp;lt;073F580C.03632B64.D30E976E.1EC860BC.posta-certificata@legalmail.it&amp;gt;&lt;/</a:t>
            </a:r>
            <a:r>
              <a:rPr lang="it-IT" dirty="0" err="1"/>
              <a:t>IdMsg</a:t>
            </a:r>
            <a:r>
              <a:rPr lang="it-IT" dirty="0"/>
              <a:t>&gt;&lt;/</a:t>
            </a:r>
            <a:r>
              <a:rPr lang="it-IT" dirty="0" err="1"/>
              <a:t>IdMsgPdA</a:t>
            </a:r>
            <a:r>
              <a:rPr lang="it-IT" dirty="0"/>
              <a:t>&gt;&lt;</a:t>
            </a:r>
            <a:r>
              <a:rPr lang="it-IT" dirty="0" err="1"/>
              <a:t>DatiEsito</a:t>
            </a:r>
            <a:r>
              <a:rPr lang="it-IT" dirty="0"/>
              <a:t>&gt;&lt;Impronta algoritmo="SHA-1" codifica="base64" </a:t>
            </a:r>
            <a:r>
              <a:rPr lang="it-IT" dirty="0" err="1"/>
              <a:t>tipoImpronta</a:t>
            </a:r>
            <a:r>
              <a:rPr lang="it-IT" dirty="0"/>
              <a:t>="File"&gt;HvwX7r+S7gT4m/ccRfok6nYHV/w=&lt;/Impronta&gt;&lt;</a:t>
            </a:r>
            <a:r>
              <a:rPr lang="it-IT" dirty="0" err="1"/>
              <a:t>MsgEsito</a:t>
            </a:r>
            <a:r>
              <a:rPr lang="it-IT" dirty="0"/>
              <a:t>&gt;&lt;</a:t>
            </a:r>
            <a:r>
              <a:rPr lang="it-IT" dirty="0" err="1"/>
              <a:t>NumeroRuolo</a:t>
            </a:r>
            <a:r>
              <a:rPr lang="it-IT" dirty="0"/>
              <a:t>&gt;</a:t>
            </a:r>
            <a:r>
              <a:rPr lang="it-IT" dirty="0">
                <a:solidFill>
                  <a:srgbClr val="FF0000"/>
                </a:solidFill>
              </a:rPr>
              <a:t>294/2020</a:t>
            </a:r>
            <a:r>
              <a:rPr lang="it-IT" dirty="0"/>
              <a:t>&lt;/</a:t>
            </a:r>
            <a:r>
              <a:rPr lang="it-IT" dirty="0" err="1"/>
              <a:t>NumeroRuolo</a:t>
            </a:r>
            <a:r>
              <a:rPr lang="it-IT" dirty="0"/>
              <a:t>&gt;&lt;</a:t>
            </a:r>
            <a:r>
              <a:rPr lang="it-IT" dirty="0" err="1"/>
              <a:t>CodiceEsito</a:t>
            </a:r>
            <a:r>
              <a:rPr lang="it-IT" dirty="0"/>
              <a:t>&gt;2&lt;/</a:t>
            </a:r>
            <a:r>
              <a:rPr lang="it-IT" dirty="0" err="1"/>
              <a:t>CodiceEsito</a:t>
            </a:r>
            <a:r>
              <a:rPr lang="it-IT" dirty="0"/>
              <a:t>&gt;&lt;</a:t>
            </a:r>
            <a:r>
              <a:rPr lang="it-IT" dirty="0" err="1"/>
              <a:t>DescrizioneEsito</a:t>
            </a:r>
            <a:r>
              <a:rPr lang="it-IT" dirty="0"/>
              <a:t>&gt;&lt;![CDATA[</a:t>
            </a:r>
          </a:p>
          <a:p>
            <a:r>
              <a:rPr lang="it-IT" dirty="0"/>
              <a:t>--</a:t>
            </a:r>
          </a:p>
          <a:p>
            <a:r>
              <a:rPr lang="it-IT" dirty="0"/>
              <a:t>IDBUSTA: 59677491</a:t>
            </a:r>
          </a:p>
          <a:p>
            <a:r>
              <a:rPr lang="it-IT" dirty="0"/>
              <a:t>Accettazione avvenuta con successo</a:t>
            </a:r>
          </a:p>
          <a:p>
            <a:r>
              <a:rPr lang="it-IT" dirty="0"/>
              <a:t>]]&gt;&lt;/</a:t>
            </a:r>
            <a:r>
              <a:rPr lang="it-IT" dirty="0" err="1"/>
              <a:t>DescrizioneEsito</a:t>
            </a:r>
            <a:r>
              <a:rPr lang="it-IT" dirty="0"/>
              <a:t>&gt;&lt;/</a:t>
            </a:r>
            <a:r>
              <a:rPr lang="it-IT" dirty="0" err="1"/>
              <a:t>MsgEsito</a:t>
            </a:r>
            <a:r>
              <a:rPr lang="it-IT" dirty="0"/>
              <a:t>&gt;&lt;Tempo&gt;&lt;Data&gt;2020-01-24&lt;/Data&gt;&lt;Ora </a:t>
            </a:r>
            <a:r>
              <a:rPr lang="it-IT" dirty="0" err="1"/>
              <a:t>zoneDesignator</a:t>
            </a:r>
            <a:r>
              <a:rPr lang="it-IT" dirty="0"/>
              <a:t>="+0100"&gt;12:58:34&lt;/Ora&gt;&lt;/Tempo&gt;&lt;</a:t>
            </a:r>
            <a:r>
              <a:rPr lang="it-IT" dirty="0" err="1"/>
              <a:t>RefId</a:t>
            </a:r>
            <a:r>
              <a:rPr lang="it-IT" dirty="0"/>
              <a:t>&gt;&lt;/</a:t>
            </a:r>
            <a:r>
              <a:rPr lang="it-IT" dirty="0" err="1"/>
              <a:t>RefId</a:t>
            </a:r>
            <a:r>
              <a:rPr lang="it-IT" dirty="0"/>
              <a:t>&gt;&lt;/</a:t>
            </a:r>
            <a:r>
              <a:rPr lang="it-IT" dirty="0" err="1"/>
              <a:t>DatiEsito</a:t>
            </a:r>
            <a:r>
              <a:rPr lang="it-IT" dirty="0"/>
              <a:t>&gt;&lt;/</a:t>
            </a:r>
            <a:r>
              <a:rPr lang="it-IT" dirty="0" err="1"/>
              <a:t>EsitoAtto</a:t>
            </a:r>
            <a:r>
              <a:rPr lang="it-IT" dirty="0"/>
              <a:t>&gt;</a:t>
            </a:r>
          </a:p>
        </p:txBody>
      </p:sp>
      <p:sp>
        <p:nvSpPr>
          <p:cNvPr id="4" name="Segnaposto numero diapositiva 3"/>
          <p:cNvSpPr>
            <a:spLocks noGrp="1"/>
          </p:cNvSpPr>
          <p:nvPr>
            <p:ph type="sldNum" sz="quarter" idx="12"/>
          </p:nvPr>
        </p:nvSpPr>
        <p:spPr/>
        <p:txBody>
          <a:bodyPr/>
          <a:lstStyle/>
          <a:p>
            <a:pPr>
              <a:defRPr/>
            </a:pPr>
            <a:fld id="{E89B14F8-6577-4964-A920-B18575DD22C0}" type="slidenum">
              <a:rPr lang="it-IT" smtClean="0"/>
              <a:pPr>
                <a:defRPr/>
              </a:pPr>
              <a:t>21</a:t>
            </a:fld>
            <a:endParaRPr lang="it-IT"/>
          </a:p>
        </p:txBody>
      </p:sp>
    </p:spTree>
    <p:extLst>
      <p:ext uri="{BB962C8B-B14F-4D97-AF65-F5344CB8AC3E}">
        <p14:creationId xmlns:p14="http://schemas.microsoft.com/office/powerpoint/2010/main" val="31848422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b="1" dirty="0" smtClean="0">
                <a:solidFill>
                  <a:srgbClr val="FF0000"/>
                </a:solidFill>
              </a:rPr>
              <a:t>B. Come </a:t>
            </a:r>
            <a:r>
              <a:rPr lang="it-IT" sz="3600" b="1" dirty="0">
                <a:solidFill>
                  <a:srgbClr val="FF0000"/>
                </a:solidFill>
              </a:rPr>
              <a:t>conoscere il n. di ruolo </a:t>
            </a:r>
            <a:r>
              <a:rPr lang="it-IT" sz="3600" b="1" dirty="0" smtClean="0">
                <a:solidFill>
                  <a:srgbClr val="FF0000"/>
                </a:solidFill>
              </a:rPr>
              <a:t>in un procedimento già pendente…..</a:t>
            </a:r>
            <a:endParaRPr lang="it-IT" sz="3600" b="1" dirty="0"/>
          </a:p>
        </p:txBody>
      </p:sp>
      <p:sp>
        <p:nvSpPr>
          <p:cNvPr id="3" name="Segnaposto contenuto 2"/>
          <p:cNvSpPr>
            <a:spLocks noGrp="1"/>
          </p:cNvSpPr>
          <p:nvPr>
            <p:ph idx="1"/>
          </p:nvPr>
        </p:nvSpPr>
        <p:spPr/>
        <p:txBody>
          <a:bodyPr>
            <a:normAutofit/>
          </a:bodyPr>
          <a:lstStyle/>
          <a:p>
            <a:pPr algn="just"/>
            <a:r>
              <a:rPr lang="it-IT" b="1" dirty="0"/>
              <a:t>Vogliamo </a:t>
            </a:r>
            <a:r>
              <a:rPr lang="it-IT" b="1" dirty="0" smtClean="0"/>
              <a:t>depositare una </a:t>
            </a:r>
            <a:r>
              <a:rPr lang="it-IT" b="1" dirty="0" smtClean="0">
                <a:hlinkClick r:id="rId2"/>
              </a:rPr>
              <a:t>istanza </a:t>
            </a:r>
            <a:r>
              <a:rPr lang="it-IT" b="1" dirty="0">
                <a:hlinkClick r:id="rId2"/>
              </a:rPr>
              <a:t>per la visibilità temporanea del fascicolo</a:t>
            </a:r>
            <a:r>
              <a:rPr lang="it-IT" b="1" dirty="0"/>
              <a:t> o addirittura costituirci telematicamente ma, non possiamo farlo, in quanto non è noto il numero di ruolo del procedimento; in mancanza di tale dato, non possiamo depositare la “busta telematica” per il deposito telematico dell’istanza o della costituzione essendo, il numero di ruolo, dato indispensabile da inserire nella predisposizione della busta telematica.</a:t>
            </a:r>
            <a:endParaRPr lang="it-IT" b="1" dirty="0">
              <a:effectLst/>
            </a:endParaRPr>
          </a:p>
        </p:txBody>
      </p:sp>
      <p:sp>
        <p:nvSpPr>
          <p:cNvPr id="4" name="Segnaposto numero diapositiva 3"/>
          <p:cNvSpPr>
            <a:spLocks noGrp="1"/>
          </p:cNvSpPr>
          <p:nvPr>
            <p:ph type="sldNum" sz="quarter" idx="12"/>
          </p:nvPr>
        </p:nvSpPr>
        <p:spPr/>
        <p:txBody>
          <a:bodyPr/>
          <a:lstStyle/>
          <a:p>
            <a:pPr>
              <a:defRPr/>
            </a:pPr>
            <a:fld id="{E89B14F8-6577-4964-A920-B18575DD22C0}" type="slidenum">
              <a:rPr lang="it-IT" smtClean="0"/>
              <a:pPr>
                <a:defRPr/>
              </a:pPr>
              <a:t>22</a:t>
            </a:fld>
            <a:endParaRPr lang="it-IT"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77500" lnSpcReduction="20000"/>
          </a:bodyPr>
          <a:lstStyle/>
          <a:p>
            <a:pPr algn="just"/>
            <a:r>
              <a:rPr lang="it-IT" b="1" dirty="0"/>
              <a:t>Possiamo farlo utilizzando la funzione “ARCHIVIO FASCICOLI” presente sia nel Portale dei Servizi Telematici del Ministero della Giustizia, sia nel sistema POLISWEB consultabile dai punti d’accesso privati.</a:t>
            </a:r>
          </a:p>
          <a:p>
            <a:pPr algn="just">
              <a:buNone/>
            </a:pPr>
            <a:endParaRPr lang="it-IT" dirty="0" smtClean="0"/>
          </a:p>
          <a:p>
            <a:pPr algn="just">
              <a:buNone/>
            </a:pPr>
            <a:r>
              <a:rPr lang="it-IT" dirty="0">
                <a:hlinkClick r:id="rId2"/>
              </a:rPr>
              <a:t>http://</a:t>
            </a:r>
            <a:r>
              <a:rPr lang="it-IT" dirty="0" smtClean="0">
                <a:hlinkClick r:id="rId2"/>
              </a:rPr>
              <a:t>pst.giustizia.it/PST/en/homepage.wp</a:t>
            </a:r>
            <a:endParaRPr lang="it-IT" dirty="0" smtClean="0"/>
          </a:p>
          <a:p>
            <a:pPr algn="just">
              <a:buNone/>
            </a:pPr>
            <a:endParaRPr lang="it-IT" dirty="0" smtClean="0"/>
          </a:p>
          <a:p>
            <a:pPr algn="just">
              <a:buNone/>
            </a:pPr>
            <a:r>
              <a:rPr lang="it-IT" dirty="0" smtClean="0"/>
              <a:t>Dati tratti dalla citazione</a:t>
            </a:r>
          </a:p>
          <a:p>
            <a:pPr algn="just">
              <a:buNone/>
            </a:pPr>
            <a:r>
              <a:rPr lang="it-IT" dirty="0" smtClean="0"/>
              <a:t>Cognome parte attrice : Camporesi</a:t>
            </a:r>
          </a:p>
          <a:p>
            <a:pPr algn="just">
              <a:buNone/>
            </a:pPr>
            <a:r>
              <a:rPr lang="it-IT" dirty="0"/>
              <a:t>Cognome parte </a:t>
            </a:r>
            <a:r>
              <a:rPr lang="it-IT" dirty="0" smtClean="0"/>
              <a:t>convenuta: Comune di Galeata + altri</a:t>
            </a:r>
            <a:endParaRPr lang="it-IT" dirty="0"/>
          </a:p>
          <a:p>
            <a:pPr algn="just">
              <a:buNone/>
            </a:pPr>
            <a:r>
              <a:rPr lang="it-IT" dirty="0" smtClean="0"/>
              <a:t>Tribunale competente: Tribunale di Forlì</a:t>
            </a:r>
          </a:p>
          <a:p>
            <a:pPr algn="just">
              <a:buNone/>
            </a:pPr>
            <a:r>
              <a:rPr lang="it-IT" dirty="0" smtClean="0"/>
              <a:t>Data di comparizione (indicata nell’atto di citazione): 30.12.2019</a:t>
            </a:r>
          </a:p>
          <a:p>
            <a:pPr algn="just">
              <a:buNone/>
            </a:pPr>
            <a:r>
              <a:rPr lang="it-IT" dirty="0" smtClean="0"/>
              <a:t/>
            </a:r>
            <a:br>
              <a:rPr lang="it-IT" dirty="0" smtClean="0"/>
            </a:br>
            <a:endParaRPr lang="it-IT" dirty="0"/>
          </a:p>
        </p:txBody>
      </p:sp>
      <p:sp>
        <p:nvSpPr>
          <p:cNvPr id="4" name="Segnaposto numero diapositiva 3"/>
          <p:cNvSpPr>
            <a:spLocks noGrp="1"/>
          </p:cNvSpPr>
          <p:nvPr>
            <p:ph type="sldNum" sz="quarter" idx="12"/>
          </p:nvPr>
        </p:nvSpPr>
        <p:spPr/>
        <p:txBody>
          <a:bodyPr/>
          <a:lstStyle/>
          <a:p>
            <a:pPr>
              <a:defRPr/>
            </a:pPr>
            <a:fld id="{E89B14F8-6577-4964-A920-B18575DD22C0}" type="slidenum">
              <a:rPr lang="it-IT" smtClean="0"/>
              <a:pPr>
                <a:defRPr/>
              </a:pPr>
              <a:t>23</a:t>
            </a:fld>
            <a:endParaRPr lang="it-IT"/>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egnaposto contenuto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7303" y="1341438"/>
            <a:ext cx="7629393" cy="4983162"/>
          </a:xfrm>
        </p:spPr>
      </p:pic>
      <p:sp>
        <p:nvSpPr>
          <p:cNvPr id="4" name="Segnaposto numero diapositiva 3"/>
          <p:cNvSpPr>
            <a:spLocks noGrp="1"/>
          </p:cNvSpPr>
          <p:nvPr>
            <p:ph type="sldNum" sz="quarter" idx="12"/>
          </p:nvPr>
        </p:nvSpPr>
        <p:spPr/>
        <p:txBody>
          <a:bodyPr/>
          <a:lstStyle/>
          <a:p>
            <a:pPr>
              <a:defRPr/>
            </a:pPr>
            <a:fld id="{E89B14F8-6577-4964-A920-B18575DD22C0}" type="slidenum">
              <a:rPr lang="it-IT" smtClean="0"/>
              <a:pPr>
                <a:defRPr/>
              </a:pPr>
              <a:t>24</a:t>
            </a:fld>
            <a:endParaRPr lang="it-IT"/>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996720"/>
          </a:xfrm>
        </p:spPr>
        <p:txBody>
          <a:bodyPr>
            <a:noAutofit/>
          </a:bodyPr>
          <a:lstStyle/>
          <a:p>
            <a:r>
              <a:rPr lang="it-IT" sz="1600" b="1" dirty="0" smtClean="0"/>
              <a:t/>
            </a:r>
            <a:br>
              <a:rPr lang="it-IT" sz="1600" b="1" dirty="0" smtClean="0"/>
            </a:br>
            <a:r>
              <a:rPr lang="it-IT" sz="1600" b="1" dirty="0"/>
              <a:t>Clicchiamo con il mouse sull’icona ACCEDI presente all’interno della maschera SERVIZI RISERVATI in corrispondenza della voce CONSULTAZIONE REGISTRI</a:t>
            </a:r>
            <a:br>
              <a:rPr lang="it-IT" sz="1600" b="1" dirty="0"/>
            </a:br>
            <a:endParaRPr lang="it-IT" sz="1600" dirty="0"/>
          </a:p>
        </p:txBody>
      </p:sp>
      <p:pic>
        <p:nvPicPr>
          <p:cNvPr id="5" name="Segnaposto contenut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1810" y="1935163"/>
            <a:ext cx="6720379" cy="4389437"/>
          </a:xfrm>
        </p:spPr>
      </p:pic>
      <p:sp>
        <p:nvSpPr>
          <p:cNvPr id="4" name="Segnaposto numero diapositiva 3"/>
          <p:cNvSpPr>
            <a:spLocks noGrp="1"/>
          </p:cNvSpPr>
          <p:nvPr>
            <p:ph type="sldNum" sz="quarter" idx="12"/>
          </p:nvPr>
        </p:nvSpPr>
        <p:spPr/>
        <p:txBody>
          <a:bodyPr/>
          <a:lstStyle/>
          <a:p>
            <a:pPr>
              <a:defRPr/>
            </a:pPr>
            <a:fld id="{E89B14F8-6577-4964-A920-B18575DD22C0}" type="slidenum">
              <a:rPr lang="it-IT" smtClean="0"/>
              <a:pPr>
                <a:defRPr/>
              </a:pPr>
              <a:t>25</a:t>
            </a:fld>
            <a:endParaRPr lang="it-IT"/>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1800" b="1" dirty="0"/>
              <a:t>Apparirà la pagina CONSULTAZIONE REGISTRI CIVILE, nella quale dovremo selezionare l’UFFICIO GIUDIZIARIO, il tipo di REGISTRO, e il RUOLO; effettuate le selezioni, clicchiamo su CONSULTA  </a:t>
            </a:r>
          </a:p>
        </p:txBody>
      </p:sp>
      <p:sp>
        <p:nvSpPr>
          <p:cNvPr id="3" name="Segnaposto contenuto 2"/>
          <p:cNvSpPr>
            <a:spLocks noGrp="1"/>
          </p:cNvSpPr>
          <p:nvPr>
            <p:ph idx="1"/>
          </p:nvPr>
        </p:nvSpPr>
        <p:spPr/>
        <p:txBody>
          <a:bodyPr>
            <a:normAutofit fontScale="85000" lnSpcReduction="20000"/>
          </a:bodyPr>
          <a:lstStyle/>
          <a:p>
            <a:pPr algn="just"/>
            <a:r>
              <a:rPr lang="it-IT" dirty="0" smtClean="0"/>
              <a:t>Due sono le tipologie di firme compatibili con il PCT e con le notifiche via pec.</a:t>
            </a:r>
          </a:p>
          <a:p>
            <a:pPr algn="just">
              <a:buNone/>
            </a:pPr>
            <a:endParaRPr lang="it-IT" dirty="0" smtClean="0"/>
          </a:p>
          <a:p>
            <a:pPr algn="just"/>
            <a:r>
              <a:rPr lang="it-IT" dirty="0" smtClean="0"/>
              <a:t>Firma (</a:t>
            </a:r>
            <a:r>
              <a:rPr lang="it-IT" dirty="0" err="1" smtClean="0"/>
              <a:t>CAdES</a:t>
            </a:r>
            <a:r>
              <a:rPr lang="it-IT" dirty="0" smtClean="0"/>
              <a:t>)  che genera un file con estensione “.p7m”;</a:t>
            </a:r>
          </a:p>
          <a:p>
            <a:pPr algn="just"/>
            <a:r>
              <a:rPr lang="it-IT" dirty="0" smtClean="0"/>
              <a:t>Firma (</a:t>
            </a:r>
            <a:r>
              <a:rPr lang="it-IT" dirty="0" err="1" smtClean="0"/>
              <a:t>PAdES</a:t>
            </a:r>
            <a:r>
              <a:rPr lang="it-IT" dirty="0" smtClean="0"/>
              <a:t>)  - essendo stata prevista dalle nuove specifiche tecniche (</a:t>
            </a:r>
            <a:r>
              <a:rPr lang="it-IT" dirty="0" err="1" smtClean="0"/>
              <a:t>Provv</a:t>
            </a:r>
            <a:r>
              <a:rPr lang="it-IT" dirty="0" smtClean="0"/>
              <a:t>. DGSIA del 16/4/2014). che non altera l’estensione pdf del documento che si è sottoscritto;</a:t>
            </a:r>
          </a:p>
          <a:p>
            <a:pPr algn="just"/>
            <a:r>
              <a:rPr lang="it-IT" dirty="0" smtClean="0"/>
              <a:t>Per quanto il formato (</a:t>
            </a:r>
            <a:r>
              <a:rPr lang="it-IT" dirty="0" err="1" smtClean="0"/>
              <a:t>PAdES</a:t>
            </a:r>
            <a:r>
              <a:rPr lang="it-IT" dirty="0" smtClean="0"/>
              <a:t>) abbia valore legale, tuttavia in fase di creazione della busta l’atto principale, </a:t>
            </a:r>
            <a:r>
              <a:rPr lang="it-IT" dirty="0" err="1" smtClean="0"/>
              <a:t>DatiAtto.xml</a:t>
            </a:r>
            <a:r>
              <a:rPr lang="it-IT" dirty="0" smtClean="0"/>
              <a:t>, l’eventuale procura, l’atto principale,  la NIR (che sono i documenti digitali che vanno obbligatoriamente firmati, unitamente a quelli in cui è prevista l’attestazione di conformità), i redattori adoperano ancora unicamente il formato “.p7m” (</a:t>
            </a:r>
            <a:r>
              <a:rPr lang="it-IT" dirty="0" err="1" smtClean="0"/>
              <a:t>CAdES</a:t>
            </a:r>
            <a:r>
              <a:rPr lang="it-IT" dirty="0" smtClean="0"/>
              <a:t>).</a:t>
            </a:r>
            <a:endParaRPr lang="it-IT" dirty="0"/>
          </a:p>
        </p:txBody>
      </p:sp>
      <p:sp>
        <p:nvSpPr>
          <p:cNvPr id="4" name="Segnaposto numero diapositiva 3"/>
          <p:cNvSpPr>
            <a:spLocks noGrp="1"/>
          </p:cNvSpPr>
          <p:nvPr>
            <p:ph type="sldNum" sz="quarter" idx="12"/>
          </p:nvPr>
        </p:nvSpPr>
        <p:spPr/>
        <p:txBody>
          <a:bodyPr/>
          <a:lstStyle/>
          <a:p>
            <a:pPr>
              <a:defRPr/>
            </a:pPr>
            <a:fld id="{E89B14F8-6577-4964-A920-B18575DD22C0}" type="slidenum">
              <a:rPr lang="it-IT" smtClean="0"/>
              <a:pPr>
                <a:defRPr/>
              </a:pPr>
              <a:t>26</a:t>
            </a:fld>
            <a:endParaRPr lang="it-IT"/>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60" y="1935479"/>
            <a:ext cx="9042880" cy="4233065"/>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000" b="1" dirty="0"/>
              <a:t>Cliccata l’icona CONSULTA, ci troveremo nella pagina AGENDA – Uffici e Registri; clicchiamo sull’icona ARCHIVIO </a:t>
            </a:r>
            <a:r>
              <a:rPr lang="it-IT" sz="2000" b="1" dirty="0" smtClean="0"/>
              <a:t>FASCICOLI</a:t>
            </a:r>
            <a:endParaRPr lang="it-IT" sz="2000" b="1" dirty="0"/>
          </a:p>
        </p:txBody>
      </p:sp>
      <p:sp>
        <p:nvSpPr>
          <p:cNvPr id="3" name="Segnaposto contenuto 2"/>
          <p:cNvSpPr>
            <a:spLocks noGrp="1"/>
          </p:cNvSpPr>
          <p:nvPr>
            <p:ph idx="1"/>
          </p:nvPr>
        </p:nvSpPr>
        <p:spPr/>
        <p:txBody>
          <a:bodyPr/>
          <a:lstStyle/>
          <a:p>
            <a:endParaRPr lang="it-IT" sz="2800" b="1" i="1" dirty="0" smtClean="0">
              <a:latin typeface="Arial" charset="0"/>
              <a:cs typeface="Arial" charset="0"/>
            </a:endParaRPr>
          </a:p>
          <a:p>
            <a:endParaRPr lang="it-IT" dirty="0"/>
          </a:p>
        </p:txBody>
      </p:sp>
      <p:sp>
        <p:nvSpPr>
          <p:cNvPr id="4" name="Segnaposto numero diapositiva 3"/>
          <p:cNvSpPr>
            <a:spLocks noGrp="1"/>
          </p:cNvSpPr>
          <p:nvPr>
            <p:ph type="sldNum" sz="quarter" idx="12"/>
          </p:nvPr>
        </p:nvSpPr>
        <p:spPr/>
        <p:txBody>
          <a:bodyPr/>
          <a:lstStyle/>
          <a:p>
            <a:pPr>
              <a:defRPr/>
            </a:pPr>
            <a:fld id="{E89B14F8-6577-4964-A920-B18575DD22C0}" type="slidenum">
              <a:rPr lang="it-IT" smtClean="0"/>
              <a:pPr>
                <a:defRPr/>
              </a:pPr>
              <a:t>27</a:t>
            </a:fld>
            <a:endParaRPr lang="it-IT"/>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78838"/>
            <a:ext cx="9144000" cy="4097546"/>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76672"/>
            <a:ext cx="8147248" cy="1440160"/>
          </a:xfrm>
        </p:spPr>
        <p:txBody>
          <a:bodyPr>
            <a:normAutofit fontScale="90000"/>
          </a:bodyPr>
          <a:lstStyle/>
          <a:p>
            <a:r>
              <a:rPr lang="it-IT" sz="2000" b="1" dirty="0"/>
              <a:t>Dopo aver cliccato sull’icona ARCHIVIO FASCICOLI, apparirà la pagina ARCHIVIO FASCICOLI; nella scheda PARAMETRI DI RICERCA, usufruendo delle informazioni presenti nell’atto notificato al nostro assistito, inseriremo i dati </a:t>
            </a:r>
            <a:r>
              <a:rPr lang="it-IT" sz="2000" b="1" dirty="0" smtClean="0"/>
              <a:t>richiesti</a:t>
            </a:r>
            <a:r>
              <a:rPr lang="it-IT" sz="2400" b="1" dirty="0"/>
              <a:t/>
            </a:r>
            <a:br>
              <a:rPr lang="it-IT" sz="2400" b="1" dirty="0"/>
            </a:br>
            <a:r>
              <a:rPr lang="it-IT" sz="2400" b="1" dirty="0" smtClean="0">
                <a:solidFill>
                  <a:srgbClr val="FF0000"/>
                </a:solidFill>
              </a:rPr>
              <a:t/>
            </a:r>
            <a:br>
              <a:rPr lang="it-IT" sz="2400" b="1" dirty="0" smtClean="0">
                <a:solidFill>
                  <a:srgbClr val="FF0000"/>
                </a:solidFill>
              </a:rPr>
            </a:br>
            <a:endParaRPr lang="it-IT" sz="2400" dirty="0"/>
          </a:p>
        </p:txBody>
      </p:sp>
      <p:pic>
        <p:nvPicPr>
          <p:cNvPr id="5" name="Segnaposto contenut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9871" y="1916832"/>
            <a:ext cx="6664257" cy="4407768"/>
          </a:xfrm>
        </p:spPr>
      </p:pic>
      <p:sp>
        <p:nvSpPr>
          <p:cNvPr id="4" name="Segnaposto numero diapositiva 3"/>
          <p:cNvSpPr>
            <a:spLocks noGrp="1"/>
          </p:cNvSpPr>
          <p:nvPr>
            <p:ph type="sldNum" sz="quarter" idx="12"/>
          </p:nvPr>
        </p:nvSpPr>
        <p:spPr/>
        <p:txBody>
          <a:bodyPr/>
          <a:lstStyle/>
          <a:p>
            <a:pPr>
              <a:defRPr/>
            </a:pPr>
            <a:fld id="{E89B14F8-6577-4964-A920-B18575DD22C0}" type="slidenum">
              <a:rPr lang="it-IT" smtClean="0"/>
              <a:pPr>
                <a:defRPr/>
              </a:pPr>
              <a:t>28</a:t>
            </a:fld>
            <a:endParaRPr lang="it-IT"/>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700808"/>
            <a:ext cx="8229600" cy="4623792"/>
          </a:xfrm>
        </p:spPr>
        <p:txBody>
          <a:bodyPr>
            <a:normAutofit fontScale="85000" lnSpcReduction="20000"/>
          </a:bodyPr>
          <a:lstStyle/>
          <a:p>
            <a:pPr algn="just"/>
            <a:r>
              <a:rPr lang="it-IT" b="1" dirty="0"/>
              <a:t>Nota bene: è sufficiente inserire anche solo una parte del cognome/ragione sociale e potrai altresì anteporre, al cognome/ragione sociale, il carattere speciale %  inserito il quale il sistema sarà in grado di rilasciarti le informazioni richieste anche se all’atto dell’iscrizione a ruolo il procedimento è stato iscritto con un cognome o ragione sociale non del tutto uguale a quello ipotizzabile (ad esempio: SOCIETA’ XYZ SNC in luogo di SOCIETA’ XYZ S.N.C.)</a:t>
            </a:r>
          </a:p>
          <a:p>
            <a:pPr algn="just"/>
            <a:r>
              <a:rPr lang="it-IT" b="1" dirty="0"/>
              <a:t>Quanto alla data di comparizione o alla data di udienza è sufficiente indicare anche solo una delle informazioni richieste.</a:t>
            </a:r>
          </a:p>
          <a:p>
            <a:pPr algn="just"/>
            <a:r>
              <a:rPr lang="it-IT" b="1" dirty="0"/>
              <a:t>Inseriti i dati,  clicchiamo su ESEGUI RICERCA </a:t>
            </a:r>
          </a:p>
          <a:p>
            <a:pPr algn="just"/>
            <a:r>
              <a:rPr lang="it-IT" b="1" dirty="0"/>
              <a:t>Il sistema a questo punto ci consentirà di conoscere il numero di ruolo del </a:t>
            </a:r>
            <a:r>
              <a:rPr lang="it-IT" b="1" dirty="0" smtClean="0"/>
              <a:t>procedimento</a:t>
            </a:r>
            <a:endParaRPr lang="it-IT" dirty="0"/>
          </a:p>
        </p:txBody>
      </p:sp>
      <p:sp>
        <p:nvSpPr>
          <p:cNvPr id="4" name="Segnaposto numero diapositiva 3"/>
          <p:cNvSpPr>
            <a:spLocks noGrp="1"/>
          </p:cNvSpPr>
          <p:nvPr>
            <p:ph type="sldNum" sz="quarter" idx="12"/>
          </p:nvPr>
        </p:nvSpPr>
        <p:spPr/>
        <p:txBody>
          <a:bodyPr/>
          <a:lstStyle/>
          <a:p>
            <a:pPr>
              <a:defRPr/>
            </a:pPr>
            <a:fld id="{E89B14F8-6577-4964-A920-B18575DD22C0}" type="slidenum">
              <a:rPr lang="it-IT" smtClean="0"/>
              <a:pPr>
                <a:defRPr/>
              </a:pPr>
              <a:t>29</a:t>
            </a:fld>
            <a:endParaRPr lang="it-IT"/>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980728"/>
            <a:ext cx="8229600" cy="5343872"/>
          </a:xfrm>
        </p:spPr>
        <p:txBody>
          <a:bodyPr>
            <a:normAutofit/>
          </a:bodyPr>
          <a:lstStyle/>
          <a:p>
            <a:pPr algn="just"/>
            <a:r>
              <a:rPr lang="it-IT" dirty="0"/>
              <a:t>L’ANPR consente ai</a:t>
            </a:r>
            <a:br>
              <a:rPr lang="it-IT" dirty="0"/>
            </a:br>
            <a:r>
              <a:rPr lang="it-IT" dirty="0"/>
              <a:t>comuni la certificazione dei dati anagrafici nel rispetto di quanto previsto dall’articolo 33 del decreto del </a:t>
            </a:r>
            <a:r>
              <a:rPr lang="it-IT" dirty="0" smtClean="0"/>
              <a:t>Presidente della </a:t>
            </a:r>
            <a:r>
              <a:rPr lang="it-IT" dirty="0"/>
              <a:t>Repubblica 30 maggio 1989, n. 223, anche in modalità telematica. </a:t>
            </a:r>
            <a:endParaRPr lang="it-IT" dirty="0" smtClean="0"/>
          </a:p>
          <a:p>
            <a:pPr algn="just"/>
            <a:r>
              <a:rPr lang="it-IT" b="1" dirty="0" smtClean="0"/>
              <a:t>La </a:t>
            </a:r>
            <a:r>
              <a:rPr lang="it-IT" b="1" dirty="0"/>
              <a:t>certificazione dei dati anagrafici in </a:t>
            </a:r>
            <a:r>
              <a:rPr lang="it-IT" b="1" dirty="0" err="1"/>
              <a:t>modalita’</a:t>
            </a:r>
            <a:r>
              <a:rPr lang="it-IT" b="1" dirty="0"/>
              <a:t> telematica </a:t>
            </a:r>
            <a:r>
              <a:rPr lang="it-IT" b="1" dirty="0" err="1"/>
              <a:t>e’</a:t>
            </a:r>
            <a:r>
              <a:rPr lang="it-IT" b="1" dirty="0"/>
              <a:t> assicurata dal Ministero dell’Interno tramite l</a:t>
            </a:r>
            <a:r>
              <a:rPr lang="it-IT" b="1" dirty="0" smtClean="0"/>
              <a:t>’ ANPR </a:t>
            </a:r>
            <a:r>
              <a:rPr lang="it-IT" b="1" dirty="0"/>
              <a:t>mediante l’emissione di documenti digitali muniti di sigillo elettronico qualificato</a:t>
            </a:r>
            <a:r>
              <a:rPr lang="it-IT" dirty="0"/>
              <a:t>, ai sensi del Regolamento (UE) n. 910/2014 </a:t>
            </a:r>
            <a:r>
              <a:rPr lang="it-IT" dirty="0" smtClean="0"/>
              <a:t>del </a:t>
            </a:r>
            <a:r>
              <a:rPr lang="it-IT" dirty="0"/>
              <a:t>23 luglio 2014.</a:t>
            </a:r>
          </a:p>
        </p:txBody>
      </p:sp>
      <p:sp>
        <p:nvSpPr>
          <p:cNvPr id="4" name="Segnaposto numero diapositiva 3"/>
          <p:cNvSpPr>
            <a:spLocks noGrp="1"/>
          </p:cNvSpPr>
          <p:nvPr>
            <p:ph type="sldNum" sz="quarter" idx="12"/>
          </p:nvPr>
        </p:nvSpPr>
        <p:spPr/>
        <p:txBody>
          <a:bodyPr/>
          <a:lstStyle/>
          <a:p>
            <a:pPr>
              <a:defRPr/>
            </a:pPr>
            <a:fld id="{E89B14F8-6577-4964-A920-B18575DD22C0}" type="slidenum">
              <a:rPr lang="it-IT" smtClean="0"/>
              <a:pPr>
                <a:defRPr/>
              </a:pPr>
              <a:t>3</a:t>
            </a:fld>
            <a:endParaRPr lang="it-IT"/>
          </a:p>
        </p:txBody>
      </p:sp>
    </p:spTree>
    <p:extLst>
      <p:ext uri="{BB962C8B-B14F-4D97-AF65-F5344CB8AC3E}">
        <p14:creationId xmlns:p14="http://schemas.microsoft.com/office/powerpoint/2010/main" val="502101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957189"/>
            <a:ext cx="8229600" cy="4345384"/>
          </a:xfrm>
        </p:spPr>
      </p:pic>
      <p:sp>
        <p:nvSpPr>
          <p:cNvPr id="4" name="Segnaposto numero diapositiva 3"/>
          <p:cNvSpPr>
            <a:spLocks noGrp="1"/>
          </p:cNvSpPr>
          <p:nvPr>
            <p:ph type="sldNum" sz="quarter" idx="12"/>
          </p:nvPr>
        </p:nvSpPr>
        <p:spPr/>
        <p:txBody>
          <a:bodyPr/>
          <a:lstStyle/>
          <a:p>
            <a:pPr>
              <a:defRPr/>
            </a:pPr>
            <a:fld id="{E89B14F8-6577-4964-A920-B18575DD22C0}" type="slidenum">
              <a:rPr lang="it-IT" smtClean="0"/>
              <a:pPr>
                <a:defRPr/>
              </a:pPr>
              <a:t>30</a:t>
            </a:fld>
            <a:endParaRPr lang="it-IT"/>
          </a:p>
        </p:txBody>
      </p:sp>
    </p:spTree>
    <p:extLst>
      <p:ext uri="{BB962C8B-B14F-4D97-AF65-F5344CB8AC3E}">
        <p14:creationId xmlns:p14="http://schemas.microsoft.com/office/powerpoint/2010/main" val="26616653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92696"/>
            <a:ext cx="8229600" cy="1296144"/>
          </a:xfrm>
        </p:spPr>
        <p:txBody>
          <a:bodyPr>
            <a:normAutofit fontScale="90000"/>
          </a:bodyPr>
          <a:lstStyle/>
          <a:p>
            <a:r>
              <a:rPr lang="it-IT" sz="2700" b="1" dirty="0">
                <a:solidFill>
                  <a:srgbClr val="FF0000"/>
                </a:solidFill>
              </a:rPr>
              <a:t>La ricerca del numero di ruolo nei procedimenti esecutivi (mobiliari/immobiliari)</a:t>
            </a:r>
            <a:r>
              <a:rPr lang="it-IT" b="1" dirty="0"/>
              <a:t/>
            </a:r>
            <a:br>
              <a:rPr lang="it-IT" b="1" dirty="0"/>
            </a:br>
            <a:endParaRPr lang="it-IT" dirty="0"/>
          </a:p>
        </p:txBody>
      </p:sp>
      <p:sp>
        <p:nvSpPr>
          <p:cNvPr id="3" name="Segnaposto contenuto 2"/>
          <p:cNvSpPr>
            <a:spLocks noGrp="1"/>
          </p:cNvSpPr>
          <p:nvPr>
            <p:ph idx="1"/>
          </p:nvPr>
        </p:nvSpPr>
        <p:spPr>
          <a:xfrm>
            <a:off x="457200" y="1772816"/>
            <a:ext cx="8229600" cy="4551784"/>
          </a:xfrm>
        </p:spPr>
        <p:txBody>
          <a:bodyPr>
            <a:normAutofit fontScale="62500" lnSpcReduction="20000"/>
          </a:bodyPr>
          <a:lstStyle/>
          <a:p>
            <a:pPr algn="just"/>
            <a:r>
              <a:rPr lang="it-IT" b="1" dirty="0" smtClean="0"/>
              <a:t>Per </a:t>
            </a:r>
            <a:r>
              <a:rPr lang="it-IT" b="1" dirty="0"/>
              <a:t>la ricerca del numero di ruolo nei procedimenti esecutivi (mobiliari/immobiliari), una volta entrati nella pagina CONSULTAZIONI REGISTRI dovremo selezionare l’UFFICIO GIUDIZIARIO, il tipo di REGISTRO (ESECUZIONI MOBILIARI O ESECUZIONI IMMOBILIARI), e il RUOLO (AVVOCATO); effettuate le selezioni, clicchiamo su CONSULTA.</a:t>
            </a:r>
          </a:p>
          <a:p>
            <a:pPr algn="just"/>
            <a:r>
              <a:rPr lang="it-IT" b="1" dirty="0"/>
              <a:t>Apparirà la pagina ARCHIVIO FASCICOLI; nella scheda PARAMETRI DI RICERCA, usufruendo delle informazioni presenti nell’atto notificato al nostro assistito, inseriremo i dati richiesti, scegliendo, prima, il tipo di persona (fisica o giuridica): </a:t>
            </a:r>
          </a:p>
          <a:p>
            <a:pPr algn="just"/>
            <a:r>
              <a:rPr lang="it-IT" b="1" dirty="0"/>
              <a:t>COGNOME / DENOMINAZIONE</a:t>
            </a:r>
          </a:p>
          <a:p>
            <a:pPr algn="just"/>
            <a:r>
              <a:rPr lang="it-IT" b="1" dirty="0"/>
              <a:t>NOME</a:t>
            </a:r>
          </a:p>
          <a:p>
            <a:pPr algn="just"/>
            <a:r>
              <a:rPr lang="it-IT" b="1" dirty="0"/>
              <a:t>CODICE FISCALE</a:t>
            </a:r>
          </a:p>
          <a:p>
            <a:pPr algn="just"/>
            <a:r>
              <a:rPr lang="it-IT" b="1" dirty="0"/>
              <a:t>E’ sufficiente inserire anche solo una parte del cognome/denominazione e potrai altresì anteporre, al cognome/denominazione, il carattere speciale  % inserito il quale il sistema sarà in grado di rilasciarti le informazioni richieste anche se all’atto dell’iscrizione a ruolo il procedimento è stato iscritto con un cognome o denominazione non del tutto uguale a quello ipotizzabile (ad esempio: SOCIETA’ XYZ SNC in luogo di SOCIETA’ XYZ S.N.C.)</a:t>
            </a:r>
          </a:p>
          <a:p>
            <a:pPr algn="just"/>
            <a:r>
              <a:rPr lang="it-IT" b="1" dirty="0"/>
              <a:t>Inseriti i dati,  clicchiamo su ESEGUI RICERCA</a:t>
            </a:r>
          </a:p>
          <a:p>
            <a:pPr algn="just"/>
            <a:r>
              <a:rPr lang="it-IT" b="1" dirty="0"/>
              <a:t>Il sistema a questo punto ci consentirà di conoscere il numero di ruolo del procedimento.</a:t>
            </a:r>
          </a:p>
          <a:p>
            <a:endParaRPr lang="it-IT" dirty="0"/>
          </a:p>
        </p:txBody>
      </p:sp>
      <p:sp>
        <p:nvSpPr>
          <p:cNvPr id="4" name="Segnaposto numero diapositiva 3"/>
          <p:cNvSpPr>
            <a:spLocks noGrp="1"/>
          </p:cNvSpPr>
          <p:nvPr>
            <p:ph type="sldNum" sz="quarter" idx="12"/>
          </p:nvPr>
        </p:nvSpPr>
        <p:spPr/>
        <p:txBody>
          <a:bodyPr/>
          <a:lstStyle/>
          <a:p>
            <a:pPr>
              <a:defRPr/>
            </a:pPr>
            <a:fld id="{E89B14F8-6577-4964-A920-B18575DD22C0}" type="slidenum">
              <a:rPr lang="it-IT" smtClean="0"/>
              <a:pPr>
                <a:defRPr/>
              </a:pPr>
              <a:t>31</a:t>
            </a:fld>
            <a:endParaRPr lang="it-IT"/>
          </a:p>
        </p:txBody>
      </p:sp>
    </p:spTree>
    <p:extLst>
      <p:ext uri="{BB962C8B-B14F-4D97-AF65-F5344CB8AC3E}">
        <p14:creationId xmlns:p14="http://schemas.microsoft.com/office/powerpoint/2010/main" val="42751207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908720"/>
            <a:ext cx="8229600" cy="875734"/>
          </a:xfrm>
        </p:spPr>
        <p:txBody>
          <a:bodyPr>
            <a:noAutofit/>
          </a:bodyPr>
          <a:lstStyle/>
          <a:p>
            <a:r>
              <a:rPr lang="it-IT" sz="3200" b="1" dirty="0">
                <a:solidFill>
                  <a:srgbClr val="FF0000"/>
                </a:solidFill>
              </a:rPr>
              <a:t>4</a:t>
            </a:r>
            <a:r>
              <a:rPr lang="it-IT" sz="3200" b="1" dirty="0" smtClean="0">
                <a:solidFill>
                  <a:srgbClr val="FF0000"/>
                </a:solidFill>
              </a:rPr>
              <a:t>. Come </a:t>
            </a:r>
            <a:r>
              <a:rPr lang="it-IT" sz="3200" b="1" dirty="0">
                <a:solidFill>
                  <a:srgbClr val="FF0000"/>
                </a:solidFill>
              </a:rPr>
              <a:t>fare per </a:t>
            </a:r>
            <a:r>
              <a:rPr lang="it-IT" sz="3200" b="1" dirty="0" smtClean="0">
                <a:solidFill>
                  <a:srgbClr val="FF0000"/>
                </a:solidFill>
              </a:rPr>
              <a:t>sapere quali </a:t>
            </a:r>
            <a:r>
              <a:rPr lang="it-IT" sz="3200" b="1" dirty="0">
                <a:solidFill>
                  <a:srgbClr val="FF0000"/>
                </a:solidFill>
              </a:rPr>
              <a:t>atti devono essere depositati obbligatoriamente in </a:t>
            </a:r>
            <a:r>
              <a:rPr lang="it-IT" sz="3200" b="1" dirty="0" smtClean="0">
                <a:solidFill>
                  <a:srgbClr val="FF0000"/>
                </a:solidFill>
              </a:rPr>
              <a:t>telematico?</a:t>
            </a:r>
            <a:endParaRPr lang="it-IT" sz="3200" b="1" dirty="0">
              <a:solidFill>
                <a:srgbClr val="FF0000"/>
              </a:solidFill>
            </a:endParaRPr>
          </a:p>
        </p:txBody>
      </p:sp>
      <p:sp>
        <p:nvSpPr>
          <p:cNvPr id="3" name="Segnaposto contenuto 2"/>
          <p:cNvSpPr>
            <a:spLocks noGrp="1"/>
          </p:cNvSpPr>
          <p:nvPr>
            <p:ph idx="1"/>
          </p:nvPr>
        </p:nvSpPr>
        <p:spPr>
          <a:xfrm>
            <a:off x="457200" y="2149792"/>
            <a:ext cx="8229600" cy="4389120"/>
          </a:xfrm>
        </p:spPr>
        <p:txBody>
          <a:bodyPr>
            <a:normAutofit/>
          </a:bodyPr>
          <a:lstStyle/>
          <a:p>
            <a:pPr algn="just"/>
            <a:endParaRPr lang="it-IT" dirty="0"/>
          </a:p>
        </p:txBody>
      </p:sp>
      <p:sp>
        <p:nvSpPr>
          <p:cNvPr id="4" name="Segnaposto numero diapositiva 3"/>
          <p:cNvSpPr>
            <a:spLocks noGrp="1"/>
          </p:cNvSpPr>
          <p:nvPr>
            <p:ph type="sldNum" sz="quarter" idx="12"/>
          </p:nvPr>
        </p:nvSpPr>
        <p:spPr/>
        <p:txBody>
          <a:bodyPr/>
          <a:lstStyle/>
          <a:p>
            <a:pPr>
              <a:defRPr/>
            </a:pPr>
            <a:fld id="{E89B14F8-6577-4964-A920-B18575DD22C0}" type="slidenum">
              <a:rPr lang="it-IT" smtClean="0"/>
              <a:pPr>
                <a:defRPr/>
              </a:pPr>
              <a:t>32</a:t>
            </a:fld>
            <a:endParaRPr lang="it-IT"/>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842" y="2149792"/>
            <a:ext cx="8180606" cy="4214515"/>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60648"/>
            <a:ext cx="8229600" cy="1336402"/>
          </a:xfrm>
        </p:spPr>
        <p:txBody>
          <a:bodyPr>
            <a:normAutofit fontScale="90000"/>
          </a:bodyPr>
          <a:lstStyle/>
          <a:p>
            <a:r>
              <a:rPr lang="it-IT" sz="2700" b="1" dirty="0"/>
              <a:t>1) ATTI CHE OBBLIGATORIAMENTE RICHIEDONO IL DEPOSITO TELEMATICO IN TRIBUNALE E CORTE D’APPELLO.</a:t>
            </a:r>
            <a:r>
              <a:rPr lang="it-IT" b="1" dirty="0"/>
              <a:t/>
            </a:r>
            <a:br>
              <a:rPr lang="it-IT" b="1" dirty="0"/>
            </a:br>
            <a:endParaRPr lang="it-IT" dirty="0"/>
          </a:p>
        </p:txBody>
      </p:sp>
      <p:sp>
        <p:nvSpPr>
          <p:cNvPr id="3" name="Segnaposto contenuto 2"/>
          <p:cNvSpPr>
            <a:spLocks noGrp="1"/>
          </p:cNvSpPr>
          <p:nvPr>
            <p:ph idx="1"/>
          </p:nvPr>
        </p:nvSpPr>
        <p:spPr>
          <a:xfrm>
            <a:off x="457200" y="1628800"/>
            <a:ext cx="8229600" cy="4695800"/>
          </a:xfrm>
        </p:spPr>
        <p:txBody>
          <a:bodyPr>
            <a:normAutofit fontScale="25000" lnSpcReduction="20000"/>
          </a:bodyPr>
          <a:lstStyle/>
          <a:p>
            <a:pPr algn="ctr"/>
            <a:r>
              <a:rPr lang="it-IT" sz="4800" b="1" dirty="0" smtClean="0">
                <a:solidFill>
                  <a:srgbClr val="FF0000"/>
                </a:solidFill>
              </a:rPr>
              <a:t>Art</a:t>
            </a:r>
            <a:r>
              <a:rPr lang="it-IT" sz="4800" b="1" dirty="0">
                <a:solidFill>
                  <a:srgbClr val="FF0000"/>
                </a:solidFill>
              </a:rPr>
              <a:t>. 16-bis </a:t>
            </a:r>
            <a:r>
              <a:rPr lang="it-IT" sz="4800" b="1" dirty="0" smtClean="0">
                <a:solidFill>
                  <a:srgbClr val="FF0000"/>
                </a:solidFill>
              </a:rPr>
              <a:t>del  Decreto </a:t>
            </a:r>
            <a:r>
              <a:rPr lang="it-IT" sz="4800" b="1" dirty="0">
                <a:solidFill>
                  <a:srgbClr val="FF0000"/>
                </a:solidFill>
              </a:rPr>
              <a:t>legge n. </a:t>
            </a:r>
            <a:r>
              <a:rPr lang="it-IT" sz="4800" b="1" dirty="0" smtClean="0">
                <a:solidFill>
                  <a:srgbClr val="FF0000"/>
                </a:solidFill>
              </a:rPr>
              <a:t>179/12</a:t>
            </a:r>
          </a:p>
          <a:p>
            <a:pPr algn="ctr"/>
            <a:r>
              <a:rPr lang="it-IT" sz="4800" b="1" dirty="0" smtClean="0">
                <a:solidFill>
                  <a:srgbClr val="FF0000"/>
                </a:solidFill>
              </a:rPr>
              <a:t>(</a:t>
            </a:r>
            <a:r>
              <a:rPr lang="it-IT" sz="4800" b="1" dirty="0">
                <a:solidFill>
                  <a:srgbClr val="FF0000"/>
                </a:solidFill>
              </a:rPr>
              <a:t>Obbligatorietà del deposito telematico degli atti processuali)</a:t>
            </a:r>
          </a:p>
          <a:p>
            <a:pPr algn="ctr"/>
            <a:r>
              <a:rPr lang="it-IT" sz="4800" b="1" dirty="0" smtClean="0">
                <a:solidFill>
                  <a:srgbClr val="FF0000"/>
                </a:solidFill>
              </a:rPr>
              <a:t> </a:t>
            </a:r>
            <a:r>
              <a:rPr lang="it-IT" sz="6400" u="sng" dirty="0">
                <a:hlinkClick r:id="rId2"/>
              </a:rPr>
              <a:t>www.normattiva.it/uri-res/N2Ls?urn:nir:stato:decreto.legge:2012-10-18;179!vig= </a:t>
            </a:r>
            <a:endParaRPr lang="it-IT" sz="6400" dirty="0"/>
          </a:p>
          <a:p>
            <a:pPr algn="just"/>
            <a:endParaRPr lang="it-IT" sz="4800" b="1" dirty="0">
              <a:solidFill>
                <a:srgbClr val="FF0000"/>
              </a:solidFill>
            </a:endParaRPr>
          </a:p>
          <a:p>
            <a:pPr algn="just"/>
            <a:r>
              <a:rPr lang="it-IT" sz="4400" b="1" dirty="0"/>
              <a:t>1. Salvo quanto previsto dal comma 5, a decorrere dal </a:t>
            </a:r>
            <a:r>
              <a:rPr lang="it-IT" sz="4400" b="1" dirty="0">
                <a:solidFill>
                  <a:srgbClr val="FF0000"/>
                </a:solidFill>
              </a:rPr>
              <a:t>30 giugno 2014</a:t>
            </a:r>
            <a:r>
              <a:rPr lang="it-IT" sz="4400" b="1" dirty="0"/>
              <a:t> nei procedimenti civili, contenziosi o di volontaria giurisdizione, innanzi al tribunale, il deposito degli atti processuali e dei documenti da parte dei difensori delle parti precedentemente costituite ha luogo esclusivamente con modalità telematiche, nel rispetto della normativa anche regolamentare concernente la sottoscrizione, la trasmissione e la ricezione dei documenti informatici. Allo stesso modo si procede per il deposito degli atti e dei documenti da parte dei soggetti nominati o delegati dall’autorità giudiziaria. Le parti provvedono, con le modalità di cui al presente comma. a depositare gli atti e i documenti provenienti dai soggetti da esse nominati. Per difensori non si intendono i dipendenti di cui si avvalgono le pubbliche amministrazioni per stare in giudizio personalmente. In ogni caso, i medesimi dipendenti possono depositare, con le  modalità  previste dal presente comma, gli  atti  e  i documenti di cui al medesimo comma.</a:t>
            </a:r>
          </a:p>
          <a:p>
            <a:pPr algn="just"/>
            <a:r>
              <a:rPr lang="it-IT" sz="4400" b="1" dirty="0"/>
              <a:t>2. Nei processi esecutivi di cui al  libro  III  del  codice  di procedura civile la  disposizione  di  cui al comma 1 si applica successivamente al deposito dell’atto con cui inizia l’esecuzione. A decorrere dal </a:t>
            </a:r>
            <a:r>
              <a:rPr lang="it-IT" sz="4400" b="1" dirty="0">
                <a:solidFill>
                  <a:srgbClr val="FF0000"/>
                </a:solidFill>
              </a:rPr>
              <a:t>31 marzo 2015</a:t>
            </a:r>
            <a:r>
              <a:rPr lang="it-IT" sz="4400" b="1" dirty="0"/>
              <a:t>, il deposito nei procedimenti di espropriazione forzata della nota di iscrizione a ruolo ha luogo esclusivamente con modalità telematiche, nel rispetto della normativa anche regolamentare concernente la sottoscrizione, la trasmissione e la ricezione dei documenti informatici. Unitamente alla nota di iscrizione a ruolo sono depositati, con le medesime modalità, le copie conformi degli atti indicati dagli articoli 518, sesto comma, 543, quarto comma e 557, secondo comma, del codice di procedura civile. Ai fini del presente comma, il difensore attesta la conformità delle copie agli originali, anche fuori dai casi previsti dal comma 9-bis e dall’articolo 16-decies.</a:t>
            </a:r>
          </a:p>
          <a:p>
            <a:pPr algn="just"/>
            <a:r>
              <a:rPr lang="it-IT" sz="4400" b="1" dirty="0"/>
              <a:t>9-ter. A decorrere dal </a:t>
            </a:r>
            <a:r>
              <a:rPr lang="it-IT" sz="4400" b="1" dirty="0">
                <a:solidFill>
                  <a:srgbClr val="FF0000"/>
                </a:solidFill>
              </a:rPr>
              <a:t>30 giugno 2015 </a:t>
            </a:r>
            <a:r>
              <a:rPr lang="it-IT" sz="4400" b="1" dirty="0"/>
              <a:t>nei procedimenti civili, contenziosi o di volontaria  giurisdizione, innanzi alla corte di appello, il deposito degli atti processuali e dei documenti da parte dei difensori delle parti precedentemente costituite ha luogo esclusivamente con modalità telematiche, nel rispetto della normativa anche regolamentare concernente la sottoscrizione, la trasmissione e la ricezione dei documenti  informatici. Allo stesso modo si procede per il deposito degli atti e dei documenti  da  parte dei soggetti nominati o delegati dall’autorità giudiziaria. Le parti provvedono, con le modalità di cui al presente comma, a depositare gli atti e i documenti provenienti dai soggetti da esse nominati. Con uno o più decreti aventi natura  non regolamentare, da  adottarsi sentiti l’Avvocatura generale dello Stato, il Consiglio nazionale forense ed i consigli dell’ordine degli avvocati interessati, il Ministro della giustizia, previa verifica, accertata la funzionalità dei servizi di comunicazione, può individuare le corti di appello nelle quali viene anticipato, nei procedimenti civili iniziati prima del 30 giugno 2015 ed anche limitatamente a specifiche categorie di procedimenti, il termine fissato dalla  legge  per  l’obbligatorietà del deposito telematico.</a:t>
            </a:r>
          </a:p>
          <a:p>
            <a:endParaRPr lang="it-IT" dirty="0"/>
          </a:p>
        </p:txBody>
      </p:sp>
      <p:sp>
        <p:nvSpPr>
          <p:cNvPr id="4" name="Segnaposto numero diapositiva 3"/>
          <p:cNvSpPr>
            <a:spLocks noGrp="1"/>
          </p:cNvSpPr>
          <p:nvPr>
            <p:ph type="sldNum" sz="quarter" idx="12"/>
          </p:nvPr>
        </p:nvSpPr>
        <p:spPr/>
        <p:txBody>
          <a:bodyPr/>
          <a:lstStyle/>
          <a:p>
            <a:pPr>
              <a:defRPr/>
            </a:pPr>
            <a:fld id="{E89B14F8-6577-4964-A920-B18575DD22C0}" type="slidenum">
              <a:rPr lang="it-IT" smtClean="0"/>
              <a:pPr>
                <a:defRPr/>
              </a:pPr>
              <a:t>33</a:t>
            </a:fld>
            <a:endParaRPr lang="it-IT"/>
          </a:p>
        </p:txBody>
      </p:sp>
    </p:spTree>
    <p:extLst>
      <p:ext uri="{BB962C8B-B14F-4D97-AF65-F5344CB8AC3E}">
        <p14:creationId xmlns:p14="http://schemas.microsoft.com/office/powerpoint/2010/main" val="36819451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908720"/>
            <a:ext cx="8229600" cy="5415880"/>
          </a:xfrm>
        </p:spPr>
        <p:txBody>
          <a:bodyPr>
            <a:normAutofit fontScale="85000" lnSpcReduction="20000"/>
          </a:bodyPr>
          <a:lstStyle/>
          <a:p>
            <a:pPr algn="just"/>
            <a:r>
              <a:rPr lang="it-IT" b="1" dirty="0"/>
              <a:t>Devono, quindi, essere DEPOSITATI OBBLIGATORIAMENTE IN TELEMATICO in tutti i Tribunali e Corti di Appello</a:t>
            </a:r>
            <a:r>
              <a:rPr lang="it-IT" b="1" dirty="0" smtClean="0"/>
              <a:t>:</a:t>
            </a:r>
          </a:p>
          <a:p>
            <a:pPr algn="just"/>
            <a:endParaRPr lang="it-IT" b="1" dirty="0"/>
          </a:p>
          <a:p>
            <a:r>
              <a:rPr lang="it-IT" b="1" dirty="0"/>
              <a:t>– Ricorso per decreto </a:t>
            </a:r>
            <a:r>
              <a:rPr lang="it-IT" b="1" dirty="0" smtClean="0"/>
              <a:t>ingiuntivo;</a:t>
            </a:r>
            <a:endParaRPr lang="it-IT" b="1" dirty="0"/>
          </a:p>
          <a:p>
            <a:r>
              <a:rPr lang="it-IT" b="1" dirty="0"/>
              <a:t>– Procedimenti di esecuzione forzata:</a:t>
            </a:r>
          </a:p>
          <a:p>
            <a:r>
              <a:rPr lang="it-IT" b="1" dirty="0"/>
              <a:t>iscrizione a ruolo del pignoramento mobiliare, pignoramento immobiliare e pignoramento presso terzi</a:t>
            </a:r>
          </a:p>
          <a:p>
            <a:r>
              <a:rPr lang="it-IT" b="1" dirty="0"/>
              <a:t>– Atti </a:t>
            </a:r>
            <a:r>
              <a:rPr lang="it-IT" b="1" dirty="0" err="1"/>
              <a:t>endoprocessuali</a:t>
            </a:r>
            <a:r>
              <a:rPr lang="it-IT" b="1" dirty="0"/>
              <a:t>: tutti gli atti da depositarsi dopo l’avvenuta costituzione della parte in giudizio e quindi, ad esempio:</a:t>
            </a:r>
          </a:p>
          <a:p>
            <a:r>
              <a:rPr lang="it-IT" b="1" dirty="0"/>
              <a:t>– le memorie ex art. 183 c.p.c.,</a:t>
            </a:r>
          </a:p>
          <a:p>
            <a:r>
              <a:rPr lang="it-IT" b="1" dirty="0"/>
              <a:t>– la consulenza tecnica di parte</a:t>
            </a:r>
          </a:p>
          <a:p>
            <a:r>
              <a:rPr lang="it-IT" b="1" dirty="0"/>
              <a:t>– la comparsa conclusionale,</a:t>
            </a:r>
          </a:p>
          <a:p>
            <a:r>
              <a:rPr lang="it-IT" b="1" dirty="0"/>
              <a:t>– la conclusionale in replica</a:t>
            </a:r>
          </a:p>
          <a:p>
            <a:r>
              <a:rPr lang="it-IT" b="1" dirty="0"/>
              <a:t>– la rinuncia al mandato</a:t>
            </a:r>
          </a:p>
          <a:p>
            <a:r>
              <a:rPr lang="it-IT" b="1" dirty="0"/>
              <a:t>– la comparsa di costituzione di nuovo procuratore</a:t>
            </a:r>
            <a:endParaRPr lang="it-IT" b="1" dirty="0">
              <a:effectLst/>
            </a:endParaRPr>
          </a:p>
        </p:txBody>
      </p:sp>
      <p:sp>
        <p:nvSpPr>
          <p:cNvPr id="4" name="Segnaposto numero diapositiva 3"/>
          <p:cNvSpPr>
            <a:spLocks noGrp="1"/>
          </p:cNvSpPr>
          <p:nvPr>
            <p:ph type="sldNum" sz="quarter" idx="12"/>
          </p:nvPr>
        </p:nvSpPr>
        <p:spPr/>
        <p:txBody>
          <a:bodyPr/>
          <a:lstStyle/>
          <a:p>
            <a:pPr>
              <a:defRPr/>
            </a:pPr>
            <a:fld id="{E89B14F8-6577-4964-A920-B18575DD22C0}" type="slidenum">
              <a:rPr lang="it-IT" smtClean="0"/>
              <a:pPr>
                <a:defRPr/>
              </a:pPr>
              <a:t>34</a:t>
            </a:fld>
            <a:endParaRPr lang="it-IT"/>
          </a:p>
        </p:txBody>
      </p:sp>
    </p:spTree>
    <p:extLst>
      <p:ext uri="{BB962C8B-B14F-4D97-AF65-F5344CB8AC3E}">
        <p14:creationId xmlns:p14="http://schemas.microsoft.com/office/powerpoint/2010/main" val="10139227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356760"/>
          </a:xfrm>
        </p:spPr>
        <p:txBody>
          <a:bodyPr>
            <a:normAutofit fontScale="90000"/>
          </a:bodyPr>
          <a:lstStyle/>
          <a:p>
            <a:r>
              <a:rPr lang="it-IT" b="1" dirty="0"/>
              <a:t>Processo esecutivo:</a:t>
            </a:r>
            <a:br>
              <a:rPr lang="it-IT" b="1" dirty="0"/>
            </a:br>
            <a:endParaRPr lang="it-IT" dirty="0"/>
          </a:p>
        </p:txBody>
      </p:sp>
      <p:sp>
        <p:nvSpPr>
          <p:cNvPr id="3" name="Segnaposto contenuto 2"/>
          <p:cNvSpPr>
            <a:spLocks noGrp="1"/>
          </p:cNvSpPr>
          <p:nvPr>
            <p:ph idx="1"/>
          </p:nvPr>
        </p:nvSpPr>
        <p:spPr>
          <a:xfrm>
            <a:off x="457200" y="2420888"/>
            <a:ext cx="8229600" cy="3903712"/>
          </a:xfrm>
        </p:spPr>
        <p:txBody>
          <a:bodyPr/>
          <a:lstStyle/>
          <a:p>
            <a:r>
              <a:rPr lang="it-IT" b="1" dirty="0" smtClean="0"/>
              <a:t>– </a:t>
            </a:r>
            <a:r>
              <a:rPr lang="it-IT" b="1" dirty="0"/>
              <a:t>Iscrizione a ruolo pignoramento mobiliare</a:t>
            </a:r>
          </a:p>
          <a:p>
            <a:r>
              <a:rPr lang="it-IT" b="1" dirty="0"/>
              <a:t>– Iscrizione a ruolo pignoramento immobiliare</a:t>
            </a:r>
          </a:p>
          <a:p>
            <a:r>
              <a:rPr lang="it-IT" b="1" dirty="0"/>
              <a:t>– Iscrizione a ruolo pignoramento presso terzi</a:t>
            </a:r>
          </a:p>
          <a:p>
            <a:r>
              <a:rPr lang="it-IT" b="1" dirty="0"/>
              <a:t>– Atto di intervento nell’esecuzione</a:t>
            </a:r>
          </a:p>
          <a:p>
            <a:r>
              <a:rPr lang="it-IT" b="1" dirty="0"/>
              <a:t>– Istanza per la riduzione del pignoramento</a:t>
            </a:r>
          </a:p>
          <a:p>
            <a:endParaRPr lang="it-IT" dirty="0"/>
          </a:p>
        </p:txBody>
      </p:sp>
      <p:sp>
        <p:nvSpPr>
          <p:cNvPr id="4" name="Segnaposto numero diapositiva 3"/>
          <p:cNvSpPr>
            <a:spLocks noGrp="1"/>
          </p:cNvSpPr>
          <p:nvPr>
            <p:ph type="sldNum" sz="quarter" idx="12"/>
          </p:nvPr>
        </p:nvSpPr>
        <p:spPr/>
        <p:txBody>
          <a:bodyPr/>
          <a:lstStyle/>
          <a:p>
            <a:pPr>
              <a:defRPr/>
            </a:pPr>
            <a:fld id="{E89B14F8-6577-4964-A920-B18575DD22C0}" type="slidenum">
              <a:rPr lang="it-IT" smtClean="0"/>
              <a:pPr>
                <a:defRPr/>
              </a:pPr>
              <a:t>35</a:t>
            </a:fld>
            <a:endParaRPr lang="it-IT"/>
          </a:p>
        </p:txBody>
      </p:sp>
    </p:spTree>
    <p:extLst>
      <p:ext uri="{BB962C8B-B14F-4D97-AF65-F5344CB8AC3E}">
        <p14:creationId xmlns:p14="http://schemas.microsoft.com/office/powerpoint/2010/main" val="16314171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356760"/>
          </a:xfrm>
        </p:spPr>
        <p:txBody>
          <a:bodyPr>
            <a:normAutofit/>
          </a:bodyPr>
          <a:lstStyle/>
          <a:p>
            <a:r>
              <a:rPr lang="it-IT" sz="3600" b="1" dirty="0"/>
              <a:t>– Processo esecutivo – le opposizioni:</a:t>
            </a:r>
            <a:r>
              <a:rPr lang="it-IT" b="1" dirty="0"/>
              <a:t/>
            </a:r>
            <a:br>
              <a:rPr lang="it-IT" b="1" dirty="0"/>
            </a:br>
            <a:endParaRPr lang="it-IT" dirty="0"/>
          </a:p>
        </p:txBody>
      </p:sp>
      <p:sp>
        <p:nvSpPr>
          <p:cNvPr id="3" name="Segnaposto contenuto 2"/>
          <p:cNvSpPr>
            <a:spLocks noGrp="1"/>
          </p:cNvSpPr>
          <p:nvPr>
            <p:ph idx="1"/>
          </p:nvPr>
        </p:nvSpPr>
        <p:spPr>
          <a:xfrm>
            <a:off x="457200" y="2060848"/>
            <a:ext cx="8229600" cy="4263752"/>
          </a:xfrm>
        </p:spPr>
        <p:txBody>
          <a:bodyPr/>
          <a:lstStyle/>
          <a:p>
            <a:r>
              <a:rPr lang="it-IT" b="1" dirty="0"/>
              <a:t>obbligo di deposito telematico per le opposizioni da proporsi dopo l’avvenuta iscrizione a ruolo del connesso procedimento di esecuzione forzata e quindi, ad esempio:</a:t>
            </a:r>
          </a:p>
          <a:p>
            <a:r>
              <a:rPr lang="it-IT" b="1" dirty="0"/>
              <a:t>– Ricorso ex art. 615 comma 2 c.p.c.</a:t>
            </a:r>
          </a:p>
          <a:p>
            <a:r>
              <a:rPr lang="it-IT" b="1" dirty="0"/>
              <a:t>– Ricorso ex art. 617 comma 2 c.p.c.</a:t>
            </a:r>
          </a:p>
          <a:p>
            <a:r>
              <a:rPr lang="it-IT" b="1" dirty="0"/>
              <a:t>– Ricorso ex art. 669 </a:t>
            </a:r>
            <a:r>
              <a:rPr lang="it-IT" b="1" dirty="0" err="1"/>
              <a:t>duodecies</a:t>
            </a:r>
            <a:r>
              <a:rPr lang="it-IT" b="1" dirty="0"/>
              <a:t> c.p.c. (attuazione delle misure cautelari)</a:t>
            </a:r>
          </a:p>
          <a:p>
            <a:r>
              <a:rPr lang="it-IT" b="1" dirty="0"/>
              <a:t>– Ricorso ex art. 669 </a:t>
            </a:r>
            <a:r>
              <a:rPr lang="it-IT" b="1" dirty="0" err="1"/>
              <a:t>terdecies</a:t>
            </a:r>
            <a:r>
              <a:rPr lang="it-IT" b="1" dirty="0"/>
              <a:t> c.p.c.</a:t>
            </a:r>
          </a:p>
          <a:p>
            <a:endParaRPr lang="it-IT" dirty="0"/>
          </a:p>
        </p:txBody>
      </p:sp>
      <p:sp>
        <p:nvSpPr>
          <p:cNvPr id="4" name="Segnaposto numero diapositiva 3"/>
          <p:cNvSpPr>
            <a:spLocks noGrp="1"/>
          </p:cNvSpPr>
          <p:nvPr>
            <p:ph type="sldNum" sz="quarter" idx="12"/>
          </p:nvPr>
        </p:nvSpPr>
        <p:spPr/>
        <p:txBody>
          <a:bodyPr/>
          <a:lstStyle/>
          <a:p>
            <a:pPr>
              <a:defRPr/>
            </a:pPr>
            <a:fld id="{E89B14F8-6577-4964-A920-B18575DD22C0}" type="slidenum">
              <a:rPr lang="it-IT" smtClean="0"/>
              <a:pPr>
                <a:defRPr/>
              </a:pPr>
              <a:t>36</a:t>
            </a:fld>
            <a:endParaRPr lang="it-IT"/>
          </a:p>
        </p:txBody>
      </p:sp>
    </p:spTree>
    <p:extLst>
      <p:ext uri="{BB962C8B-B14F-4D97-AF65-F5344CB8AC3E}">
        <p14:creationId xmlns:p14="http://schemas.microsoft.com/office/powerpoint/2010/main" val="26949988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000" b="1" dirty="0"/>
              <a:t>2) ATTI CHE IL DIFENSORE HA LA FACOLTA’ DI DEPOSITARE TELEMATICAMENTE IN TRIBUNALE E CORTE D’APPELLO.</a:t>
            </a:r>
            <a:r>
              <a:rPr lang="it-IT" sz="1800" b="1" dirty="0"/>
              <a:t/>
            </a:r>
            <a:br>
              <a:rPr lang="it-IT" sz="1800" b="1" dirty="0"/>
            </a:br>
            <a:endParaRPr lang="it-IT" sz="1800" dirty="0"/>
          </a:p>
        </p:txBody>
      </p:sp>
      <p:sp>
        <p:nvSpPr>
          <p:cNvPr id="3" name="Segnaposto contenuto 2"/>
          <p:cNvSpPr>
            <a:spLocks noGrp="1"/>
          </p:cNvSpPr>
          <p:nvPr>
            <p:ph idx="1"/>
          </p:nvPr>
        </p:nvSpPr>
        <p:spPr/>
        <p:txBody>
          <a:bodyPr>
            <a:normAutofit fontScale="77500" lnSpcReduction="20000"/>
          </a:bodyPr>
          <a:lstStyle/>
          <a:p>
            <a:pPr algn="ctr"/>
            <a:r>
              <a:rPr lang="it-IT" sz="2400" b="1" dirty="0">
                <a:solidFill>
                  <a:srgbClr val="FF0000"/>
                </a:solidFill>
              </a:rPr>
              <a:t>Norme di riferimento:</a:t>
            </a:r>
          </a:p>
          <a:p>
            <a:pPr algn="ctr"/>
            <a:r>
              <a:rPr lang="it-IT" sz="2400" b="1" dirty="0">
                <a:solidFill>
                  <a:srgbClr val="FF0000"/>
                </a:solidFill>
              </a:rPr>
              <a:t>Decreto legge n. 179/12</a:t>
            </a:r>
          </a:p>
          <a:p>
            <a:pPr algn="ctr"/>
            <a:r>
              <a:rPr lang="it-IT" sz="2400" b="1" dirty="0">
                <a:solidFill>
                  <a:srgbClr val="FF0000"/>
                </a:solidFill>
              </a:rPr>
              <a:t>Art. 16-bis comma 1 bis</a:t>
            </a:r>
          </a:p>
          <a:p>
            <a:r>
              <a:rPr lang="it-IT" b="1" dirty="0"/>
              <a:t>(FACOLTA’ del deposito telematico degli atti processuali)</a:t>
            </a:r>
          </a:p>
          <a:p>
            <a:pPr algn="just"/>
            <a:r>
              <a:rPr lang="it-IT" b="1" dirty="0"/>
              <a:t>1-bis. Nell’ambito dei procedimenti  civili,  contenziosi e di volontaria giurisdizione innanzi ai tribunali e, a decorrere dal </a:t>
            </a:r>
            <a:r>
              <a:rPr lang="it-IT" b="1" dirty="0">
                <a:solidFill>
                  <a:srgbClr val="FF0000"/>
                </a:solidFill>
              </a:rPr>
              <a:t>30 giugno 2015</a:t>
            </a:r>
            <a:r>
              <a:rPr lang="it-IT" b="1" dirty="0"/>
              <a:t>, innanzi alle corti di appello è sempre ammesso  il deposito telematico </a:t>
            </a:r>
            <a:r>
              <a:rPr lang="it-IT" b="1" dirty="0">
                <a:solidFill>
                  <a:srgbClr val="FF0000"/>
                </a:solidFill>
              </a:rPr>
              <a:t>di ogni atto diverso da quelli previsti dal comma 1 e dei documenti che si  offrono in comunicazione</a:t>
            </a:r>
            <a:r>
              <a:rPr lang="it-IT" b="1" dirty="0"/>
              <a:t>, da parte del difensore o del  dipendente di  cui  si  avvale  la  pubblica amministrazione per stare in giudizio personalmente, con le modalità previste dalla normativa   anche regolamentare concernente la sottoscrizione, la trasmissione e la  ricezione dei documenti informatici. In tal caso il deposito si perfeziona esclusivamente con tali modalità.</a:t>
            </a:r>
          </a:p>
          <a:p>
            <a:endParaRPr lang="it-IT" dirty="0"/>
          </a:p>
        </p:txBody>
      </p:sp>
      <p:sp>
        <p:nvSpPr>
          <p:cNvPr id="4" name="Segnaposto numero diapositiva 3"/>
          <p:cNvSpPr>
            <a:spLocks noGrp="1"/>
          </p:cNvSpPr>
          <p:nvPr>
            <p:ph type="sldNum" sz="quarter" idx="12"/>
          </p:nvPr>
        </p:nvSpPr>
        <p:spPr/>
        <p:txBody>
          <a:bodyPr/>
          <a:lstStyle/>
          <a:p>
            <a:pPr>
              <a:defRPr/>
            </a:pPr>
            <a:fld id="{E89B14F8-6577-4964-A920-B18575DD22C0}" type="slidenum">
              <a:rPr lang="it-IT" smtClean="0"/>
              <a:pPr>
                <a:defRPr/>
              </a:pPr>
              <a:t>37</a:t>
            </a:fld>
            <a:endParaRPr lang="it-IT"/>
          </a:p>
        </p:txBody>
      </p:sp>
    </p:spTree>
    <p:extLst>
      <p:ext uri="{BB962C8B-B14F-4D97-AF65-F5344CB8AC3E}">
        <p14:creationId xmlns:p14="http://schemas.microsoft.com/office/powerpoint/2010/main" val="1691478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572784"/>
          </a:xfrm>
        </p:spPr>
        <p:txBody>
          <a:bodyPr>
            <a:normAutofit fontScale="90000"/>
          </a:bodyPr>
          <a:lstStyle/>
          <a:p>
            <a:r>
              <a:rPr lang="it-IT" sz="2700" b="1" dirty="0" smtClean="0"/>
              <a:t/>
            </a:r>
            <a:br>
              <a:rPr lang="it-IT" sz="2700" b="1" dirty="0" smtClean="0"/>
            </a:br>
            <a:r>
              <a:rPr lang="it-IT" sz="2700" b="1" dirty="0"/>
              <a:t/>
            </a:r>
            <a:br>
              <a:rPr lang="it-IT" sz="2700" b="1" dirty="0"/>
            </a:br>
            <a:r>
              <a:rPr lang="it-IT" sz="2700" b="1" dirty="0" smtClean="0"/>
              <a:t>POSSONO</a:t>
            </a:r>
            <a:r>
              <a:rPr lang="it-IT" sz="2700" b="1" dirty="0"/>
              <a:t>, quindi, ESSERE DEPOSITATI FACOLTATIVAMENTE IN TELEMATICO, in tutti i Tribunali e Corti di Appello:</a:t>
            </a:r>
            <a:r>
              <a:rPr lang="it-IT" b="1" dirty="0"/>
              <a:t/>
            </a:r>
            <a:br>
              <a:rPr lang="it-IT" b="1" dirty="0"/>
            </a:br>
            <a:endParaRPr lang="it-IT" dirty="0"/>
          </a:p>
        </p:txBody>
      </p:sp>
      <p:sp>
        <p:nvSpPr>
          <p:cNvPr id="3" name="Segnaposto contenuto 2"/>
          <p:cNvSpPr>
            <a:spLocks noGrp="1"/>
          </p:cNvSpPr>
          <p:nvPr>
            <p:ph idx="1"/>
          </p:nvPr>
        </p:nvSpPr>
        <p:spPr>
          <a:xfrm>
            <a:off x="457200" y="2564904"/>
            <a:ext cx="8229600" cy="3759696"/>
          </a:xfrm>
        </p:spPr>
        <p:txBody>
          <a:bodyPr>
            <a:normAutofit fontScale="85000" lnSpcReduction="10000"/>
          </a:bodyPr>
          <a:lstStyle/>
          <a:p>
            <a:pPr algn="just"/>
            <a:r>
              <a:rPr lang="it-IT" b="1" dirty="0" smtClean="0"/>
              <a:t>– </a:t>
            </a:r>
            <a:r>
              <a:rPr lang="it-IT" b="1" dirty="0"/>
              <a:t>tutti gli atti introduttivi:</a:t>
            </a:r>
          </a:p>
          <a:p>
            <a:pPr algn="just"/>
            <a:r>
              <a:rPr lang="it-IT" b="1" dirty="0"/>
              <a:t>ad esempio, iscrizione a ruolo atto di citazione, ricorso per separazione, ricorso per cessazione degli effetti civili del matrimonio, ricorso per accertamento tecnico preventivo, atto di citazione in opposizione ex art. 615 comma 1 c.p.c., atto di citazione in opposizione ex art. 617 comma 1 c.p.c., ricorso in materia di lavoro, ricorso in </a:t>
            </a:r>
            <a:r>
              <a:rPr lang="it-IT" b="1" dirty="0" smtClean="0"/>
              <a:t>appello;</a:t>
            </a:r>
            <a:endParaRPr lang="it-IT" b="1" dirty="0"/>
          </a:p>
          <a:p>
            <a:pPr algn="just"/>
            <a:r>
              <a:rPr lang="it-IT" b="1" dirty="0"/>
              <a:t>– tutti gli atti con cui le parti si costituiscono in giudizio:</a:t>
            </a:r>
          </a:p>
          <a:p>
            <a:pPr algn="just"/>
            <a:r>
              <a:rPr lang="it-IT" b="1" dirty="0"/>
              <a:t>ad esempio, comparsa di costituzione, in tutti i procedimenti civili, contenziosi e volontaria giurisdizione.</a:t>
            </a:r>
            <a:endParaRPr lang="it-IT" b="1" dirty="0">
              <a:effectLst/>
            </a:endParaRPr>
          </a:p>
        </p:txBody>
      </p:sp>
      <p:sp>
        <p:nvSpPr>
          <p:cNvPr id="4" name="Segnaposto numero diapositiva 3"/>
          <p:cNvSpPr>
            <a:spLocks noGrp="1"/>
          </p:cNvSpPr>
          <p:nvPr>
            <p:ph type="sldNum" sz="quarter" idx="12"/>
          </p:nvPr>
        </p:nvSpPr>
        <p:spPr/>
        <p:txBody>
          <a:bodyPr/>
          <a:lstStyle/>
          <a:p>
            <a:pPr>
              <a:defRPr/>
            </a:pPr>
            <a:fld id="{E89B14F8-6577-4964-A920-B18575DD22C0}" type="slidenum">
              <a:rPr lang="it-IT" smtClean="0"/>
              <a:pPr>
                <a:defRPr/>
              </a:pPr>
              <a:t>38</a:t>
            </a:fld>
            <a:endParaRPr lang="it-IT"/>
          </a:p>
        </p:txBody>
      </p:sp>
    </p:spTree>
    <p:extLst>
      <p:ext uri="{BB962C8B-B14F-4D97-AF65-F5344CB8AC3E}">
        <p14:creationId xmlns:p14="http://schemas.microsoft.com/office/powerpoint/2010/main" val="18589891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980728"/>
            <a:ext cx="8229600" cy="1728192"/>
          </a:xfrm>
        </p:spPr>
        <p:txBody>
          <a:bodyPr>
            <a:normAutofit fontScale="90000"/>
          </a:bodyPr>
          <a:lstStyle/>
          <a:p>
            <a:pPr algn="just"/>
            <a:r>
              <a:rPr lang="it-IT" sz="2700" b="1" dirty="0" smtClean="0"/>
              <a:t/>
            </a:r>
            <a:br>
              <a:rPr lang="it-IT" sz="2700" b="1" dirty="0" smtClean="0"/>
            </a:br>
            <a:r>
              <a:rPr lang="it-IT" sz="2700" b="1" dirty="0"/>
              <a:t/>
            </a:r>
            <a:br>
              <a:rPr lang="it-IT" sz="2700" b="1" dirty="0"/>
            </a:br>
            <a:r>
              <a:rPr lang="it-IT" sz="2700" b="1" dirty="0" smtClean="0"/>
              <a:t/>
            </a:r>
            <a:br>
              <a:rPr lang="it-IT" sz="2700" b="1" dirty="0" smtClean="0"/>
            </a:br>
            <a:r>
              <a:rPr lang="it-IT" sz="2700" b="1" dirty="0"/>
              <a:t/>
            </a:r>
            <a:br>
              <a:rPr lang="it-IT" sz="2700" b="1" dirty="0"/>
            </a:br>
            <a:r>
              <a:rPr lang="it-IT" sz="2700" b="1" dirty="0" smtClean="0"/>
              <a:t/>
            </a:r>
            <a:br>
              <a:rPr lang="it-IT" sz="2700" b="1" dirty="0" smtClean="0"/>
            </a:br>
            <a:r>
              <a:rPr lang="it-IT" sz="4000" b="1" dirty="0">
                <a:solidFill>
                  <a:srgbClr val="00B050"/>
                </a:solidFill>
              </a:rPr>
              <a:t>5</a:t>
            </a:r>
            <a:r>
              <a:rPr lang="it-IT" sz="4000" b="1" dirty="0" smtClean="0">
                <a:solidFill>
                  <a:srgbClr val="00B050"/>
                </a:solidFill>
              </a:rPr>
              <a:t>. </a:t>
            </a:r>
            <a:r>
              <a:rPr lang="it-IT" sz="4000" b="1" dirty="0">
                <a:solidFill>
                  <a:srgbClr val="00B050"/>
                </a:solidFill>
              </a:rPr>
              <a:t>File video o audio come prove digitali nel processo civile: zippato o dischetto?</a:t>
            </a:r>
            <a:r>
              <a:rPr lang="it-IT" b="1" dirty="0"/>
              <a:t/>
            </a:r>
            <a:br>
              <a:rPr lang="it-IT" b="1" dirty="0"/>
            </a:br>
            <a:endParaRPr lang="it-IT" dirty="0"/>
          </a:p>
        </p:txBody>
      </p:sp>
      <p:sp>
        <p:nvSpPr>
          <p:cNvPr id="3" name="Segnaposto contenuto 2"/>
          <p:cNvSpPr>
            <a:spLocks noGrp="1"/>
          </p:cNvSpPr>
          <p:nvPr>
            <p:ph idx="1"/>
          </p:nvPr>
        </p:nvSpPr>
        <p:spPr>
          <a:xfrm>
            <a:off x="457200" y="2564904"/>
            <a:ext cx="8229600" cy="3759696"/>
          </a:xfrm>
        </p:spPr>
        <p:txBody>
          <a:bodyPr>
            <a:normAutofit/>
          </a:bodyPr>
          <a:lstStyle/>
          <a:p>
            <a:pPr algn="just"/>
            <a:r>
              <a:rPr lang="it-IT" dirty="0"/>
              <a:t>Il processo civile telematico è regolato anche da norme tecniche: nello specifico le regole tecniche </a:t>
            </a:r>
            <a:r>
              <a:rPr lang="it-IT" dirty="0" smtClean="0"/>
              <a:t>di cui al </a:t>
            </a:r>
            <a:r>
              <a:rPr lang="it-IT" b="1" dirty="0" smtClean="0"/>
              <a:t>D.M</a:t>
            </a:r>
            <a:r>
              <a:rPr lang="it-IT" b="1" dirty="0">
                <a:hlinkClick r:id="rId2"/>
              </a:rPr>
              <a:t>. </a:t>
            </a:r>
            <a:r>
              <a:rPr lang="it-IT" b="1" dirty="0" smtClean="0"/>
              <a:t>44/2011</a:t>
            </a:r>
            <a:r>
              <a:rPr lang="it-IT" dirty="0" smtClean="0"/>
              <a:t> </a:t>
            </a:r>
            <a:r>
              <a:rPr lang="it-IT" sz="1400" u="sng" dirty="0" smtClean="0">
                <a:hlinkClick r:id="rId3"/>
              </a:rPr>
              <a:t>www.normattiva.it/uri-res/N2Ls?urn:nir:ministero.giustizia:decreto:2011-02-21;44 </a:t>
            </a:r>
            <a:endParaRPr lang="it-IT" sz="1400" dirty="0"/>
          </a:p>
          <a:p>
            <a:pPr marL="0" indent="0" algn="ctr">
              <a:buNone/>
            </a:pPr>
            <a:r>
              <a:rPr lang="it-IT" dirty="0" smtClean="0"/>
              <a:t>e </a:t>
            </a:r>
          </a:p>
          <a:p>
            <a:pPr algn="just"/>
            <a:r>
              <a:rPr lang="it-IT" dirty="0" smtClean="0"/>
              <a:t>le </a:t>
            </a:r>
            <a:r>
              <a:rPr lang="it-IT" dirty="0"/>
              <a:t>specifiche tecniche (la cui ultima modifica risale all’aprile del 2016</a:t>
            </a:r>
            <a:r>
              <a:rPr lang="it-IT" dirty="0" smtClean="0"/>
              <a:t>).</a:t>
            </a:r>
          </a:p>
          <a:p>
            <a:pPr marL="0" indent="0" algn="just">
              <a:buNone/>
            </a:pPr>
            <a:r>
              <a:rPr lang="it-IT" sz="1400" u="sng" dirty="0">
                <a:hlinkClick r:id="rId4"/>
              </a:rPr>
              <a:t>http://pst.giustizia.it/PST/resources/cms/documents/Estratto_Gazzetta_Ufficiale_99_2014.pdf</a:t>
            </a:r>
            <a:r>
              <a:rPr lang="it-IT" sz="1400" u="sng" dirty="0">
                <a:hlinkClick r:id="rId5"/>
              </a:rPr>
              <a:t> </a:t>
            </a:r>
            <a:endParaRPr lang="it-IT" sz="1400" u="sng" dirty="0"/>
          </a:p>
          <a:p>
            <a:pPr algn="just"/>
            <a:endParaRPr lang="it-IT" dirty="0"/>
          </a:p>
        </p:txBody>
      </p:sp>
      <p:sp>
        <p:nvSpPr>
          <p:cNvPr id="4" name="Segnaposto numero diapositiva 3"/>
          <p:cNvSpPr>
            <a:spLocks noGrp="1"/>
          </p:cNvSpPr>
          <p:nvPr>
            <p:ph type="sldNum" sz="quarter" idx="12"/>
          </p:nvPr>
        </p:nvSpPr>
        <p:spPr/>
        <p:txBody>
          <a:bodyPr/>
          <a:lstStyle/>
          <a:p>
            <a:pPr>
              <a:defRPr/>
            </a:pPr>
            <a:fld id="{E89B14F8-6577-4964-A920-B18575DD22C0}" type="slidenum">
              <a:rPr lang="it-IT" smtClean="0"/>
              <a:pPr>
                <a:defRPr/>
              </a:pPr>
              <a:t>39</a:t>
            </a:fld>
            <a:endParaRPr lang="it-IT"/>
          </a:p>
        </p:txBody>
      </p:sp>
    </p:spTree>
    <p:extLst>
      <p:ext uri="{BB962C8B-B14F-4D97-AF65-F5344CB8AC3E}">
        <p14:creationId xmlns:p14="http://schemas.microsoft.com/office/powerpoint/2010/main" val="32036857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052736"/>
            <a:ext cx="8229600" cy="5544616"/>
          </a:xfrm>
        </p:spPr>
        <p:txBody>
          <a:bodyPr>
            <a:normAutofit/>
          </a:bodyPr>
          <a:lstStyle/>
          <a:p>
            <a:r>
              <a:rPr lang="it-IT" dirty="0"/>
              <a:t>Quando si </a:t>
            </a:r>
            <a:r>
              <a:rPr lang="it-IT" dirty="0" smtClean="0"/>
              <a:t>parla </a:t>
            </a:r>
            <a:r>
              <a:rPr lang="it-IT" dirty="0"/>
              <a:t>di comuni che rilasciano i certificati in via </a:t>
            </a:r>
            <a:r>
              <a:rPr lang="it-IT" dirty="0" smtClean="0"/>
              <a:t>telematica si intendono </a:t>
            </a:r>
            <a:r>
              <a:rPr lang="it-IT" dirty="0"/>
              <a:t>comuni </a:t>
            </a:r>
            <a:r>
              <a:rPr lang="it-IT" dirty="0" smtClean="0"/>
              <a:t>che hanno allestito   </a:t>
            </a:r>
            <a:r>
              <a:rPr lang="it-IT" dirty="0"/>
              <a:t>propri servizi online con cui consentono ai cittadini di ottenere certificati anagrafici. </a:t>
            </a:r>
            <a:endParaRPr lang="it-IT" dirty="0" smtClean="0"/>
          </a:p>
          <a:p>
            <a:r>
              <a:rPr lang="it-IT" dirty="0" smtClean="0">
                <a:hlinkClick r:id="rId2" action="ppaction://hlinkfile"/>
              </a:rPr>
              <a:t>Esempio 1</a:t>
            </a:r>
            <a:endParaRPr lang="it-IT" dirty="0" smtClean="0"/>
          </a:p>
          <a:p>
            <a:endParaRPr lang="it-IT" dirty="0" smtClean="0"/>
          </a:p>
          <a:p>
            <a:pPr algn="just"/>
            <a:r>
              <a:rPr lang="it-IT" dirty="0" smtClean="0"/>
              <a:t>Vi sono alcuni comuni facenti parte dei comuni subentrati all’ANPR  (come ad esempio il comune di Cesena </a:t>
            </a:r>
            <a:r>
              <a:rPr lang="it-IT" sz="1600" u="sng" dirty="0">
                <a:hlinkClick r:id="rId3"/>
              </a:rPr>
              <a:t>https://servizi.comune.cesena.fc.it/applicazioniweb/certificati-anpr/</a:t>
            </a:r>
            <a:r>
              <a:rPr lang="it-IT" sz="1600" dirty="0" smtClean="0"/>
              <a:t>) </a:t>
            </a:r>
            <a:r>
              <a:rPr lang="it-IT" dirty="0" smtClean="0"/>
              <a:t>che tramite il </a:t>
            </a:r>
            <a:r>
              <a:rPr lang="it-IT" dirty="0"/>
              <a:t>web service messi a disposizione </a:t>
            </a:r>
            <a:r>
              <a:rPr lang="it-IT" dirty="0" smtClean="0"/>
              <a:t>dei cittadini «autenticati»  rilasciano certificati in via telematica.</a:t>
            </a:r>
          </a:p>
          <a:p>
            <a:pPr algn="just"/>
            <a:r>
              <a:rPr lang="it-IT" dirty="0" smtClean="0">
                <a:hlinkClick r:id="rId4" action="ppaction://hlinkfile"/>
              </a:rPr>
              <a:t>Esempio 2</a:t>
            </a:r>
            <a:endParaRPr lang="it-IT" dirty="0"/>
          </a:p>
        </p:txBody>
      </p:sp>
      <p:sp>
        <p:nvSpPr>
          <p:cNvPr id="4" name="Segnaposto numero diapositiva 3"/>
          <p:cNvSpPr>
            <a:spLocks noGrp="1"/>
          </p:cNvSpPr>
          <p:nvPr>
            <p:ph type="sldNum" sz="quarter" idx="12"/>
          </p:nvPr>
        </p:nvSpPr>
        <p:spPr/>
        <p:txBody>
          <a:bodyPr/>
          <a:lstStyle/>
          <a:p>
            <a:pPr>
              <a:defRPr/>
            </a:pPr>
            <a:fld id="{E89B14F8-6577-4964-A920-B18575DD22C0}" type="slidenum">
              <a:rPr lang="it-IT" smtClean="0"/>
              <a:pPr>
                <a:defRPr/>
              </a:pPr>
              <a:t>4</a:t>
            </a:fld>
            <a:endParaRPr lang="it-IT"/>
          </a:p>
        </p:txBody>
      </p:sp>
    </p:spTree>
    <p:extLst>
      <p:ext uri="{BB962C8B-B14F-4D97-AF65-F5344CB8AC3E}">
        <p14:creationId xmlns:p14="http://schemas.microsoft.com/office/powerpoint/2010/main" val="38588669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1196752"/>
            <a:ext cx="6430209" cy="4911824"/>
          </a:xfrm>
        </p:spPr>
      </p:pic>
      <p:sp>
        <p:nvSpPr>
          <p:cNvPr id="4" name="Segnaposto numero diapositiva 3"/>
          <p:cNvSpPr>
            <a:spLocks noGrp="1"/>
          </p:cNvSpPr>
          <p:nvPr>
            <p:ph type="sldNum" sz="quarter" idx="12"/>
          </p:nvPr>
        </p:nvSpPr>
        <p:spPr/>
        <p:txBody>
          <a:bodyPr/>
          <a:lstStyle/>
          <a:p>
            <a:pPr>
              <a:defRPr/>
            </a:pPr>
            <a:fld id="{E89B14F8-6577-4964-A920-B18575DD22C0}" type="slidenum">
              <a:rPr lang="it-IT" smtClean="0"/>
              <a:pPr>
                <a:defRPr/>
              </a:pPr>
              <a:t>40</a:t>
            </a:fld>
            <a:endParaRPr lang="it-IT"/>
          </a:p>
        </p:txBody>
      </p:sp>
    </p:spTree>
    <p:extLst>
      <p:ext uri="{BB962C8B-B14F-4D97-AF65-F5344CB8AC3E}">
        <p14:creationId xmlns:p14="http://schemas.microsoft.com/office/powerpoint/2010/main" val="4042089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92500" lnSpcReduction="10000"/>
          </a:bodyPr>
          <a:lstStyle/>
          <a:p>
            <a:pPr algn="just"/>
            <a:r>
              <a:rPr lang="it-IT" dirty="0"/>
              <a:t>Facile constatare come, tra i documenti informatici depositabili in telematico, non siano presenti quelli con le estensioni relative ai file contenenti audio </a:t>
            </a:r>
            <a:r>
              <a:rPr lang="it-IT" dirty="0" smtClean="0"/>
              <a:t>(mp3-wma ecc. </a:t>
            </a:r>
            <a:r>
              <a:rPr lang="it-IT" dirty="0" err="1" smtClean="0"/>
              <a:t>ecc</a:t>
            </a:r>
            <a:r>
              <a:rPr lang="it-IT" dirty="0" smtClean="0"/>
              <a:t>) e video (avi-</a:t>
            </a:r>
            <a:r>
              <a:rPr lang="it-IT" dirty="0" err="1" smtClean="0"/>
              <a:t>wmd</a:t>
            </a:r>
            <a:r>
              <a:rPr lang="it-IT" dirty="0" smtClean="0"/>
              <a:t> ecc. ecc.).</a:t>
            </a:r>
            <a:endParaRPr lang="it-IT" dirty="0"/>
          </a:p>
          <a:p>
            <a:pPr algn="just"/>
            <a:r>
              <a:rPr lang="it-IT" dirty="0"/>
              <a:t>Fatta questa premessa, dobbiamo quindi individuare con quale modalità sarà possibile depositare prove contenute in file audio e/o video senza rischiare di incorrere in eccezioni dalle quali potrebbero scaturire provvedimenti penalizzanti non solo per i nostri assistiti ma anche per noi professionisti, in termini di responsabilità professionale e </a:t>
            </a:r>
            <a:r>
              <a:rPr lang="it-IT" dirty="0" smtClean="0"/>
              <a:t>deontologica (esclusione dal processo di un file video che dava la prova di una circostanza dirimente il processo).</a:t>
            </a:r>
            <a:endParaRPr lang="it-IT" dirty="0"/>
          </a:p>
          <a:p>
            <a:endParaRPr lang="it-IT" dirty="0"/>
          </a:p>
        </p:txBody>
      </p:sp>
      <p:sp>
        <p:nvSpPr>
          <p:cNvPr id="4" name="Segnaposto numero diapositiva 3"/>
          <p:cNvSpPr>
            <a:spLocks noGrp="1"/>
          </p:cNvSpPr>
          <p:nvPr>
            <p:ph type="sldNum" sz="quarter" idx="12"/>
          </p:nvPr>
        </p:nvSpPr>
        <p:spPr/>
        <p:txBody>
          <a:bodyPr/>
          <a:lstStyle/>
          <a:p>
            <a:pPr>
              <a:defRPr/>
            </a:pPr>
            <a:fld id="{E89B14F8-6577-4964-A920-B18575DD22C0}" type="slidenum">
              <a:rPr lang="it-IT" smtClean="0"/>
              <a:pPr>
                <a:defRPr/>
              </a:pPr>
              <a:t>41</a:t>
            </a:fld>
            <a:endParaRPr lang="it-IT"/>
          </a:p>
        </p:txBody>
      </p:sp>
    </p:spTree>
    <p:extLst>
      <p:ext uri="{BB962C8B-B14F-4D97-AF65-F5344CB8AC3E}">
        <p14:creationId xmlns:p14="http://schemas.microsoft.com/office/powerpoint/2010/main" val="30721313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052736"/>
            <a:ext cx="8229600" cy="5544616"/>
          </a:xfrm>
        </p:spPr>
        <p:txBody>
          <a:bodyPr>
            <a:normAutofit lnSpcReduction="10000"/>
          </a:bodyPr>
          <a:lstStyle/>
          <a:p>
            <a:pPr algn="just"/>
            <a:r>
              <a:rPr lang="it-IT" dirty="0"/>
              <a:t>Due, ad oggi, sono le soluzioni proposte dalle quali, però, invito le Colleghe e i Colleghi a diffidare.</a:t>
            </a:r>
          </a:p>
          <a:p>
            <a:pPr algn="just"/>
            <a:r>
              <a:rPr lang="it-IT" b="1" dirty="0"/>
              <a:t>Prima soluzione - “zippare” il file audio o video e allegarlo in formato consentito . rar, .zip, .</a:t>
            </a:r>
            <a:r>
              <a:rPr lang="it-IT" b="1" dirty="0" err="1"/>
              <a:t>arj</a:t>
            </a:r>
            <a:r>
              <a:rPr lang="it-IT" b="1" dirty="0"/>
              <a:t>:</a:t>
            </a:r>
            <a:endParaRPr lang="it-IT" dirty="0"/>
          </a:p>
          <a:p>
            <a:pPr algn="just"/>
            <a:r>
              <a:rPr lang="it-IT" dirty="0"/>
              <a:t>con questo “rimedio” il file audio o video viene “compresso” e contenuto in uno dei formati consentiti dalle specifiche tecniche del PCT; non illudetevi però, in quanto, lo stesso articolo 13 delle specifiche tecniche, nel consentire l’utilizzo di file compressi, dispone che all’interno di questi possano trovare “ospitalità” solo i file indicati nel comma 1 tra i quali, come detto, non sono presenti file con estensioni audio o video</a:t>
            </a:r>
            <a:r>
              <a:rPr lang="it-IT" dirty="0" smtClean="0"/>
              <a:t>.</a:t>
            </a:r>
          </a:p>
          <a:p>
            <a:pPr algn="just"/>
            <a:r>
              <a:rPr lang="it-IT" dirty="0" err="1" smtClean="0">
                <a:hlinkClick r:id="rId2" action="ppaction://hlinkfile"/>
              </a:rPr>
              <a:t>Trib</a:t>
            </a:r>
            <a:r>
              <a:rPr lang="it-IT" dirty="0" smtClean="0">
                <a:hlinkClick r:id="rId2" action="ppaction://hlinkfile"/>
              </a:rPr>
              <a:t>. Pesaro Ordinanza 4.11.2020</a:t>
            </a:r>
            <a:endParaRPr lang="it-IT" dirty="0" smtClean="0"/>
          </a:p>
          <a:p>
            <a:pPr algn="just"/>
            <a:endParaRPr lang="it-IT" dirty="0"/>
          </a:p>
          <a:p>
            <a:endParaRPr lang="it-IT" dirty="0"/>
          </a:p>
        </p:txBody>
      </p:sp>
      <p:sp>
        <p:nvSpPr>
          <p:cNvPr id="4" name="Segnaposto numero diapositiva 3"/>
          <p:cNvSpPr>
            <a:spLocks noGrp="1"/>
          </p:cNvSpPr>
          <p:nvPr>
            <p:ph type="sldNum" sz="quarter" idx="12"/>
          </p:nvPr>
        </p:nvSpPr>
        <p:spPr/>
        <p:txBody>
          <a:bodyPr/>
          <a:lstStyle/>
          <a:p>
            <a:pPr>
              <a:defRPr/>
            </a:pPr>
            <a:fld id="{E89B14F8-6577-4964-A920-B18575DD22C0}" type="slidenum">
              <a:rPr lang="it-IT" smtClean="0"/>
              <a:pPr>
                <a:defRPr/>
              </a:pPr>
              <a:t>42</a:t>
            </a:fld>
            <a:endParaRPr lang="it-IT"/>
          </a:p>
        </p:txBody>
      </p:sp>
    </p:spTree>
    <p:extLst>
      <p:ext uri="{BB962C8B-B14F-4D97-AF65-F5344CB8AC3E}">
        <p14:creationId xmlns:p14="http://schemas.microsoft.com/office/powerpoint/2010/main" val="42863128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340768"/>
            <a:ext cx="8229600" cy="4983832"/>
          </a:xfrm>
        </p:spPr>
        <p:txBody>
          <a:bodyPr>
            <a:normAutofit fontScale="77500" lnSpcReduction="20000"/>
          </a:bodyPr>
          <a:lstStyle/>
          <a:p>
            <a:pPr algn="just"/>
            <a:r>
              <a:rPr lang="it-IT" sz="3100" b="1" dirty="0"/>
              <a:t>Seconda soluzione - utilizzare un file PDF come “contenitore” del file audio o video</a:t>
            </a:r>
            <a:r>
              <a:rPr lang="it-IT" sz="3100" b="1" dirty="0" smtClean="0"/>
              <a:t>:</a:t>
            </a:r>
          </a:p>
          <a:p>
            <a:pPr algn="just"/>
            <a:endParaRPr lang="it-IT" sz="3100" b="1" dirty="0"/>
          </a:p>
          <a:p>
            <a:pPr algn="just"/>
            <a:r>
              <a:rPr lang="it-IT" dirty="0"/>
              <a:t>tale rimedio, tecnicamente possibile, consiste nell’allegare (inserire) in un documento PDF (formato questo consentito dalle regole e specifiche tecniche del PCT) il file audio o il file video. Una volta incorporato il file all’interno del PDF, depositando il PDF (contenitore) si depositerebbe anche il file audio o video (contenuto).</a:t>
            </a:r>
          </a:p>
          <a:p>
            <a:pPr algn="just"/>
            <a:r>
              <a:rPr lang="it-IT" dirty="0"/>
              <a:t>Neanche tale modalità può, però, essere utilizzata in quanto, per poter visualizzare il contenuto del PDF e di ciò che al suo interno è presente, sarebbe necessario disporre di un software particolare, Adobe Flash Player in mancanza del quale il Giudice o le altri parti del processo, tentando di aprire il PDF, non vedrebbero altro che un banalissimo quanto insignificante riquadro bianco. Gli effetti sarebbero devastanti: eravamo convinti di aver depositato una prova determinante ai fini del giudizio e invece ci ritroviamo con un PDF che al Giudice e alle altre parti nulla è in grado di mostrare e, cosa peggiore, dimostrare!</a:t>
            </a:r>
          </a:p>
          <a:p>
            <a:endParaRPr lang="it-IT" dirty="0"/>
          </a:p>
        </p:txBody>
      </p:sp>
      <p:sp>
        <p:nvSpPr>
          <p:cNvPr id="4" name="Segnaposto numero diapositiva 3"/>
          <p:cNvSpPr>
            <a:spLocks noGrp="1"/>
          </p:cNvSpPr>
          <p:nvPr>
            <p:ph type="sldNum" sz="quarter" idx="12"/>
          </p:nvPr>
        </p:nvSpPr>
        <p:spPr/>
        <p:txBody>
          <a:bodyPr/>
          <a:lstStyle/>
          <a:p>
            <a:pPr>
              <a:defRPr/>
            </a:pPr>
            <a:fld id="{E89B14F8-6577-4964-A920-B18575DD22C0}" type="slidenum">
              <a:rPr lang="it-IT" smtClean="0"/>
              <a:pPr>
                <a:defRPr/>
              </a:pPr>
              <a:t>43</a:t>
            </a:fld>
            <a:endParaRPr lang="it-IT"/>
          </a:p>
        </p:txBody>
      </p:sp>
    </p:spTree>
    <p:extLst>
      <p:ext uri="{BB962C8B-B14F-4D97-AF65-F5344CB8AC3E}">
        <p14:creationId xmlns:p14="http://schemas.microsoft.com/office/powerpoint/2010/main" val="6949559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5875" y="1412776"/>
            <a:ext cx="6572250" cy="4869755"/>
          </a:xfrm>
        </p:spPr>
      </p:pic>
      <p:sp>
        <p:nvSpPr>
          <p:cNvPr id="4" name="Segnaposto numero diapositiva 3"/>
          <p:cNvSpPr>
            <a:spLocks noGrp="1"/>
          </p:cNvSpPr>
          <p:nvPr>
            <p:ph type="sldNum" sz="quarter" idx="12"/>
          </p:nvPr>
        </p:nvSpPr>
        <p:spPr/>
        <p:txBody>
          <a:bodyPr/>
          <a:lstStyle/>
          <a:p>
            <a:pPr>
              <a:defRPr/>
            </a:pPr>
            <a:fld id="{E89B14F8-6577-4964-A920-B18575DD22C0}" type="slidenum">
              <a:rPr lang="it-IT" smtClean="0"/>
              <a:pPr>
                <a:defRPr/>
              </a:pPr>
              <a:t>44</a:t>
            </a:fld>
            <a:endParaRPr lang="it-IT"/>
          </a:p>
        </p:txBody>
      </p:sp>
    </p:spTree>
    <p:extLst>
      <p:ext uri="{BB962C8B-B14F-4D97-AF65-F5344CB8AC3E}">
        <p14:creationId xmlns:p14="http://schemas.microsoft.com/office/powerpoint/2010/main" val="31635815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484784"/>
            <a:ext cx="8229600" cy="4839816"/>
          </a:xfrm>
        </p:spPr>
        <p:txBody>
          <a:bodyPr/>
          <a:lstStyle/>
          <a:p>
            <a:pPr algn="just"/>
            <a:r>
              <a:rPr lang="it-IT" dirty="0"/>
              <a:t>l difensore poi avrà cura, nel rispetto dei termini assegnati dal Giudice Istruttore o dal codice di procedura civile, di depositare telematicamente, ad esempio, la seconda memoria </a:t>
            </a:r>
            <a:r>
              <a:rPr lang="it-IT" b="1" dirty="0">
                <a:hlinkClick r:id="rId2"/>
              </a:rPr>
              <a:t>183 c.p.c.</a:t>
            </a:r>
            <a:r>
              <a:rPr lang="it-IT" dirty="0"/>
              <a:t>, indicare nella stessa i mezzi di prova di cui intende avvalersi facendo presente che, essendoci tra gli stessi, file audio e/o video non depositabili telematicamente, dovendo rispettare il contenuto delle specifiche tecniche del PCT, questi verranno depositati, nel rispetto dei termini, su supporto CD / DVD in cancelleria. </a:t>
            </a:r>
          </a:p>
        </p:txBody>
      </p:sp>
      <p:sp>
        <p:nvSpPr>
          <p:cNvPr id="4" name="Segnaposto numero diapositiva 3"/>
          <p:cNvSpPr>
            <a:spLocks noGrp="1"/>
          </p:cNvSpPr>
          <p:nvPr>
            <p:ph type="sldNum" sz="quarter" idx="12"/>
          </p:nvPr>
        </p:nvSpPr>
        <p:spPr/>
        <p:txBody>
          <a:bodyPr/>
          <a:lstStyle/>
          <a:p>
            <a:pPr>
              <a:defRPr/>
            </a:pPr>
            <a:fld id="{E89B14F8-6577-4964-A920-B18575DD22C0}" type="slidenum">
              <a:rPr lang="it-IT" smtClean="0"/>
              <a:pPr>
                <a:defRPr/>
              </a:pPr>
              <a:t>45</a:t>
            </a:fld>
            <a:endParaRPr lang="it-IT"/>
          </a:p>
        </p:txBody>
      </p:sp>
    </p:spTree>
    <p:extLst>
      <p:ext uri="{BB962C8B-B14F-4D97-AF65-F5344CB8AC3E}">
        <p14:creationId xmlns:p14="http://schemas.microsoft.com/office/powerpoint/2010/main" val="11014909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b="1" dirty="0"/>
              <a:t>Dobbiamo essere autorizzati dal Giudice per effettuare il deposito?</a:t>
            </a:r>
            <a:endParaRPr lang="it-IT" sz="3200" dirty="0"/>
          </a:p>
        </p:txBody>
      </p:sp>
      <p:sp>
        <p:nvSpPr>
          <p:cNvPr id="3" name="Segnaposto contenuto 2"/>
          <p:cNvSpPr>
            <a:spLocks noGrp="1"/>
          </p:cNvSpPr>
          <p:nvPr>
            <p:ph idx="1"/>
          </p:nvPr>
        </p:nvSpPr>
        <p:spPr/>
        <p:txBody>
          <a:bodyPr>
            <a:normAutofit fontScale="77500" lnSpcReduction="20000"/>
          </a:bodyPr>
          <a:lstStyle/>
          <a:p>
            <a:pPr algn="just"/>
            <a:r>
              <a:rPr lang="it-IT" dirty="0"/>
              <a:t>Ad avviso di chi scrive nessuna autorizzazione preventiva deve essere richiesta al Giudice in quanto, se è vero come è vero che spetta al Giudice ammettere o meno i mezzi istruttori richiesti, è anche vero che le parti hanno, devono avere, la possibilità di provare, con ogni mezzo, le ragioni del proprio assistito; posto che il deposito di file audio / video non è consentito dal legislatore con la modalità telematica, appare scontato che le parti depositino in cancelleria il CD /DVD senza dover richiedere la preventiva autorizzazione al Giudice posto che quest’ultimo, da una parte non potrebbe non autorizzare e, dall’altra, potrebbe non essere in grado di provvedere tempestivamente sulla richiesta ove la stessa giungesse, ad esempio, in pendenza o addirittura in prossimità della scadenza del termine perentorio indicato dall’</a:t>
            </a:r>
            <a:r>
              <a:rPr lang="it-IT" b="1" dirty="0">
                <a:hlinkClick r:id="rId2"/>
              </a:rPr>
              <a:t>articolo 183</a:t>
            </a:r>
            <a:r>
              <a:rPr lang="it-IT" dirty="0"/>
              <a:t> e ciò non per ritardo addebitabile al difensore ma perché l’assistito potrebbe averlo reso edotto dell’esistenza di quel determinante file audio / video, solo in prossimità della scadenza del termine. </a:t>
            </a:r>
            <a:endParaRPr lang="it-IT" dirty="0" smtClean="0"/>
          </a:p>
          <a:p>
            <a:r>
              <a:rPr lang="it-IT" dirty="0" smtClean="0">
                <a:hlinkClick r:id="rId3" action="ppaction://hlinkfile"/>
              </a:rPr>
              <a:t>Decreto Presidente Tribunale di Rimini 11.11.2014</a:t>
            </a:r>
            <a:endParaRPr lang="it-IT" dirty="0"/>
          </a:p>
        </p:txBody>
      </p:sp>
      <p:sp>
        <p:nvSpPr>
          <p:cNvPr id="4" name="Segnaposto numero diapositiva 3"/>
          <p:cNvSpPr>
            <a:spLocks noGrp="1"/>
          </p:cNvSpPr>
          <p:nvPr>
            <p:ph type="sldNum" sz="quarter" idx="12"/>
          </p:nvPr>
        </p:nvSpPr>
        <p:spPr/>
        <p:txBody>
          <a:bodyPr/>
          <a:lstStyle/>
          <a:p>
            <a:pPr>
              <a:defRPr/>
            </a:pPr>
            <a:fld id="{E89B14F8-6577-4964-A920-B18575DD22C0}" type="slidenum">
              <a:rPr lang="it-IT" smtClean="0"/>
              <a:pPr>
                <a:defRPr/>
              </a:pPr>
              <a:t>46</a:t>
            </a:fld>
            <a:endParaRPr lang="it-IT"/>
          </a:p>
        </p:txBody>
      </p:sp>
    </p:spTree>
    <p:extLst>
      <p:ext uri="{BB962C8B-B14F-4D97-AF65-F5344CB8AC3E}">
        <p14:creationId xmlns:p14="http://schemas.microsoft.com/office/powerpoint/2010/main" val="32465065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48680"/>
            <a:ext cx="8229600" cy="1298408"/>
          </a:xfrm>
        </p:spPr>
        <p:txBody>
          <a:bodyPr>
            <a:normAutofit fontScale="90000"/>
          </a:bodyPr>
          <a:lstStyle/>
          <a:p>
            <a:r>
              <a:rPr lang="it-IT" sz="4000" b="1" dirty="0">
                <a:solidFill>
                  <a:srgbClr val="00B050"/>
                </a:solidFill>
              </a:rPr>
              <a:t>6</a:t>
            </a:r>
            <a:r>
              <a:rPr lang="it-IT" sz="4000" b="1" dirty="0" smtClean="0">
                <a:solidFill>
                  <a:srgbClr val="00B050"/>
                </a:solidFill>
              </a:rPr>
              <a:t>. La </a:t>
            </a:r>
            <a:r>
              <a:rPr lang="it-IT" sz="4000" b="1" dirty="0">
                <a:solidFill>
                  <a:srgbClr val="00B050"/>
                </a:solidFill>
              </a:rPr>
              <a:t>prova della notifica PEC tramite deposito </a:t>
            </a:r>
            <a:r>
              <a:rPr lang="it-IT" sz="4000" b="1" dirty="0" smtClean="0">
                <a:solidFill>
                  <a:srgbClr val="00B050"/>
                </a:solidFill>
              </a:rPr>
              <a:t>telematico.</a:t>
            </a:r>
            <a:r>
              <a:rPr lang="it-IT" sz="2000" b="1" dirty="0"/>
              <a:t/>
            </a:r>
            <a:br>
              <a:rPr lang="it-IT" sz="2000" b="1" dirty="0"/>
            </a:br>
            <a:endParaRPr lang="it-IT" sz="2000" dirty="0"/>
          </a:p>
        </p:txBody>
      </p:sp>
      <p:pic>
        <p:nvPicPr>
          <p:cNvPr id="5" name="Segnaposto contenut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6312" y="1935163"/>
            <a:ext cx="5871375" cy="4389437"/>
          </a:xfrm>
        </p:spPr>
      </p:pic>
      <p:sp>
        <p:nvSpPr>
          <p:cNvPr id="4" name="Segnaposto numero diapositiva 3"/>
          <p:cNvSpPr>
            <a:spLocks noGrp="1"/>
          </p:cNvSpPr>
          <p:nvPr>
            <p:ph type="sldNum" sz="quarter" idx="12"/>
          </p:nvPr>
        </p:nvSpPr>
        <p:spPr/>
        <p:txBody>
          <a:bodyPr/>
          <a:lstStyle/>
          <a:p>
            <a:pPr>
              <a:defRPr/>
            </a:pPr>
            <a:fld id="{E89B14F8-6577-4964-A920-B18575DD22C0}" type="slidenum">
              <a:rPr lang="it-IT" smtClean="0"/>
              <a:pPr>
                <a:defRPr/>
              </a:pPr>
              <a:t>47</a:t>
            </a:fld>
            <a:endParaRPr lang="it-IT"/>
          </a:p>
        </p:txBody>
      </p:sp>
    </p:spTree>
    <p:extLst>
      <p:ext uri="{BB962C8B-B14F-4D97-AF65-F5344CB8AC3E}">
        <p14:creationId xmlns:p14="http://schemas.microsoft.com/office/powerpoint/2010/main" val="1833643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b="1" dirty="0"/>
              <a:t>LE NORME DI RIFERIMENTO</a:t>
            </a:r>
            <a:br>
              <a:rPr lang="it-IT" sz="3200" b="1" dirty="0"/>
            </a:br>
            <a:endParaRPr lang="it-IT" sz="3200" dirty="0"/>
          </a:p>
        </p:txBody>
      </p:sp>
      <p:sp>
        <p:nvSpPr>
          <p:cNvPr id="3" name="Segnaposto contenuto 2"/>
          <p:cNvSpPr>
            <a:spLocks noGrp="1"/>
          </p:cNvSpPr>
          <p:nvPr>
            <p:ph idx="1"/>
          </p:nvPr>
        </p:nvSpPr>
        <p:spPr/>
        <p:txBody>
          <a:bodyPr>
            <a:normAutofit lnSpcReduction="10000"/>
          </a:bodyPr>
          <a:lstStyle/>
          <a:p>
            <a:pPr algn="just"/>
            <a:r>
              <a:rPr lang="it-IT" b="1" dirty="0"/>
              <a:t>Nel caso di notifica telematica, la prova dell’avvenuta notifica, mediante deposito telematico negli atti di causa, è costituita dal deposito telematico della copia dell’atto notificato, della ricevuta di accettazione e dalla ricevuta di avvenuta consegna completa del messaggio PEC, così come dettato dal combinato disposto degli art. 3 bis comma 3 della L. </a:t>
            </a:r>
            <a:r>
              <a:rPr lang="it-IT" b="1" dirty="0" smtClean="0"/>
              <a:t>53/1994 </a:t>
            </a:r>
            <a:r>
              <a:rPr lang="it-IT" sz="2000" u="sng" dirty="0">
                <a:hlinkClick r:id="rId2"/>
              </a:rPr>
              <a:t>www.normattiva.it/uri-res/N2Ls?urn:nir:stato:legge:1994-01-21;53!vig= </a:t>
            </a:r>
            <a:endParaRPr lang="it-IT" sz="2000" u="sng" dirty="0" smtClean="0"/>
          </a:p>
          <a:p>
            <a:pPr algn="just"/>
            <a:r>
              <a:rPr lang="it-IT" b="1" dirty="0" smtClean="0"/>
              <a:t>e </a:t>
            </a:r>
            <a:r>
              <a:rPr lang="it-IT" b="1" dirty="0"/>
              <a:t>dell’art. 19 bis comma 5 delle specifiche tecniche del 16 aprile 2014:</a:t>
            </a:r>
            <a:endParaRPr lang="it-IT" b="1" dirty="0">
              <a:effectLst/>
            </a:endParaRPr>
          </a:p>
        </p:txBody>
      </p:sp>
      <p:sp>
        <p:nvSpPr>
          <p:cNvPr id="4" name="Segnaposto numero diapositiva 3"/>
          <p:cNvSpPr>
            <a:spLocks noGrp="1"/>
          </p:cNvSpPr>
          <p:nvPr>
            <p:ph type="sldNum" sz="quarter" idx="12"/>
          </p:nvPr>
        </p:nvSpPr>
        <p:spPr/>
        <p:txBody>
          <a:bodyPr/>
          <a:lstStyle/>
          <a:p>
            <a:pPr>
              <a:defRPr/>
            </a:pPr>
            <a:fld id="{E89B14F8-6577-4964-A920-B18575DD22C0}" type="slidenum">
              <a:rPr lang="it-IT" smtClean="0"/>
              <a:pPr>
                <a:defRPr/>
              </a:pPr>
              <a:t>48</a:t>
            </a:fld>
            <a:endParaRPr lang="it-IT"/>
          </a:p>
        </p:txBody>
      </p:sp>
    </p:spTree>
    <p:extLst>
      <p:ext uri="{BB962C8B-B14F-4D97-AF65-F5344CB8AC3E}">
        <p14:creationId xmlns:p14="http://schemas.microsoft.com/office/powerpoint/2010/main" val="25937701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4000" b="1" dirty="0"/>
              <a:t>19 bis comma 5 delle specifiche tecniche del 16 aprile 2014</a:t>
            </a:r>
            <a:endParaRPr lang="it-IT" sz="4000" dirty="0"/>
          </a:p>
        </p:txBody>
      </p:sp>
      <p:sp>
        <p:nvSpPr>
          <p:cNvPr id="3" name="Segnaposto contenuto 2"/>
          <p:cNvSpPr>
            <a:spLocks noGrp="1"/>
          </p:cNvSpPr>
          <p:nvPr>
            <p:ph idx="1"/>
          </p:nvPr>
        </p:nvSpPr>
        <p:spPr/>
        <p:txBody>
          <a:bodyPr>
            <a:normAutofit fontScale="70000" lnSpcReduction="20000"/>
          </a:bodyPr>
          <a:lstStyle/>
          <a:p>
            <a:pPr algn="ctr"/>
            <a:r>
              <a:rPr lang="it-IT" b="1" i="1" dirty="0"/>
              <a:t>Art. 19 bis Notificazioni per via telematica eseguite dagli avvocati</a:t>
            </a:r>
            <a:endParaRPr lang="it-IT" b="1" dirty="0"/>
          </a:p>
          <a:p>
            <a:pPr algn="ctr"/>
            <a:r>
              <a:rPr lang="it-IT" b="1" i="1" dirty="0"/>
              <a:t>[omissis] </a:t>
            </a:r>
            <a:endParaRPr lang="it-IT" b="1" dirty="0"/>
          </a:p>
          <a:p>
            <a:pPr algn="just"/>
            <a:r>
              <a:rPr lang="it-IT" b="1" i="1" dirty="0"/>
              <a:t>5) La trasmissione in via telematica all’ufficio giudiziario delle ricevute previste dall’articolo 3-bis, comma 3, della legge 21 gennaio 1994, n. 53, nonché della copia dell’atto notificato ai sensi dell’articolo 9, comma 1, della medesima legge, è effettuata inserendo l’atto notificato all’interno della busta telematica di cui all’art 14 e, come allegati,  la ricevuta di accettazione e la ricevuta di avvenuta consegna relativa ad ogni destinatario della notificazione; i dati identificativi relativi alle ricevute sono inseriti nel file DatiAtto.xml di cui all’articolo 12, comma 1, lettera e</a:t>
            </a:r>
            <a:r>
              <a:rPr lang="it-IT" b="1" i="1" dirty="0" smtClean="0"/>
              <a:t>.</a:t>
            </a:r>
          </a:p>
          <a:p>
            <a:pPr algn="just"/>
            <a:endParaRPr lang="it-IT" b="1" dirty="0"/>
          </a:p>
          <a:p>
            <a:pPr algn="just"/>
            <a:r>
              <a:rPr lang="it-IT" b="1" dirty="0"/>
              <a:t>Ciò, naturalmente, solo se esiste un fascicolo telematico del procedimento; a tal </a:t>
            </a:r>
            <a:r>
              <a:rPr lang="it-IT" b="1" dirty="0" smtClean="0"/>
              <a:t>fine è </a:t>
            </a:r>
            <a:r>
              <a:rPr lang="it-IT" b="1" dirty="0"/>
              <a:t>necessario salvare sul proprio computer la ricevuta di accettazione e la ricevuta di avvenuta consegna e poi allegare i file salvati, oltre all’atto notificato, tramite il redattore atti utilizzato per effettuare i depositi telematici.</a:t>
            </a:r>
          </a:p>
          <a:p>
            <a:endParaRPr lang="it-IT" dirty="0"/>
          </a:p>
        </p:txBody>
      </p:sp>
      <p:sp>
        <p:nvSpPr>
          <p:cNvPr id="4" name="Segnaposto numero diapositiva 3"/>
          <p:cNvSpPr>
            <a:spLocks noGrp="1"/>
          </p:cNvSpPr>
          <p:nvPr>
            <p:ph type="sldNum" sz="quarter" idx="12"/>
          </p:nvPr>
        </p:nvSpPr>
        <p:spPr/>
        <p:txBody>
          <a:bodyPr/>
          <a:lstStyle/>
          <a:p>
            <a:pPr>
              <a:defRPr/>
            </a:pPr>
            <a:fld id="{E89B14F8-6577-4964-A920-B18575DD22C0}" type="slidenum">
              <a:rPr lang="it-IT" smtClean="0"/>
              <a:pPr>
                <a:defRPr/>
              </a:pPr>
              <a:t>49</a:t>
            </a:fld>
            <a:endParaRPr lang="it-IT"/>
          </a:p>
        </p:txBody>
      </p:sp>
    </p:spTree>
    <p:extLst>
      <p:ext uri="{BB962C8B-B14F-4D97-AF65-F5344CB8AC3E}">
        <p14:creationId xmlns:p14="http://schemas.microsoft.com/office/powerpoint/2010/main" val="1026028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ctr"/>
            <a:r>
              <a:rPr lang="it-IT" b="1" dirty="0"/>
              <a:t>Certificati muniti di sigillo elettronico</a:t>
            </a:r>
          </a:p>
        </p:txBody>
      </p:sp>
      <p:sp>
        <p:nvSpPr>
          <p:cNvPr id="3" name="Segnaposto contenuto 2"/>
          <p:cNvSpPr>
            <a:spLocks noGrp="1"/>
          </p:cNvSpPr>
          <p:nvPr>
            <p:ph idx="1"/>
          </p:nvPr>
        </p:nvSpPr>
        <p:spPr/>
        <p:txBody>
          <a:bodyPr>
            <a:normAutofit fontScale="92500" lnSpcReduction="10000"/>
          </a:bodyPr>
          <a:lstStyle/>
          <a:p>
            <a:pPr algn="just"/>
            <a:r>
              <a:rPr lang="it-IT" dirty="0"/>
              <a:t>L’articolo 30 del dl 16 luglio 2020 n. 76 interviene in materia anagrafica, in particolare sull’emissione di certificati ANPR in modalità telematica. Il pezzo forte è che ANR rilascerà certificati muniti di </a:t>
            </a:r>
            <a:r>
              <a:rPr lang="it-IT" dirty="0" smtClean="0"/>
              <a:t>sigillo </a:t>
            </a:r>
            <a:r>
              <a:rPr lang="it-IT" dirty="0"/>
              <a:t>elettronico</a:t>
            </a:r>
            <a:r>
              <a:rPr lang="it-IT" dirty="0" smtClean="0"/>
              <a:t>.</a:t>
            </a:r>
          </a:p>
          <a:p>
            <a:pPr algn="just"/>
            <a:r>
              <a:rPr lang="it-IT" dirty="0"/>
              <a:t>La grande novità, finalmente, è il sigillo elettronico, che conferisce valore autonomo all’oggetto digitale prelevato da ANPR senza bisogno della firma autografa dell’ufficiale comunale. </a:t>
            </a:r>
            <a:r>
              <a:rPr lang="it-IT" dirty="0" smtClean="0"/>
              <a:t>Questo </a:t>
            </a:r>
            <a:r>
              <a:rPr lang="it-IT" dirty="0"/>
              <a:t>semplifica di molto l’erogazione del servizio di certificazione online - almeno per i certificati disponibili su ANPPR - e libera il comune da inventarsi metodi discutibili per firmare il certificato consegnato via web/</a:t>
            </a:r>
            <a:r>
              <a:rPr lang="it-IT" dirty="0" err="1"/>
              <a:t>app</a:t>
            </a:r>
            <a:r>
              <a:rPr lang="it-IT" dirty="0"/>
              <a:t> (</a:t>
            </a:r>
            <a:r>
              <a:rPr lang="it-IT" dirty="0" err="1"/>
              <a:t>qr</a:t>
            </a:r>
            <a:r>
              <a:rPr lang="it-IT" dirty="0"/>
              <a:t>-code, </a:t>
            </a:r>
            <a:r>
              <a:rPr lang="it-IT" dirty="0" err="1"/>
              <a:t>datamatrix</a:t>
            </a:r>
            <a:r>
              <a:rPr lang="it-IT" dirty="0"/>
              <a:t> e contrassegni vari).</a:t>
            </a:r>
          </a:p>
        </p:txBody>
      </p:sp>
      <p:sp>
        <p:nvSpPr>
          <p:cNvPr id="4" name="Segnaposto numero diapositiva 3"/>
          <p:cNvSpPr>
            <a:spLocks noGrp="1"/>
          </p:cNvSpPr>
          <p:nvPr>
            <p:ph type="sldNum" sz="quarter" idx="12"/>
          </p:nvPr>
        </p:nvSpPr>
        <p:spPr/>
        <p:txBody>
          <a:bodyPr/>
          <a:lstStyle/>
          <a:p>
            <a:pPr>
              <a:defRPr/>
            </a:pPr>
            <a:fld id="{E89B14F8-6577-4964-A920-B18575DD22C0}" type="slidenum">
              <a:rPr lang="it-IT" smtClean="0"/>
              <a:pPr>
                <a:defRPr/>
              </a:pPr>
              <a:t>5</a:t>
            </a:fld>
            <a:endParaRPr lang="it-IT"/>
          </a:p>
        </p:txBody>
      </p:sp>
    </p:spTree>
    <p:extLst>
      <p:ext uri="{BB962C8B-B14F-4D97-AF65-F5344CB8AC3E}">
        <p14:creationId xmlns:p14="http://schemas.microsoft.com/office/powerpoint/2010/main" val="4435833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908720"/>
            <a:ext cx="8229600" cy="938368"/>
          </a:xfrm>
        </p:spPr>
        <p:txBody>
          <a:bodyPr>
            <a:normAutofit fontScale="90000"/>
          </a:bodyPr>
          <a:lstStyle/>
          <a:p>
            <a:r>
              <a:rPr lang="it-IT" sz="2200" b="1" dirty="0" smtClean="0"/>
              <a:t/>
            </a:r>
            <a:br>
              <a:rPr lang="it-IT" sz="2200" b="1" dirty="0" smtClean="0"/>
            </a:br>
            <a:r>
              <a:rPr lang="it-IT" sz="2200" b="1" dirty="0" smtClean="0"/>
              <a:t/>
            </a:r>
            <a:br>
              <a:rPr lang="it-IT" sz="2200" b="1" dirty="0" smtClean="0"/>
            </a:br>
            <a:r>
              <a:rPr lang="it-IT" sz="2200" b="1" dirty="0"/>
              <a:t/>
            </a:r>
            <a:br>
              <a:rPr lang="it-IT" sz="2200" b="1" dirty="0"/>
            </a:br>
            <a:r>
              <a:rPr lang="it-IT" sz="2200" b="1" dirty="0" smtClean="0"/>
              <a:t/>
            </a:r>
            <a:br>
              <a:rPr lang="it-IT" sz="2200" b="1" dirty="0" smtClean="0"/>
            </a:br>
            <a:r>
              <a:rPr lang="it-IT" sz="2200" b="1" dirty="0"/>
              <a:t/>
            </a:r>
            <a:br>
              <a:rPr lang="it-IT" sz="2200" b="1" dirty="0"/>
            </a:br>
            <a:r>
              <a:rPr lang="it-IT" sz="2000" b="1" dirty="0"/>
              <a:t/>
            </a:r>
            <a:br>
              <a:rPr lang="it-IT" sz="2000" b="1" dirty="0"/>
            </a:br>
            <a:r>
              <a:rPr lang="it-IT" sz="2700" b="1" dirty="0"/>
              <a:t/>
            </a:r>
            <a:br>
              <a:rPr lang="it-IT" sz="2700" b="1" dirty="0"/>
            </a:br>
            <a:r>
              <a:rPr lang="it-IT" sz="2700" b="1" dirty="0"/>
              <a:t>1) Prova dell’avvenuta notifica PEC in procedimento (es. cognizione) già iniziato</a:t>
            </a:r>
            <a:endParaRPr lang="it-IT" sz="2700" dirty="0"/>
          </a:p>
        </p:txBody>
      </p:sp>
      <p:sp>
        <p:nvSpPr>
          <p:cNvPr id="3" name="Segnaposto contenuto 2"/>
          <p:cNvSpPr>
            <a:spLocks noGrp="1"/>
          </p:cNvSpPr>
          <p:nvPr>
            <p:ph idx="1"/>
          </p:nvPr>
        </p:nvSpPr>
        <p:spPr>
          <a:xfrm>
            <a:off x="457200" y="2132856"/>
            <a:ext cx="8229600" cy="4191744"/>
          </a:xfrm>
        </p:spPr>
        <p:txBody>
          <a:bodyPr>
            <a:normAutofit fontScale="55000" lnSpcReduction="20000"/>
          </a:bodyPr>
          <a:lstStyle/>
          <a:p>
            <a:r>
              <a:rPr lang="it-IT" b="1" dirty="0" smtClean="0"/>
              <a:t>In </a:t>
            </a:r>
            <a:r>
              <a:rPr lang="it-IT" b="1" dirty="0"/>
              <a:t>corso di causa hai effettuato una notifica tramite PEC e adesso devi fornire la prova dell’avvenuta notifica</a:t>
            </a:r>
            <a:r>
              <a:rPr lang="it-IT" b="1" dirty="0" smtClean="0"/>
              <a:t>.</a:t>
            </a:r>
          </a:p>
          <a:p>
            <a:endParaRPr lang="it-IT" b="1" dirty="0"/>
          </a:p>
          <a:p>
            <a:pPr algn="just"/>
            <a:r>
              <a:rPr lang="it-IT" b="1" dirty="0"/>
              <a:t>Dovrai procedere nel seguente modo:</a:t>
            </a:r>
          </a:p>
          <a:p>
            <a:pPr algn="just"/>
            <a:r>
              <a:rPr lang="it-IT" b="1" dirty="0"/>
              <a:t>A) notificare tramite PEC l’atto e/o il provvedimento</a:t>
            </a:r>
          </a:p>
          <a:p>
            <a:pPr algn="just"/>
            <a:r>
              <a:rPr lang="it-IT" b="1" dirty="0"/>
              <a:t>B) effettuata la notifica tramite PEC, riceverai la ricevuta di accettazione e la ricevuta di consegna;</a:t>
            </a:r>
          </a:p>
          <a:p>
            <a:pPr algn="just"/>
            <a:r>
              <a:rPr lang="it-IT" b="1" dirty="0"/>
              <a:t>C) ti suggerisco di creare sul desktop del computer una cartella che chiamerai, ad esempio “prova notifica PEC”;</a:t>
            </a:r>
          </a:p>
          <a:p>
            <a:pPr algn="just"/>
            <a:r>
              <a:rPr lang="it-IT" b="1" dirty="0"/>
              <a:t>D) devi salvare, nella cartella precedentemente creata sul Tuo computer “prova notifica PEC”, la ricevuta di accettazione e la ricevuta di consegna, ambedue in digitale (no stampa e scansione) in formato .</a:t>
            </a:r>
            <a:r>
              <a:rPr lang="it-IT" b="1" dirty="0" err="1"/>
              <a:t>eml</a:t>
            </a:r>
            <a:r>
              <a:rPr lang="it-IT" b="1" dirty="0"/>
              <a:t> o .msg dando come nome ai file rispettivamente, ad esempio, “ricevuta accettazione notifica pec” e “ricevuta consegna notifica pec”;</a:t>
            </a:r>
          </a:p>
          <a:p>
            <a:pPr algn="just"/>
            <a:r>
              <a:rPr lang="it-IT" b="1" dirty="0"/>
              <a:t>E) prepara una nota di deposito con il Tuo programma di videoscrittura, nella quale spiegherai i motivi del deposito e, successivamente, trasformarla direttamente in PDF (testo) senza scansione (</a:t>
            </a:r>
            <a:r>
              <a:rPr lang="it-IT" b="1" dirty="0">
                <a:hlinkClick r:id="rId2"/>
              </a:rPr>
              <a:t>se vuoi, puoi crearla automaticamente cliccando qui</a:t>
            </a:r>
            <a:r>
              <a:rPr lang="it-IT" b="1" dirty="0"/>
              <a:t>); salverai il PDF creato come “nota deposito notifica PEC”;</a:t>
            </a:r>
          </a:p>
          <a:p>
            <a:pPr algn="just"/>
            <a:r>
              <a:rPr lang="it-IT" b="1" dirty="0"/>
              <a:t>F) devi salvare, nella cartella precedentemente creata sul Tuo computer “prova notifica PEC”, la “nota deposito notifica PEC”.</a:t>
            </a:r>
          </a:p>
          <a:p>
            <a:endParaRPr lang="it-IT" dirty="0"/>
          </a:p>
        </p:txBody>
      </p:sp>
      <p:sp>
        <p:nvSpPr>
          <p:cNvPr id="4" name="Segnaposto numero diapositiva 3"/>
          <p:cNvSpPr>
            <a:spLocks noGrp="1"/>
          </p:cNvSpPr>
          <p:nvPr>
            <p:ph type="sldNum" sz="quarter" idx="12"/>
          </p:nvPr>
        </p:nvSpPr>
        <p:spPr/>
        <p:txBody>
          <a:bodyPr/>
          <a:lstStyle/>
          <a:p>
            <a:pPr>
              <a:defRPr/>
            </a:pPr>
            <a:fld id="{E89B14F8-6577-4964-A920-B18575DD22C0}" type="slidenum">
              <a:rPr lang="it-IT" smtClean="0"/>
              <a:pPr>
                <a:defRPr/>
              </a:pPr>
              <a:t>50</a:t>
            </a:fld>
            <a:endParaRPr lang="it-IT"/>
          </a:p>
        </p:txBody>
      </p:sp>
    </p:spTree>
    <p:extLst>
      <p:ext uri="{BB962C8B-B14F-4D97-AF65-F5344CB8AC3E}">
        <p14:creationId xmlns:p14="http://schemas.microsoft.com/office/powerpoint/2010/main" val="7938609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96752"/>
            <a:ext cx="8229600" cy="5123667"/>
          </a:xfrm>
        </p:spPr>
        <p:txBody>
          <a:bodyPr>
            <a:normAutofit fontScale="92500" lnSpcReduction="10000"/>
          </a:bodyPr>
          <a:lstStyle/>
          <a:p>
            <a:pPr algn="just"/>
            <a:r>
              <a:rPr lang="it-IT" b="1" dirty="0"/>
              <a:t>Prima di passare alla fase successiva, quella del deposito telematico, se avrai seguito i passaggi sopra indicati, la cartella “prova notifica PEC” dovrebbe contenere i seguenti file:</a:t>
            </a:r>
          </a:p>
          <a:p>
            <a:pPr algn="just"/>
            <a:r>
              <a:rPr lang="it-IT" b="1" dirty="0"/>
              <a:t>– “ricevuta accettazione notifica pec” (in formato .</a:t>
            </a:r>
            <a:r>
              <a:rPr lang="it-IT" b="1" dirty="0" err="1"/>
              <a:t>eml</a:t>
            </a:r>
            <a:r>
              <a:rPr lang="it-IT" b="1" dirty="0"/>
              <a:t> o .msg)</a:t>
            </a:r>
          </a:p>
          <a:p>
            <a:pPr algn="just"/>
            <a:r>
              <a:rPr lang="it-IT" b="1" dirty="0"/>
              <a:t> – “ricevuta consegna notifica pec” (in formato .</a:t>
            </a:r>
            <a:r>
              <a:rPr lang="it-IT" b="1" dirty="0" err="1"/>
              <a:t>eml</a:t>
            </a:r>
            <a:r>
              <a:rPr lang="it-IT" b="1" dirty="0"/>
              <a:t> o .msg)</a:t>
            </a:r>
          </a:p>
          <a:p>
            <a:pPr algn="just"/>
            <a:r>
              <a:rPr lang="it-IT" b="1" dirty="0"/>
              <a:t>– “nota deposito notifica PEC ” (PDF) da firmare digitalmente</a:t>
            </a:r>
          </a:p>
          <a:p>
            <a:pPr algn="just"/>
            <a:r>
              <a:rPr lang="it-IT" b="1" dirty="0"/>
              <a:t>A questo punto, con il “redattore atti” da te utilizzato, predisponi la “busta telematica” per depositare una “MEMORIA GENERICA” naturalmente all’interno del fascicolo già esistente del procedimento.</a:t>
            </a:r>
          </a:p>
          <a:p>
            <a:endParaRPr lang="it-IT" dirty="0"/>
          </a:p>
        </p:txBody>
      </p:sp>
      <p:sp>
        <p:nvSpPr>
          <p:cNvPr id="4" name="Segnaposto numero diapositiva 3"/>
          <p:cNvSpPr>
            <a:spLocks noGrp="1"/>
          </p:cNvSpPr>
          <p:nvPr>
            <p:ph type="sldNum" sz="quarter" idx="12"/>
          </p:nvPr>
        </p:nvSpPr>
        <p:spPr/>
        <p:txBody>
          <a:bodyPr/>
          <a:lstStyle/>
          <a:p>
            <a:pPr>
              <a:defRPr/>
            </a:pPr>
            <a:fld id="{E89B14F8-6577-4964-A920-B18575DD22C0}" type="slidenum">
              <a:rPr lang="it-IT" smtClean="0"/>
              <a:pPr>
                <a:defRPr/>
              </a:pPr>
              <a:t>51</a:t>
            </a:fld>
            <a:endParaRPr lang="it-IT"/>
          </a:p>
        </p:txBody>
      </p:sp>
    </p:spTree>
    <p:extLst>
      <p:ext uri="{BB962C8B-B14F-4D97-AF65-F5344CB8AC3E}">
        <p14:creationId xmlns:p14="http://schemas.microsoft.com/office/powerpoint/2010/main" val="5943005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268760"/>
            <a:ext cx="8229600" cy="5256584"/>
          </a:xfrm>
        </p:spPr>
        <p:txBody>
          <a:bodyPr>
            <a:normAutofit fontScale="85000" lnSpcReduction="20000"/>
          </a:bodyPr>
          <a:lstStyle/>
          <a:p>
            <a:pPr algn="just"/>
            <a:r>
              <a:rPr lang="it-IT" b="1" dirty="0"/>
              <a:t>Nella “busta telematica” dovrai inserire i file presenti nella cartella “prova notifica PEC”  associando ad ogni file la tipologia di atto specifica richiesta dagli schemi </a:t>
            </a:r>
            <a:r>
              <a:rPr lang="it-IT" b="1" dirty="0" err="1"/>
              <a:t>xsd</a:t>
            </a:r>
            <a:r>
              <a:rPr lang="it-IT" b="1" dirty="0"/>
              <a:t>:</a:t>
            </a:r>
          </a:p>
          <a:p>
            <a:pPr algn="just"/>
            <a:r>
              <a:rPr lang="it-IT" b="1" dirty="0"/>
              <a:t>– “nota deposito notifica PEC”: tale file dovrai inserirlo come “TIPO ATTO” quale “ATTO SUCCESSIVO” “ATTO PRINCIPALE”;</a:t>
            </a:r>
          </a:p>
          <a:p>
            <a:pPr algn="just"/>
            <a:r>
              <a:rPr lang="it-IT" b="1" dirty="0"/>
              <a:t>– “ricevuta accettazione notifica pec”: tale file dovrai inserirlo come “TIPO ATTO” quale “RICEVUTA ACCETTAZIONE NOTIFICA PEC”</a:t>
            </a:r>
          </a:p>
          <a:p>
            <a:pPr algn="just"/>
            <a:r>
              <a:rPr lang="it-IT" b="1" dirty="0"/>
              <a:t>– “ricevuta consegna notifica pec”: tale file dovrai inserirlo come “TIPO ATTO” quale “RICEVUTA CONSEGNA NOTIFICA PEC”</a:t>
            </a:r>
          </a:p>
          <a:p>
            <a:pPr algn="just"/>
            <a:r>
              <a:rPr lang="it-IT" b="1" dirty="0"/>
              <a:t>Prima dell’inoltro della busta telematica, il redattore atti Ti chiederà di firmare digitalmente la “nota deposito notifica PEC” e il file datiatto.xml</a:t>
            </a:r>
            <a:r>
              <a:rPr lang="it-IT" b="1" dirty="0" smtClean="0"/>
              <a:t>.</a:t>
            </a:r>
          </a:p>
          <a:p>
            <a:pPr algn="just"/>
            <a:r>
              <a:rPr lang="it-IT" b="1" dirty="0" smtClean="0">
                <a:hlinkClick r:id="rId2" action="ppaction://hlinkfile"/>
              </a:rPr>
              <a:t>Esempio deposito notifica atto di citazione chiamata in causa</a:t>
            </a:r>
            <a:endParaRPr lang="it-IT" b="1" dirty="0"/>
          </a:p>
        </p:txBody>
      </p:sp>
      <p:sp>
        <p:nvSpPr>
          <p:cNvPr id="4" name="Segnaposto numero diapositiva 3"/>
          <p:cNvSpPr>
            <a:spLocks noGrp="1"/>
          </p:cNvSpPr>
          <p:nvPr>
            <p:ph type="sldNum" sz="quarter" idx="12"/>
          </p:nvPr>
        </p:nvSpPr>
        <p:spPr/>
        <p:txBody>
          <a:bodyPr/>
          <a:lstStyle/>
          <a:p>
            <a:pPr>
              <a:defRPr/>
            </a:pPr>
            <a:fld id="{E89B14F8-6577-4964-A920-B18575DD22C0}" type="slidenum">
              <a:rPr lang="it-IT" smtClean="0"/>
              <a:pPr>
                <a:defRPr/>
              </a:pPr>
              <a:t>52</a:t>
            </a:fld>
            <a:endParaRPr lang="it-IT"/>
          </a:p>
        </p:txBody>
      </p:sp>
    </p:spTree>
    <p:extLst>
      <p:ext uri="{BB962C8B-B14F-4D97-AF65-F5344CB8AC3E}">
        <p14:creationId xmlns:p14="http://schemas.microsoft.com/office/powerpoint/2010/main" val="23883048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000" b="1" dirty="0" smtClean="0"/>
              <a:t>2) DEPOSITO NEL FASCICOLO TELEMATICO DI UNA NOTIFICA EFFETTUATA A MEZZO UFF. GIUD O IN PROPRIO CON IL SERVIZIO POSTALE</a:t>
            </a:r>
            <a:endParaRPr lang="it-IT" sz="2000" dirty="0"/>
          </a:p>
        </p:txBody>
      </p:sp>
      <p:sp>
        <p:nvSpPr>
          <p:cNvPr id="3" name="Segnaposto contenuto 2"/>
          <p:cNvSpPr>
            <a:spLocks noGrp="1"/>
          </p:cNvSpPr>
          <p:nvPr>
            <p:ph idx="1"/>
          </p:nvPr>
        </p:nvSpPr>
        <p:spPr/>
        <p:txBody>
          <a:bodyPr>
            <a:normAutofit fontScale="55000" lnSpcReduction="20000"/>
          </a:bodyPr>
          <a:lstStyle/>
          <a:p>
            <a:endParaRPr lang="it-IT" dirty="0" smtClean="0">
              <a:hlinkClick r:id="rId2" action="ppaction://hlinkfile"/>
            </a:endParaRPr>
          </a:p>
          <a:p>
            <a:r>
              <a:rPr lang="it-IT" b="1" dirty="0"/>
              <a:t>In corso di causa hai effettuato una notifica </a:t>
            </a:r>
            <a:r>
              <a:rPr lang="it-IT" b="1" dirty="0" smtClean="0"/>
              <a:t>«ANALOGICA» </a:t>
            </a:r>
            <a:r>
              <a:rPr lang="it-IT" b="1" dirty="0"/>
              <a:t>e adesso devi fornire la prova dell’avvenuta notifica.</a:t>
            </a:r>
          </a:p>
          <a:p>
            <a:endParaRPr lang="it-IT" b="1" dirty="0"/>
          </a:p>
          <a:p>
            <a:pPr algn="just"/>
            <a:r>
              <a:rPr lang="it-IT" b="1" dirty="0"/>
              <a:t>Dovrai procedere nel seguente modo:</a:t>
            </a:r>
          </a:p>
          <a:p>
            <a:pPr algn="just"/>
            <a:r>
              <a:rPr lang="it-IT" b="1" dirty="0"/>
              <a:t>A) notificare </a:t>
            </a:r>
            <a:r>
              <a:rPr lang="it-IT" b="1" dirty="0" smtClean="0"/>
              <a:t> </a:t>
            </a:r>
            <a:r>
              <a:rPr lang="it-IT" b="1" dirty="0"/>
              <a:t>l’atto e/o il provvedimento</a:t>
            </a:r>
          </a:p>
          <a:p>
            <a:pPr algn="just"/>
            <a:r>
              <a:rPr lang="it-IT" b="1" dirty="0"/>
              <a:t>B) </a:t>
            </a:r>
            <a:r>
              <a:rPr lang="it-IT" b="1" dirty="0" smtClean="0"/>
              <a:t>ATTENDERE la prova del perfezionamento della notifica. Restituzione dell’atto da parte dell’Uff. </a:t>
            </a:r>
            <a:r>
              <a:rPr lang="it-IT" b="1" dirty="0" err="1" smtClean="0"/>
              <a:t>Giud</a:t>
            </a:r>
            <a:r>
              <a:rPr lang="it-IT" b="1" dirty="0" smtClean="0"/>
              <a:t> con relata positiva o cartolina di ritorno della notifica a mezzo posta con esito positivo.</a:t>
            </a:r>
          </a:p>
          <a:p>
            <a:pPr algn="just"/>
            <a:r>
              <a:rPr lang="it-IT" b="1" dirty="0" smtClean="0"/>
              <a:t>C</a:t>
            </a:r>
            <a:r>
              <a:rPr lang="it-IT" b="1" dirty="0"/>
              <a:t>) ti suggerisco di creare sul desktop del computer una cartella che chiamerai, ad esempio “prova notifica </a:t>
            </a:r>
            <a:r>
              <a:rPr lang="it-IT" b="1" dirty="0" smtClean="0"/>
              <a:t>analogica”;</a:t>
            </a:r>
            <a:endParaRPr lang="it-IT" b="1" dirty="0"/>
          </a:p>
          <a:p>
            <a:pPr algn="just"/>
            <a:r>
              <a:rPr lang="it-IT" b="1" dirty="0"/>
              <a:t>D) devi salvare, nella cartella precedentemente creata sul Tuo computer “prova </a:t>
            </a:r>
            <a:r>
              <a:rPr lang="it-IT" b="1" dirty="0" smtClean="0"/>
              <a:t>notifica analogica ”,</a:t>
            </a:r>
            <a:r>
              <a:rPr lang="it-IT" b="1" dirty="0"/>
              <a:t> la </a:t>
            </a:r>
            <a:r>
              <a:rPr lang="it-IT" b="1" dirty="0" smtClean="0"/>
              <a:t>scansione completa dell’atto notificato.</a:t>
            </a:r>
          </a:p>
          <a:p>
            <a:pPr algn="just"/>
            <a:r>
              <a:rPr lang="it-IT" b="1" dirty="0" smtClean="0"/>
              <a:t>E</a:t>
            </a:r>
            <a:r>
              <a:rPr lang="it-IT" b="1" dirty="0"/>
              <a:t>) prepara una nota di deposito con il Tuo programma di videoscrittura, nella quale spiegherai i motivi del deposito e, successivamente, trasformarla direttamente in PDF (testo) senza scansione (</a:t>
            </a:r>
            <a:r>
              <a:rPr lang="it-IT" b="1" dirty="0">
                <a:hlinkClick r:id="rId3"/>
              </a:rPr>
              <a:t>se vuoi, puoi crearla automaticamente cliccando qui</a:t>
            </a:r>
            <a:r>
              <a:rPr lang="it-IT" b="1" dirty="0"/>
              <a:t>); salverai il PDF creato come “nota deposito notifica PEC”;</a:t>
            </a:r>
          </a:p>
          <a:p>
            <a:pPr algn="just"/>
            <a:r>
              <a:rPr lang="it-IT" b="1" dirty="0"/>
              <a:t>F) devi salvare, nella cartella precedentemente creata sul Tuo computer “prova notifica </a:t>
            </a:r>
            <a:r>
              <a:rPr lang="it-IT" b="1" dirty="0" smtClean="0"/>
              <a:t>analogica”,</a:t>
            </a:r>
            <a:r>
              <a:rPr lang="it-IT" b="1" dirty="0"/>
              <a:t> la “nota </a:t>
            </a:r>
            <a:r>
              <a:rPr lang="it-IT" b="1" dirty="0" smtClean="0"/>
              <a:t>deposito”.</a:t>
            </a:r>
            <a:endParaRPr lang="it-IT" b="1" dirty="0"/>
          </a:p>
          <a:p>
            <a:endParaRPr lang="it-IT" dirty="0">
              <a:hlinkClick r:id="rId2" action="ppaction://hlinkfile"/>
            </a:endParaRPr>
          </a:p>
          <a:p>
            <a:r>
              <a:rPr lang="it-IT" dirty="0" smtClean="0">
                <a:hlinkClick r:id="rId2" action="ppaction://hlinkfile"/>
              </a:rPr>
              <a:t>Deposito </a:t>
            </a:r>
            <a:r>
              <a:rPr lang="it-IT" dirty="0">
                <a:hlinkClick r:id="rId2" action="ppaction://hlinkfile"/>
              </a:rPr>
              <a:t>di atto notificato a mezzo uff. e tramite </a:t>
            </a:r>
            <a:r>
              <a:rPr lang="it-IT" dirty="0" err="1">
                <a:hlinkClick r:id="rId2" action="ppaction://hlinkfile"/>
              </a:rPr>
              <a:t>pec</a:t>
            </a:r>
            <a:endParaRPr lang="it-IT" dirty="0"/>
          </a:p>
          <a:p>
            <a:endParaRPr lang="it-IT" dirty="0"/>
          </a:p>
        </p:txBody>
      </p:sp>
      <p:sp>
        <p:nvSpPr>
          <p:cNvPr id="4" name="Segnaposto numero diapositiva 3"/>
          <p:cNvSpPr>
            <a:spLocks noGrp="1"/>
          </p:cNvSpPr>
          <p:nvPr>
            <p:ph type="sldNum" sz="quarter" idx="12"/>
          </p:nvPr>
        </p:nvSpPr>
        <p:spPr/>
        <p:txBody>
          <a:bodyPr/>
          <a:lstStyle/>
          <a:p>
            <a:pPr>
              <a:defRPr/>
            </a:pPr>
            <a:fld id="{E89B14F8-6577-4964-A920-B18575DD22C0}" type="slidenum">
              <a:rPr lang="it-IT" smtClean="0"/>
              <a:pPr>
                <a:defRPr/>
              </a:pPr>
              <a:t>53</a:t>
            </a:fld>
            <a:endParaRPr lang="it-IT"/>
          </a:p>
        </p:txBody>
      </p:sp>
    </p:spTree>
    <p:extLst>
      <p:ext uri="{BB962C8B-B14F-4D97-AF65-F5344CB8AC3E}">
        <p14:creationId xmlns:p14="http://schemas.microsoft.com/office/powerpoint/2010/main" val="139780279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340768"/>
            <a:ext cx="8229600" cy="4983832"/>
          </a:xfrm>
        </p:spPr>
        <p:txBody>
          <a:bodyPr>
            <a:normAutofit lnSpcReduction="10000"/>
          </a:bodyPr>
          <a:lstStyle/>
          <a:p>
            <a:pPr algn="just"/>
            <a:r>
              <a:rPr lang="it-IT" b="1" dirty="0"/>
              <a:t>Prima di passare alla fase successiva, quella del deposito telematico, se avrai seguito i passaggi sopra indicati, la cartella “prova notifica </a:t>
            </a:r>
            <a:r>
              <a:rPr lang="it-IT" b="1" dirty="0" smtClean="0"/>
              <a:t>analogica” </a:t>
            </a:r>
            <a:r>
              <a:rPr lang="it-IT" b="1" dirty="0"/>
              <a:t>dovrebbe contenere i seguenti file:</a:t>
            </a:r>
          </a:p>
          <a:p>
            <a:pPr algn="just"/>
            <a:r>
              <a:rPr lang="it-IT" b="1" dirty="0"/>
              <a:t>– </a:t>
            </a:r>
            <a:r>
              <a:rPr lang="it-IT" b="1" dirty="0" smtClean="0"/>
              <a:t>la scansione integrale dell’atto notificato</a:t>
            </a:r>
          </a:p>
          <a:p>
            <a:pPr algn="just"/>
            <a:r>
              <a:rPr lang="it-IT" b="1" dirty="0" smtClean="0"/>
              <a:t>–</a:t>
            </a:r>
            <a:r>
              <a:rPr lang="it-IT" b="1" dirty="0"/>
              <a:t> “nota deposito notifica PEC ” (PDF) da firmare digitalmente</a:t>
            </a:r>
          </a:p>
          <a:p>
            <a:pPr algn="just"/>
            <a:r>
              <a:rPr lang="it-IT" b="1" dirty="0"/>
              <a:t>A questo punto, con il “redattore atti” da te utilizzato, predisponi la “busta telematica” per depositare una “MEMORIA GENERICA” naturalmente all’interno del fascicolo già esistente del procedimento.</a:t>
            </a:r>
          </a:p>
          <a:p>
            <a:endParaRPr lang="it-IT" dirty="0"/>
          </a:p>
        </p:txBody>
      </p:sp>
      <p:sp>
        <p:nvSpPr>
          <p:cNvPr id="4" name="Segnaposto numero diapositiva 3"/>
          <p:cNvSpPr>
            <a:spLocks noGrp="1"/>
          </p:cNvSpPr>
          <p:nvPr>
            <p:ph type="sldNum" sz="quarter" idx="12"/>
          </p:nvPr>
        </p:nvSpPr>
        <p:spPr/>
        <p:txBody>
          <a:bodyPr/>
          <a:lstStyle/>
          <a:p>
            <a:pPr>
              <a:defRPr/>
            </a:pPr>
            <a:fld id="{E89B14F8-6577-4964-A920-B18575DD22C0}" type="slidenum">
              <a:rPr lang="it-IT" smtClean="0"/>
              <a:pPr>
                <a:defRPr/>
              </a:pPr>
              <a:t>54</a:t>
            </a:fld>
            <a:endParaRPr lang="it-IT"/>
          </a:p>
        </p:txBody>
      </p:sp>
    </p:spTree>
    <p:extLst>
      <p:ext uri="{BB962C8B-B14F-4D97-AF65-F5344CB8AC3E}">
        <p14:creationId xmlns:p14="http://schemas.microsoft.com/office/powerpoint/2010/main" val="25546502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96752"/>
            <a:ext cx="8229600" cy="5127848"/>
          </a:xfrm>
        </p:spPr>
        <p:txBody>
          <a:bodyPr>
            <a:normAutofit fontScale="92500" lnSpcReduction="20000"/>
          </a:bodyPr>
          <a:lstStyle/>
          <a:p>
            <a:pPr algn="just"/>
            <a:r>
              <a:rPr lang="it-IT" b="1" dirty="0"/>
              <a:t>Nella “busta telematica” dovrai inserire i file presenti nella cartella “prova notifica </a:t>
            </a:r>
            <a:r>
              <a:rPr lang="it-IT" b="1" dirty="0" smtClean="0"/>
              <a:t>analogica»</a:t>
            </a:r>
            <a:r>
              <a:rPr lang="it-IT" b="1" dirty="0"/>
              <a:t>  associando ad ogni file la tipologia di atto specifica richiesta dagli schemi </a:t>
            </a:r>
            <a:r>
              <a:rPr lang="it-IT" b="1" dirty="0" err="1"/>
              <a:t>xsd</a:t>
            </a:r>
            <a:r>
              <a:rPr lang="it-IT" b="1" dirty="0"/>
              <a:t>:</a:t>
            </a:r>
          </a:p>
          <a:p>
            <a:pPr algn="just"/>
            <a:r>
              <a:rPr lang="it-IT" b="1" dirty="0"/>
              <a:t>– “nota deposito </a:t>
            </a:r>
            <a:r>
              <a:rPr lang="it-IT" b="1" dirty="0" smtClean="0"/>
              <a:t>notifica”: </a:t>
            </a:r>
            <a:r>
              <a:rPr lang="it-IT" b="1" dirty="0"/>
              <a:t>tale file dovrai inserirlo come “TIPO ATTO” quale “ATTO SUCCESSIVO” “ATTO PRINCIPALE”;</a:t>
            </a:r>
          </a:p>
          <a:p>
            <a:pPr algn="just"/>
            <a:r>
              <a:rPr lang="it-IT" b="1" dirty="0"/>
              <a:t>– </a:t>
            </a:r>
            <a:r>
              <a:rPr lang="it-IT" b="1" dirty="0" smtClean="0"/>
              <a:t>“scansione atto notificato»</a:t>
            </a:r>
          </a:p>
          <a:p>
            <a:pPr algn="just"/>
            <a:r>
              <a:rPr lang="it-IT" b="1" dirty="0" smtClean="0"/>
              <a:t>Trattandosi di un atto di parte che detieni in originale devi attestarne la conformità mediante idonea attestazione, da firmarsi digitalmente ex art 16 </a:t>
            </a:r>
            <a:r>
              <a:rPr lang="it-IT" b="1" dirty="0" err="1" smtClean="0"/>
              <a:t>undecies</a:t>
            </a:r>
            <a:r>
              <a:rPr lang="it-IT" b="1" dirty="0" smtClean="0"/>
              <a:t> D.L. 179\2012</a:t>
            </a:r>
          </a:p>
          <a:p>
            <a:pPr algn="just"/>
            <a:r>
              <a:rPr lang="it-IT" b="1" dirty="0" smtClean="0"/>
              <a:t>Prima </a:t>
            </a:r>
            <a:r>
              <a:rPr lang="it-IT" b="1" dirty="0"/>
              <a:t>dell’inoltro della busta telematica, il redattore atti Ti chiederà di firmare digitalmente la “nota deposito </a:t>
            </a:r>
            <a:r>
              <a:rPr lang="it-IT" b="1" dirty="0" smtClean="0"/>
              <a:t>notifica” </a:t>
            </a:r>
            <a:r>
              <a:rPr lang="it-IT" b="1" dirty="0"/>
              <a:t>e il file datiatto.xml.</a:t>
            </a:r>
          </a:p>
          <a:p>
            <a:endParaRPr lang="it-IT" dirty="0"/>
          </a:p>
        </p:txBody>
      </p:sp>
      <p:sp>
        <p:nvSpPr>
          <p:cNvPr id="4" name="Segnaposto numero diapositiva 3"/>
          <p:cNvSpPr>
            <a:spLocks noGrp="1"/>
          </p:cNvSpPr>
          <p:nvPr>
            <p:ph type="sldNum" sz="quarter" idx="12"/>
          </p:nvPr>
        </p:nvSpPr>
        <p:spPr/>
        <p:txBody>
          <a:bodyPr/>
          <a:lstStyle/>
          <a:p>
            <a:pPr>
              <a:defRPr/>
            </a:pPr>
            <a:fld id="{E89B14F8-6577-4964-A920-B18575DD22C0}" type="slidenum">
              <a:rPr lang="it-IT" smtClean="0"/>
              <a:pPr>
                <a:defRPr/>
              </a:pPr>
              <a:t>55</a:t>
            </a:fld>
            <a:endParaRPr lang="it-IT"/>
          </a:p>
        </p:txBody>
      </p:sp>
    </p:spTree>
    <p:extLst>
      <p:ext uri="{BB962C8B-B14F-4D97-AF65-F5344CB8AC3E}">
        <p14:creationId xmlns:p14="http://schemas.microsoft.com/office/powerpoint/2010/main" val="8380942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olo 1"/>
          <p:cNvSpPr>
            <a:spLocks noGrp="1"/>
          </p:cNvSpPr>
          <p:nvPr>
            <p:ph type="title"/>
          </p:nvPr>
        </p:nvSpPr>
        <p:spPr>
          <a:xfrm>
            <a:off x="457200" y="274638"/>
            <a:ext cx="8229600" cy="1930400"/>
          </a:xfrm>
        </p:spPr>
        <p:txBody>
          <a:bodyPr/>
          <a:lstStyle/>
          <a:p>
            <a:pPr algn="ctr"/>
            <a:r>
              <a:rPr lang="it-IT" sz="4800" b="1" i="1" dirty="0" smtClean="0"/>
              <a:t>Grazie dell’attenzione</a:t>
            </a:r>
            <a:br>
              <a:rPr lang="it-IT" sz="4800" b="1" i="1" dirty="0" smtClean="0"/>
            </a:br>
            <a:r>
              <a:rPr lang="it-IT" sz="4800" b="1" i="1" dirty="0" smtClean="0"/>
              <a:t>Avv. Andrea Deangeli</a:t>
            </a:r>
          </a:p>
        </p:txBody>
      </p:sp>
      <p:pic>
        <p:nvPicPr>
          <p:cNvPr id="6" name="Segnaposto contenuto 5" descr="18243380-Smiley-illustrazione-vettoriale-Perplesso-Archivio-Fotografico.jpg"/>
          <p:cNvPicPr>
            <a:picLocks noGrp="1" noChangeAspect="1"/>
          </p:cNvPicPr>
          <p:nvPr>
            <p:ph idx="1"/>
          </p:nvPr>
        </p:nvPicPr>
        <p:blipFill>
          <a:blip r:embed="rId2" cstate="print"/>
          <a:stretch>
            <a:fillRect/>
          </a:stretch>
        </p:blipFill>
        <p:spPr>
          <a:xfrm>
            <a:off x="2823972" y="2148681"/>
            <a:ext cx="3496056" cy="3962400"/>
          </a:xfrm>
        </p:spPr>
      </p:pic>
      <p:sp>
        <p:nvSpPr>
          <p:cNvPr id="4" name="Segnaposto numero diapositiva 3"/>
          <p:cNvSpPr>
            <a:spLocks noGrp="1"/>
          </p:cNvSpPr>
          <p:nvPr>
            <p:ph type="sldNum" sz="quarter" idx="12"/>
          </p:nvPr>
        </p:nvSpPr>
        <p:spPr/>
        <p:txBody>
          <a:bodyPr/>
          <a:lstStyle/>
          <a:p>
            <a:pPr>
              <a:defRPr/>
            </a:pPr>
            <a:fld id="{1C79C34F-DA7C-4A6F-8C76-D19A27A051CF}" type="slidenum">
              <a:rPr lang="it-IT" smtClean="0"/>
              <a:pPr>
                <a:defRPr/>
              </a:pPr>
              <a:t>56</a:t>
            </a:fld>
            <a:endParaRPr lang="it-IT"/>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b="1" dirty="0"/>
              <a:t>Come si accede all’ANPR</a:t>
            </a:r>
          </a:p>
        </p:txBody>
      </p:sp>
      <p:sp>
        <p:nvSpPr>
          <p:cNvPr id="3" name="Segnaposto contenuto 2"/>
          <p:cNvSpPr>
            <a:spLocks noGrp="1"/>
          </p:cNvSpPr>
          <p:nvPr>
            <p:ph idx="1"/>
          </p:nvPr>
        </p:nvSpPr>
        <p:spPr/>
        <p:txBody>
          <a:bodyPr>
            <a:normAutofit fontScale="92500" lnSpcReduction="10000"/>
          </a:bodyPr>
          <a:lstStyle/>
          <a:p>
            <a:r>
              <a:rPr lang="it-IT" b="1" dirty="0"/>
              <a:t>Smart ANPR</a:t>
            </a:r>
            <a:r>
              <a:rPr lang="it-IT" dirty="0"/>
              <a:t> – Piattaforma digitale di certificazione anagrafica. Si tratta di un nuovo ed utilissimo servizio che permette di estrarre certificazioni anagrafiche anche relative a terzi soggetti. Per esplicitare l’utilizzo del servizio (completamente gratuito) che permette di estrare varie certificazioni anagrafiche di oltre  46 milioni di persone in tutta Italia  ho registrato un “modestissimo” video di cui vi indico il link per la visione </a:t>
            </a:r>
            <a:r>
              <a:rPr lang="it-IT" u="sng" dirty="0">
                <a:hlinkClick r:id="rId2"/>
              </a:rPr>
              <a:t>https://www.loom.com/share/284442c7611440c38a35cdafd12f2b62?source_email=loom-video-first-view-updated</a:t>
            </a:r>
            <a:r>
              <a:rPr lang="it-IT" dirty="0"/>
              <a:t>. </a:t>
            </a:r>
            <a:endParaRPr lang="it-IT" dirty="0" smtClean="0"/>
          </a:p>
          <a:p>
            <a:r>
              <a:rPr lang="it-IT" dirty="0" smtClean="0"/>
              <a:t>Provate </a:t>
            </a:r>
            <a:r>
              <a:rPr lang="it-IT" dirty="0"/>
              <a:t>per credere quali opportunità per ottimizzare il nostro lavoro ci sono concesse!!</a:t>
            </a:r>
          </a:p>
          <a:p>
            <a:endParaRPr lang="it-IT" dirty="0"/>
          </a:p>
        </p:txBody>
      </p:sp>
      <p:sp>
        <p:nvSpPr>
          <p:cNvPr id="4" name="Segnaposto numero diapositiva 3"/>
          <p:cNvSpPr>
            <a:spLocks noGrp="1"/>
          </p:cNvSpPr>
          <p:nvPr>
            <p:ph type="sldNum" sz="quarter" idx="12"/>
          </p:nvPr>
        </p:nvSpPr>
        <p:spPr/>
        <p:txBody>
          <a:bodyPr/>
          <a:lstStyle/>
          <a:p>
            <a:pPr>
              <a:defRPr/>
            </a:pPr>
            <a:fld id="{E89B14F8-6577-4964-A920-B18575DD22C0}" type="slidenum">
              <a:rPr lang="it-IT" smtClean="0"/>
              <a:pPr>
                <a:defRPr/>
              </a:pPr>
              <a:t>6</a:t>
            </a:fld>
            <a:endParaRPr lang="it-IT"/>
          </a:p>
        </p:txBody>
      </p:sp>
    </p:spTree>
    <p:extLst>
      <p:ext uri="{BB962C8B-B14F-4D97-AF65-F5344CB8AC3E}">
        <p14:creationId xmlns:p14="http://schemas.microsoft.com/office/powerpoint/2010/main" val="2509001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a:t>
            </a:r>
            <a:r>
              <a:rPr lang="it-IT" dirty="0" smtClean="0"/>
              <a:t>ccesso mediante </a:t>
            </a:r>
            <a:r>
              <a:rPr lang="it-IT" dirty="0" err="1" smtClean="0"/>
              <a:t>spid</a:t>
            </a:r>
            <a:r>
              <a:rPr lang="it-IT" dirty="0" smtClean="0"/>
              <a:t> livello 2</a:t>
            </a:r>
            <a:endParaRPr lang="it-IT" dirty="0"/>
          </a:p>
        </p:txBody>
      </p:sp>
      <p:sp>
        <p:nvSpPr>
          <p:cNvPr id="3" name="Segnaposto contenuto 2"/>
          <p:cNvSpPr>
            <a:spLocks noGrp="1"/>
          </p:cNvSpPr>
          <p:nvPr>
            <p:ph idx="1"/>
          </p:nvPr>
        </p:nvSpPr>
        <p:spPr/>
        <p:txBody>
          <a:bodyPr/>
          <a:lstStyle/>
          <a:p>
            <a:r>
              <a:rPr lang="it-IT" dirty="0" smtClean="0"/>
              <a:t>Accesso mediante </a:t>
            </a:r>
            <a:r>
              <a:rPr lang="it-IT" dirty="0" err="1" smtClean="0"/>
              <a:t>spid</a:t>
            </a:r>
            <a:r>
              <a:rPr lang="it-IT" dirty="0" smtClean="0"/>
              <a:t> livello 2 tramite il sito di uno dei comuni indicati nell’elenco:</a:t>
            </a:r>
          </a:p>
          <a:p>
            <a:r>
              <a:rPr lang="it-IT" u="sng" dirty="0">
                <a:hlinkClick r:id="rId2"/>
              </a:rPr>
              <a:t>https://</a:t>
            </a:r>
            <a:r>
              <a:rPr lang="it-IT" u="sng" dirty="0" smtClean="0">
                <a:hlinkClick r:id="rId2"/>
              </a:rPr>
              <a:t>smartanpr.servizilocalispa.it/AuthenticationManager/Account/Login?appName=anpr&amp;returnUrl=https%3a%2f%2fsmartanpr.servizilocalispa.it%2fPortal%2fRegistry</a:t>
            </a:r>
            <a:endParaRPr lang="it-IT" u="sng" dirty="0" smtClean="0"/>
          </a:p>
          <a:p>
            <a:endParaRPr lang="it-IT" dirty="0"/>
          </a:p>
          <a:p>
            <a:endParaRPr lang="it-IT" dirty="0"/>
          </a:p>
        </p:txBody>
      </p:sp>
      <p:sp>
        <p:nvSpPr>
          <p:cNvPr id="4" name="Segnaposto numero diapositiva 3"/>
          <p:cNvSpPr>
            <a:spLocks noGrp="1"/>
          </p:cNvSpPr>
          <p:nvPr>
            <p:ph type="sldNum" sz="quarter" idx="12"/>
          </p:nvPr>
        </p:nvSpPr>
        <p:spPr/>
        <p:txBody>
          <a:bodyPr/>
          <a:lstStyle/>
          <a:p>
            <a:pPr>
              <a:defRPr/>
            </a:pPr>
            <a:fld id="{E89B14F8-6577-4964-A920-B18575DD22C0}" type="slidenum">
              <a:rPr lang="it-IT" smtClean="0"/>
              <a:pPr>
                <a:defRPr/>
              </a:pPr>
              <a:t>7</a:t>
            </a:fld>
            <a:endParaRPr lang="it-IT"/>
          </a:p>
        </p:txBody>
      </p:sp>
    </p:spTree>
    <p:extLst>
      <p:ext uri="{BB962C8B-B14F-4D97-AF65-F5344CB8AC3E}">
        <p14:creationId xmlns:p14="http://schemas.microsoft.com/office/powerpoint/2010/main" val="11453329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2508888"/>
          </a:xfrm>
        </p:spPr>
        <p:txBody>
          <a:bodyPr>
            <a:normAutofit/>
          </a:bodyPr>
          <a:lstStyle/>
          <a:p>
            <a:pPr algn="ctr"/>
            <a:r>
              <a:rPr lang="it-IT" b="1" dirty="0" smtClean="0"/>
              <a:t>2. Punto </a:t>
            </a:r>
            <a:r>
              <a:rPr lang="it-IT" b="1" dirty="0"/>
              <a:t>di Accesso al processo civile telematico – Cancelleria telematica</a:t>
            </a:r>
            <a:endParaRPr lang="it-IT" dirty="0"/>
          </a:p>
        </p:txBody>
      </p:sp>
      <p:sp>
        <p:nvSpPr>
          <p:cNvPr id="3" name="Segnaposto contenuto 2"/>
          <p:cNvSpPr>
            <a:spLocks noGrp="1"/>
          </p:cNvSpPr>
          <p:nvPr>
            <p:ph idx="1"/>
          </p:nvPr>
        </p:nvSpPr>
        <p:spPr>
          <a:xfrm>
            <a:off x="457200" y="3501008"/>
            <a:ext cx="8229600" cy="2823592"/>
          </a:xfrm>
        </p:spPr>
        <p:txBody>
          <a:bodyPr>
            <a:normAutofit/>
          </a:bodyPr>
          <a:lstStyle/>
          <a:p>
            <a:pPr lvl="0" algn="just"/>
            <a:r>
              <a:rPr lang="it-IT" b="1" dirty="0" smtClean="0"/>
              <a:t>Il punto </a:t>
            </a:r>
            <a:r>
              <a:rPr lang="it-IT" b="1" dirty="0"/>
              <a:t>di Accesso al processo civile telematico</a:t>
            </a:r>
            <a:r>
              <a:rPr lang="it-IT" dirty="0"/>
              <a:t> è messo gratuitamente a disposizione dalla Regione Toscana (alcuni di voi utilizzano già della medesima software </a:t>
            </a:r>
            <a:r>
              <a:rPr lang="it-IT" dirty="0" err="1"/>
              <a:t>house</a:t>
            </a:r>
            <a:r>
              <a:rPr lang="it-IT" dirty="0"/>
              <a:t> SLPCT) ed accessibile tramite CNS (chiavetta o </a:t>
            </a:r>
            <a:r>
              <a:rPr lang="it-IT" dirty="0" err="1"/>
              <a:t>smartcard</a:t>
            </a:r>
            <a:r>
              <a:rPr lang="it-IT" dirty="0"/>
              <a:t>) o SPID.</a:t>
            </a:r>
          </a:p>
          <a:p>
            <a:pPr algn="just"/>
            <a:r>
              <a:rPr lang="it-IT" sz="2000" u="sng" dirty="0">
                <a:hlinkClick r:id="rId2"/>
              </a:rPr>
              <a:t>https://www.giustizia.toscana.it/pda-rt/cancelleriatelematica/home</a:t>
            </a:r>
            <a:r>
              <a:rPr lang="it-IT" sz="2000" dirty="0"/>
              <a:t>. </a:t>
            </a:r>
          </a:p>
          <a:p>
            <a:endParaRPr lang="it-IT" dirty="0"/>
          </a:p>
        </p:txBody>
      </p:sp>
      <p:sp>
        <p:nvSpPr>
          <p:cNvPr id="4" name="Segnaposto numero diapositiva 3"/>
          <p:cNvSpPr>
            <a:spLocks noGrp="1"/>
          </p:cNvSpPr>
          <p:nvPr>
            <p:ph type="sldNum" sz="quarter" idx="12"/>
          </p:nvPr>
        </p:nvSpPr>
        <p:spPr/>
        <p:txBody>
          <a:bodyPr/>
          <a:lstStyle/>
          <a:p>
            <a:pPr>
              <a:defRPr/>
            </a:pPr>
            <a:fld id="{E89B14F8-6577-4964-A920-B18575DD22C0}" type="slidenum">
              <a:rPr lang="it-IT" smtClean="0"/>
              <a:pPr>
                <a:defRPr/>
              </a:pPr>
              <a:t>8</a:t>
            </a:fld>
            <a:endParaRPr lang="it-IT"/>
          </a:p>
        </p:txBody>
      </p:sp>
    </p:spTree>
    <p:extLst>
      <p:ext uri="{BB962C8B-B14F-4D97-AF65-F5344CB8AC3E}">
        <p14:creationId xmlns:p14="http://schemas.microsoft.com/office/powerpoint/2010/main" val="38415372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908720"/>
            <a:ext cx="8229600" cy="5415880"/>
          </a:xfrm>
        </p:spPr>
        <p:txBody>
          <a:bodyPr>
            <a:normAutofit fontScale="85000" lnSpcReduction="20000"/>
          </a:bodyPr>
          <a:lstStyle/>
          <a:p>
            <a:pPr algn="just"/>
            <a:r>
              <a:rPr lang="it-IT" sz="3200" dirty="0" smtClean="0"/>
              <a:t>Si </a:t>
            </a:r>
            <a:r>
              <a:rPr lang="it-IT" sz="3200" dirty="0"/>
              <a:t>tratta di un servizio validissimo e alternativo a quello offerto dal Ministero della Giustizia con il sito PST o quello di </a:t>
            </a:r>
            <a:r>
              <a:rPr lang="it-IT" sz="3200" dirty="0" smtClean="0"/>
              <a:t>altri punti di accesso (</a:t>
            </a:r>
            <a:r>
              <a:rPr lang="it-IT" sz="3200" dirty="0" err="1" smtClean="0"/>
              <a:t>Lextel</a:t>
            </a:r>
            <a:r>
              <a:rPr lang="it-IT" sz="3200" dirty="0" smtClean="0"/>
              <a:t>, </a:t>
            </a:r>
            <a:r>
              <a:rPr lang="it-IT" sz="3200" dirty="0" err="1" smtClean="0"/>
              <a:t>Giuffrè</a:t>
            </a:r>
            <a:r>
              <a:rPr lang="it-IT" sz="3200" dirty="0" smtClean="0"/>
              <a:t> ecc. ecc.)</a:t>
            </a:r>
          </a:p>
          <a:p>
            <a:pPr algn="just"/>
            <a:endParaRPr lang="it-IT" sz="3200" dirty="0"/>
          </a:p>
          <a:p>
            <a:pPr algn="just"/>
            <a:r>
              <a:rPr lang="it-IT" sz="3200" dirty="0"/>
              <a:t>Al primo </a:t>
            </a:r>
            <a:r>
              <a:rPr lang="it-IT" sz="3200" dirty="0" smtClean="0"/>
              <a:t>accesso, con la chiavetta inserita della firma digitale (CSN),  </a:t>
            </a:r>
            <a:r>
              <a:rPr lang="it-IT" sz="3200" dirty="0"/>
              <a:t>occorre procedere con la registrazione. Nome-Cognome-indirizzo dello studio e mail (io non ho inserito </a:t>
            </a:r>
            <a:r>
              <a:rPr lang="it-IT" sz="3200" dirty="0" err="1" smtClean="0"/>
              <a:t>pec</a:t>
            </a:r>
            <a:r>
              <a:rPr lang="it-IT" sz="3200" dirty="0" smtClean="0"/>
              <a:t> ma </a:t>
            </a:r>
            <a:r>
              <a:rPr lang="it-IT" sz="3200" dirty="0" err="1" smtClean="0"/>
              <a:t>pec</a:t>
            </a:r>
            <a:r>
              <a:rPr lang="it-IT" sz="3200" dirty="0" smtClean="0"/>
              <a:t> ordinaria)</a:t>
            </a:r>
            <a:endParaRPr lang="it-IT" sz="3200" dirty="0" smtClean="0"/>
          </a:p>
          <a:p>
            <a:pPr algn="just"/>
            <a:endParaRPr lang="it-IT" sz="3200" dirty="0"/>
          </a:p>
          <a:p>
            <a:pPr algn="just"/>
            <a:r>
              <a:rPr lang="it-IT" sz="3200" dirty="0" smtClean="0"/>
              <a:t>Vi invito alla consultazione del </a:t>
            </a:r>
            <a:r>
              <a:rPr lang="it-IT" sz="3200" dirty="0" smtClean="0">
                <a:hlinkClick r:id="rId2" action="ppaction://hlinkfile"/>
              </a:rPr>
              <a:t>manuale utente </a:t>
            </a:r>
            <a:r>
              <a:rPr lang="it-IT" sz="3200" dirty="0" smtClean="0"/>
              <a:t>per avere un quadro completo dei servizi offerti dall’applicazione</a:t>
            </a:r>
          </a:p>
          <a:p>
            <a:pPr algn="just"/>
            <a:endParaRPr lang="it-IT" sz="3200" dirty="0" smtClean="0"/>
          </a:p>
          <a:p>
            <a:pPr algn="just"/>
            <a:endParaRPr lang="it-IT" sz="3200" dirty="0"/>
          </a:p>
          <a:p>
            <a:endParaRPr lang="it-IT" dirty="0"/>
          </a:p>
        </p:txBody>
      </p:sp>
      <p:sp>
        <p:nvSpPr>
          <p:cNvPr id="4" name="Segnaposto numero diapositiva 3"/>
          <p:cNvSpPr>
            <a:spLocks noGrp="1"/>
          </p:cNvSpPr>
          <p:nvPr>
            <p:ph type="sldNum" sz="quarter" idx="12"/>
          </p:nvPr>
        </p:nvSpPr>
        <p:spPr/>
        <p:txBody>
          <a:bodyPr/>
          <a:lstStyle/>
          <a:p>
            <a:pPr>
              <a:defRPr/>
            </a:pPr>
            <a:fld id="{E89B14F8-6577-4964-A920-B18575DD22C0}" type="slidenum">
              <a:rPr lang="it-IT" smtClean="0"/>
              <a:pPr>
                <a:defRPr/>
              </a:pPr>
              <a:t>9</a:t>
            </a:fld>
            <a:endParaRPr lang="it-IT"/>
          </a:p>
        </p:txBody>
      </p:sp>
    </p:spTree>
    <p:extLst>
      <p:ext uri="{BB962C8B-B14F-4D97-AF65-F5344CB8AC3E}">
        <p14:creationId xmlns:p14="http://schemas.microsoft.com/office/powerpoint/2010/main" val="27428113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6400</TotalTime>
  <Words>3412</Words>
  <Application>Microsoft Office PowerPoint</Application>
  <PresentationFormat>Presentazione su schermo (4:3)</PresentationFormat>
  <Paragraphs>295</Paragraphs>
  <Slides>56</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56</vt:i4>
      </vt:variant>
    </vt:vector>
  </HeadingPairs>
  <TitlesOfParts>
    <vt:vector size="61" baseType="lpstr">
      <vt:lpstr>Arial</vt:lpstr>
      <vt:lpstr>Calibri</vt:lpstr>
      <vt:lpstr>Constantia</vt:lpstr>
      <vt:lpstr>Wingdings 2</vt:lpstr>
      <vt:lpstr>Equinozio</vt:lpstr>
      <vt:lpstr>     Avvocato Telematico 2.0 Webinar 11.11.2020   Avv. Andrea Deangeli Foro di Rimini  </vt:lpstr>
      <vt:lpstr>1. Che cosa è l’ANPR</vt:lpstr>
      <vt:lpstr>Presentazione standard di PowerPoint</vt:lpstr>
      <vt:lpstr>Presentazione standard di PowerPoint</vt:lpstr>
      <vt:lpstr>Certificati muniti di sigillo elettronico</vt:lpstr>
      <vt:lpstr>Come si accede all’ANPR</vt:lpstr>
      <vt:lpstr>Accesso mediante spid livello 2</vt:lpstr>
      <vt:lpstr>2. Punto di Accesso al processo civile telematico – Cancelleria telematica</vt:lpstr>
      <vt:lpstr>Presentazione standard di PowerPoint</vt:lpstr>
      <vt:lpstr>Presentazione standard di PowerPoint</vt:lpstr>
      <vt:lpstr>3. Come conoscere il n. di ruolo di un procedimento…..</vt:lpstr>
      <vt:lpstr>A)  Depositi telematici</vt:lpstr>
      <vt:lpstr>Il messaggio di invio della busta</vt:lpstr>
      <vt:lpstr>Presentazione standard di PowerPoint</vt:lpstr>
      <vt:lpstr>I pec - Ricevuta di accettazione (R.a.c) </vt:lpstr>
      <vt:lpstr>II pec - Ricevuta di avvenuto deposito (Re.d.ac) </vt:lpstr>
      <vt:lpstr>Ricorso depositato in via telematica: litispendenza e tempestività</vt:lpstr>
      <vt:lpstr>III pec – Esito controlli automatici </vt:lpstr>
      <vt:lpstr>IV PEC Accettazione busta</vt:lpstr>
      <vt:lpstr>Dall’esame della 4 pec è possibile conoscere subito il numero di RG del procedimento </vt:lpstr>
      <vt:lpstr>EsitoAtto.xml</vt:lpstr>
      <vt:lpstr>B. Come conoscere il n. di ruolo in un procedimento già pendente…..</vt:lpstr>
      <vt:lpstr>Presentazione standard di PowerPoint</vt:lpstr>
      <vt:lpstr>Presentazione standard di PowerPoint</vt:lpstr>
      <vt:lpstr> Clicchiamo con il mouse sull’icona ACCEDI presente all’interno della maschera SERVIZI RISERVATI in corrispondenza della voce CONSULTAZIONE REGISTRI </vt:lpstr>
      <vt:lpstr>Apparirà la pagina CONSULTAZIONE REGISTRI CIVILE, nella quale dovremo selezionare l’UFFICIO GIUDIZIARIO, il tipo di REGISTRO, e il RUOLO; effettuate le selezioni, clicchiamo su CONSULTA  </vt:lpstr>
      <vt:lpstr>Cliccata l’icona CONSULTA, ci troveremo nella pagina AGENDA – Uffici e Registri; clicchiamo sull’icona ARCHIVIO FASCICOLI</vt:lpstr>
      <vt:lpstr>Dopo aver cliccato sull’icona ARCHIVIO FASCICOLI, apparirà la pagina ARCHIVIO FASCICOLI; nella scheda PARAMETRI DI RICERCA, usufruendo delle informazioni presenti nell’atto notificato al nostro assistito, inseriremo i dati richiesti  </vt:lpstr>
      <vt:lpstr>Presentazione standard di PowerPoint</vt:lpstr>
      <vt:lpstr>Presentazione standard di PowerPoint</vt:lpstr>
      <vt:lpstr>La ricerca del numero di ruolo nei procedimenti esecutivi (mobiliari/immobiliari) </vt:lpstr>
      <vt:lpstr>4. Come fare per sapere quali atti devono essere depositati obbligatoriamente in telematico?</vt:lpstr>
      <vt:lpstr>1) ATTI CHE OBBLIGATORIAMENTE RICHIEDONO IL DEPOSITO TELEMATICO IN TRIBUNALE E CORTE D’APPELLO. </vt:lpstr>
      <vt:lpstr>Presentazione standard di PowerPoint</vt:lpstr>
      <vt:lpstr>Processo esecutivo: </vt:lpstr>
      <vt:lpstr>– Processo esecutivo – le opposizioni: </vt:lpstr>
      <vt:lpstr>2) ATTI CHE IL DIFENSORE HA LA FACOLTA’ DI DEPOSITARE TELEMATICAMENTE IN TRIBUNALE E CORTE D’APPELLO. </vt:lpstr>
      <vt:lpstr>  POSSONO, quindi, ESSERE DEPOSITATI FACOLTATIVAMENTE IN TELEMATICO, in tutti i Tribunali e Corti di Appello: </vt:lpstr>
      <vt:lpstr>     5. File video o audio come prove digitali nel processo civile: zippato o dischetto?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Dobbiamo essere autorizzati dal Giudice per effettuare il deposito?</vt:lpstr>
      <vt:lpstr>6. La prova della notifica PEC tramite deposito telematico. </vt:lpstr>
      <vt:lpstr>LE NORME DI RIFERIMENTO </vt:lpstr>
      <vt:lpstr>19 bis comma 5 delle specifiche tecniche del 16 aprile 2014</vt:lpstr>
      <vt:lpstr>       1) Prova dell’avvenuta notifica PEC in procedimento (es. cognizione) già iniziato</vt:lpstr>
      <vt:lpstr>Presentazione standard di PowerPoint</vt:lpstr>
      <vt:lpstr>Presentazione standard di PowerPoint</vt:lpstr>
      <vt:lpstr>2) DEPOSITO NEL FASCICOLO TELEMATICO DI UNA NOTIFICA EFFETTUATA A MEZZO UFF. GIUD O IN PROPRIO CON IL SERVIZIO POSTALE</vt:lpstr>
      <vt:lpstr>Presentazione standard di PowerPoint</vt:lpstr>
      <vt:lpstr>Presentazione standard di PowerPoint</vt:lpstr>
      <vt:lpstr>Grazie dell’attenzione Avv. Andrea Deangeli</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CORSO NOTIFICHE IN PROPRIO A MEZZO PEC</dc:title>
  <dc:creator>HP ENVY</dc:creator>
  <cp:lastModifiedBy>andrea</cp:lastModifiedBy>
  <cp:revision>682</cp:revision>
  <dcterms:created xsi:type="dcterms:W3CDTF">2014-10-03T09:53:24Z</dcterms:created>
  <dcterms:modified xsi:type="dcterms:W3CDTF">2020-11-11T12:45:58Z</dcterms:modified>
</cp:coreProperties>
</file>