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1" r:id="rId5"/>
    <p:sldId id="264" r:id="rId6"/>
    <p:sldId id="267" r:id="rId7"/>
    <p:sldId id="269" r:id="rId8"/>
    <p:sldId id="271" r:id="rId9"/>
    <p:sldId id="273"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8BCD2C1-9E3E-49DF-B562-6FC54D967A66}" type="datetimeFigureOut">
              <a:rPr lang="it-IT" smtClean="0"/>
              <a:t>14/06/2019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1865847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BCD2C1-9E3E-49DF-B562-6FC54D967A66}" type="datetimeFigureOut">
              <a:rPr lang="it-IT" smtClean="0"/>
              <a:t>14/06/2019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425677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BCD2C1-9E3E-49DF-B562-6FC54D967A66}" type="datetimeFigureOut">
              <a:rPr lang="it-IT" smtClean="0"/>
              <a:t>14/06/2019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31148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BCD2C1-9E3E-49DF-B562-6FC54D967A66}" type="datetimeFigureOut">
              <a:rPr lang="it-IT" smtClean="0"/>
              <a:t>14/06/2019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8261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8BCD2C1-9E3E-49DF-B562-6FC54D967A66}" type="datetimeFigureOut">
              <a:rPr lang="it-IT" smtClean="0"/>
              <a:t>14/06/2019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55686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8BCD2C1-9E3E-49DF-B562-6FC54D967A66}" type="datetimeFigureOut">
              <a:rPr lang="it-IT" smtClean="0"/>
              <a:t>14/06/2019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329652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8BCD2C1-9E3E-49DF-B562-6FC54D967A66}" type="datetimeFigureOut">
              <a:rPr lang="it-IT" smtClean="0"/>
              <a:t>14/06/2019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340762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8BCD2C1-9E3E-49DF-B562-6FC54D967A66}" type="datetimeFigureOut">
              <a:rPr lang="it-IT" smtClean="0"/>
              <a:t>14/06/2019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3615244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8BCD2C1-9E3E-49DF-B562-6FC54D967A66}" type="datetimeFigureOut">
              <a:rPr lang="it-IT" smtClean="0"/>
              <a:t>14/06/2019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2507908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8BCD2C1-9E3E-49DF-B562-6FC54D967A66}" type="datetimeFigureOut">
              <a:rPr lang="it-IT" smtClean="0"/>
              <a:t>14/06/2019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20626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8BCD2C1-9E3E-49DF-B562-6FC54D967A66}" type="datetimeFigureOut">
              <a:rPr lang="it-IT" smtClean="0"/>
              <a:t>14/06/2019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8B185F-0539-4141-B851-2DFE10604D36}" type="slidenum">
              <a:rPr lang="it-IT" smtClean="0"/>
              <a:t>‹N›</a:t>
            </a:fld>
            <a:endParaRPr lang="it-IT"/>
          </a:p>
        </p:txBody>
      </p:sp>
    </p:spTree>
    <p:extLst>
      <p:ext uri="{BB962C8B-B14F-4D97-AF65-F5344CB8AC3E}">
        <p14:creationId xmlns:p14="http://schemas.microsoft.com/office/powerpoint/2010/main" val="62149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CD2C1-9E3E-49DF-B562-6FC54D967A66}" type="datetimeFigureOut">
              <a:rPr lang="it-IT" smtClean="0"/>
              <a:t>14/06/2019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B185F-0539-4141-B851-2DFE10604D36}" type="slidenum">
              <a:rPr lang="it-IT" smtClean="0"/>
              <a:t>‹N›</a:t>
            </a:fld>
            <a:endParaRPr lang="it-IT"/>
          </a:p>
        </p:txBody>
      </p:sp>
    </p:spTree>
    <p:extLst>
      <p:ext uri="{BB962C8B-B14F-4D97-AF65-F5344CB8AC3E}">
        <p14:creationId xmlns:p14="http://schemas.microsoft.com/office/powerpoint/2010/main" val="184973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200" b="1" dirty="0" smtClean="0">
                <a:latin typeface="Times New Roman" panose="02020603050405020304" pitchFamily="18" charset="0"/>
                <a:cs typeface="Times New Roman" panose="02020603050405020304" pitchFamily="18" charset="0"/>
              </a:rPr>
              <a:t>La distinzione tra i limiti pubblicistici e </a:t>
            </a:r>
            <a:br>
              <a:rPr lang="it-IT" sz="3200" b="1" dirty="0" smtClean="0">
                <a:latin typeface="Times New Roman" panose="02020603050405020304" pitchFamily="18" charset="0"/>
                <a:cs typeface="Times New Roman" panose="02020603050405020304" pitchFamily="18" charset="0"/>
              </a:rPr>
            </a:br>
            <a:r>
              <a:rPr lang="it-IT" sz="3200" b="1" dirty="0" smtClean="0">
                <a:latin typeface="Times New Roman" panose="02020603050405020304" pitchFamily="18" charset="0"/>
                <a:cs typeface="Times New Roman" panose="02020603050405020304" pitchFamily="18" charset="0"/>
              </a:rPr>
              <a:t>limite della normale tollerabilità</a:t>
            </a:r>
            <a:endParaRPr lang="it-IT" sz="3200" b="1" dirty="0">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p:txBody>
          <a:bodyPr>
            <a:normAutofit/>
          </a:bodyPr>
          <a:lstStyle/>
          <a:p>
            <a:r>
              <a:rPr lang="it-IT" sz="2400" dirty="0" smtClean="0">
                <a:solidFill>
                  <a:schemeClr val="tx2">
                    <a:lumMod val="40000"/>
                    <a:lumOff val="60000"/>
                  </a:schemeClr>
                </a:solidFill>
                <a:latin typeface="Times New Roman" panose="02020603050405020304" pitchFamily="18" charset="0"/>
                <a:cs typeface="Times New Roman" panose="02020603050405020304" pitchFamily="18" charset="0"/>
              </a:rPr>
              <a:t>Dott.ssa Laura Serra</a:t>
            </a:r>
          </a:p>
          <a:p>
            <a:r>
              <a:rPr lang="it-IT" sz="2400" dirty="0" smtClean="0">
                <a:solidFill>
                  <a:schemeClr val="tx2">
                    <a:lumMod val="40000"/>
                    <a:lumOff val="60000"/>
                  </a:schemeClr>
                </a:solidFill>
                <a:latin typeface="Times New Roman" panose="02020603050405020304" pitchFamily="18" charset="0"/>
                <a:cs typeface="Times New Roman" panose="02020603050405020304" pitchFamily="18" charset="0"/>
              </a:rPr>
              <a:t>Como 19 giugno 2019</a:t>
            </a:r>
            <a:endParaRPr lang="it-IT" sz="2400" dirty="0">
              <a:solidFill>
                <a:schemeClr val="tx2">
                  <a:lumMod val="40000"/>
                  <a:lumOff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109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91680" y="1859340"/>
            <a:ext cx="5400600" cy="4197559"/>
          </a:xfrm>
          <a:prstGeom prst="rect">
            <a:avLst/>
          </a:prstGeom>
        </p:spPr>
        <p:txBody>
          <a:bodyPr wrap="square">
            <a:spAutoFit/>
          </a:bodyPr>
          <a:lstStyle/>
          <a:p>
            <a:pPr algn="just">
              <a:lnSpc>
                <a:spcPct val="150000"/>
              </a:lnSpc>
            </a:pPr>
            <a:r>
              <a:rPr lang="it-IT" b="1" dirty="0" smtClean="0">
                <a:latin typeface="Times New Roman" panose="02020603050405020304" pitchFamily="18" charset="0"/>
                <a:cs typeface="Times New Roman" panose="02020603050405020304" pitchFamily="18" charset="0"/>
              </a:rPr>
              <a:t>“è consolidato il principio che differenzia – quanto ad oggetto, finalità e sfera di applicazione – la disciplina contenuta nel codice civile dalla normativa di diritto pubblico: l’una posta a presidio del diritto di proprietà e volta a disciplinare i rapporti di natura patrimoniale tra i privati proprietari di fondi vicini; l’altra diretta – con riferimento ai rapporti tra i privati e la p.a. – alla tutela igienico-sanitaria delle persone o comunità esposte” (Corte </a:t>
            </a:r>
            <a:r>
              <a:rPr lang="it-IT" b="1" dirty="0" err="1" smtClean="0">
                <a:latin typeface="Times New Roman" panose="02020603050405020304" pitchFamily="18" charset="0"/>
                <a:cs typeface="Times New Roman" panose="02020603050405020304" pitchFamily="18" charset="0"/>
              </a:rPr>
              <a:t>Cost</a:t>
            </a:r>
            <a:r>
              <a:rPr lang="it-IT" b="1" dirty="0" smtClean="0">
                <a:latin typeface="Times New Roman" panose="02020603050405020304" pitchFamily="18" charset="0"/>
                <a:cs typeface="Times New Roman" panose="02020603050405020304" pitchFamily="18" charset="0"/>
              </a:rPr>
              <a:t>. </a:t>
            </a:r>
            <a:r>
              <a:rPr lang="it-IT" b="1" dirty="0" err="1" smtClean="0">
                <a:latin typeface="Times New Roman" panose="02020603050405020304" pitchFamily="18" charset="0"/>
                <a:cs typeface="Times New Roman" panose="02020603050405020304" pitchFamily="18" charset="0"/>
              </a:rPr>
              <a:t>ord</a:t>
            </a:r>
            <a:r>
              <a:rPr lang="it-IT" b="1" dirty="0" smtClean="0">
                <a:latin typeface="Times New Roman" panose="02020603050405020304" pitchFamily="18" charset="0"/>
                <a:cs typeface="Times New Roman" panose="02020603050405020304" pitchFamily="18" charset="0"/>
              </a:rPr>
              <a:t>. 103/2011).</a:t>
            </a:r>
            <a:endParaRPr lang="it-IT"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727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noAutofit/>
          </a:bodyPr>
          <a:lstStyle/>
          <a:p>
            <a:r>
              <a:rPr lang="it-IT" sz="2400" b="1" dirty="0" smtClean="0">
                <a:latin typeface="Times New Roman" panose="02020603050405020304" pitchFamily="18" charset="0"/>
                <a:cs typeface="Times New Roman" panose="02020603050405020304" pitchFamily="18" charset="0"/>
              </a:rPr>
              <a:t>LIMITI PUBBLICISTICI </a:t>
            </a:r>
            <a:r>
              <a:rPr lang="it-IT" sz="2400" dirty="0" smtClean="0">
                <a:latin typeface="Times New Roman" panose="02020603050405020304" pitchFamily="18" charset="0"/>
                <a:cs typeface="Times New Roman" panose="02020603050405020304" pitchFamily="18" charset="0"/>
              </a:rPr>
              <a:t/>
            </a:r>
            <a:br>
              <a:rPr lang="it-IT" sz="2400" dirty="0" smtClean="0">
                <a:latin typeface="Times New Roman" panose="02020603050405020304" pitchFamily="18" charset="0"/>
                <a:cs typeface="Times New Roman" panose="02020603050405020304" pitchFamily="18" charset="0"/>
              </a:rPr>
            </a:br>
            <a:r>
              <a:rPr lang="it-IT" sz="2400" dirty="0" smtClean="0">
                <a:latin typeface="Times New Roman" panose="02020603050405020304" pitchFamily="18" charset="0"/>
                <a:cs typeface="Times New Roman" panose="02020603050405020304" pitchFamily="18" charset="0"/>
              </a:rPr>
              <a:t>vs</a:t>
            </a:r>
            <a:br>
              <a:rPr lang="it-IT" sz="2400" dirty="0" smtClean="0">
                <a:latin typeface="Times New Roman" panose="02020603050405020304" pitchFamily="18" charset="0"/>
                <a:cs typeface="Times New Roman" panose="02020603050405020304" pitchFamily="18" charset="0"/>
              </a:rPr>
            </a:br>
            <a:r>
              <a:rPr lang="it-IT" sz="2400" b="1" dirty="0" smtClean="0">
                <a:latin typeface="Times New Roman" panose="02020603050405020304" pitchFamily="18" charset="0"/>
                <a:cs typeface="Times New Roman" panose="02020603050405020304" pitchFamily="18" charset="0"/>
              </a:rPr>
              <a:t>LIMITI PRIVATISTICI</a:t>
            </a:r>
            <a:endParaRPr lang="it-IT" sz="2400" b="1" dirty="0">
              <a:latin typeface="Times New Roman" panose="02020603050405020304" pitchFamily="18" charset="0"/>
              <a:cs typeface="Times New Roman" panose="02020603050405020304" pitchFamily="18" charset="0"/>
            </a:endParaRPr>
          </a:p>
        </p:txBody>
      </p:sp>
      <p:sp>
        <p:nvSpPr>
          <p:cNvPr id="3" name="Segnaposto testo 2"/>
          <p:cNvSpPr>
            <a:spLocks noGrp="1"/>
          </p:cNvSpPr>
          <p:nvPr>
            <p:ph type="body" idx="1"/>
          </p:nvPr>
        </p:nvSpPr>
        <p:spPr/>
        <p:txBody>
          <a:bodyPr>
            <a:normAutofit fontScale="77500" lnSpcReduction="20000"/>
          </a:bodyPr>
          <a:lstStyle/>
          <a:p>
            <a:r>
              <a:rPr lang="it-IT" dirty="0" smtClean="0">
                <a:latin typeface="Times New Roman" panose="02020603050405020304" pitchFamily="18" charset="0"/>
                <a:cs typeface="Times New Roman" panose="02020603050405020304" pitchFamily="18" charset="0"/>
              </a:rPr>
              <a:t>la l. 447/1995 e </a:t>
            </a:r>
          </a:p>
          <a:p>
            <a:r>
              <a:rPr lang="it-IT" dirty="0" smtClean="0">
                <a:latin typeface="Times New Roman" panose="02020603050405020304" pitchFamily="18" charset="0"/>
                <a:cs typeface="Times New Roman" panose="02020603050405020304" pitchFamily="18" charset="0"/>
              </a:rPr>
              <a:t>le sue norme di attuazione</a:t>
            </a:r>
            <a:endParaRPr lang="it-IT" dirty="0">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sz="half" idx="2"/>
          </p:nvPr>
        </p:nvSpPr>
        <p:spPr>
          <a:xfrm>
            <a:off x="457200" y="2564904"/>
            <a:ext cx="3538736" cy="4293096"/>
          </a:xfrm>
        </p:spPr>
        <p:txBody>
          <a:bodyPr>
            <a:normAutofit fontScale="55000" lnSpcReduction="20000"/>
          </a:bodyPr>
          <a:lstStyle/>
          <a:p>
            <a:pPr algn="just">
              <a:spcAft>
                <a:spcPts val="1200"/>
              </a:spcAft>
            </a:pPr>
            <a:r>
              <a:rPr lang="it-IT" sz="2900" dirty="0" smtClean="0">
                <a:latin typeface="Times New Roman" panose="02020603050405020304" pitchFamily="18" charset="0"/>
                <a:cs typeface="Times New Roman" panose="02020603050405020304" pitchFamily="18" charset="0"/>
              </a:rPr>
              <a:t>I limiti pubblicistici alle immissioni sonore sono dettati dal legislatore a tutela della collettività, con valutazione aprioristica del contemperamento degli interessi </a:t>
            </a:r>
            <a:r>
              <a:rPr lang="it-IT" sz="2900" dirty="0" smtClean="0">
                <a:latin typeface="Times New Roman" panose="02020603050405020304" pitchFamily="18" charset="0"/>
                <a:cs typeface="Times New Roman" panose="02020603050405020304" pitchFamily="18" charset="0"/>
              </a:rPr>
              <a:t>in gioco: </a:t>
            </a:r>
            <a:r>
              <a:rPr lang="it-IT" sz="2900" dirty="0" smtClean="0">
                <a:latin typeface="Times New Roman" panose="02020603050405020304" pitchFamily="18" charset="0"/>
                <a:cs typeface="Times New Roman" panose="02020603050405020304" pitchFamily="18" charset="0"/>
              </a:rPr>
              <a:t>pubblici – a tutela della produzione - e privati – a tutela della proprietà -. </a:t>
            </a:r>
          </a:p>
          <a:p>
            <a:pPr algn="just">
              <a:spcAft>
                <a:spcPts val="1200"/>
              </a:spcAft>
            </a:pPr>
            <a:r>
              <a:rPr lang="it-IT" sz="2900" dirty="0" smtClean="0">
                <a:latin typeface="Times New Roman" panose="02020603050405020304" pitchFamily="18" charset="0"/>
                <a:cs typeface="Times New Roman" panose="02020603050405020304" pitchFamily="18" charset="0"/>
              </a:rPr>
              <a:t>Il superamento di tali limiti determina tout court l’illiceità delle immissioni; </a:t>
            </a:r>
          </a:p>
          <a:p>
            <a:pPr algn="just">
              <a:spcAft>
                <a:spcPts val="1200"/>
              </a:spcAft>
            </a:pPr>
            <a:r>
              <a:rPr lang="it-IT" sz="2900" dirty="0" smtClean="0">
                <a:latin typeface="Times New Roman" panose="02020603050405020304" pitchFamily="18" charset="0"/>
                <a:cs typeface="Times New Roman" panose="02020603050405020304" pitchFamily="18" charset="0"/>
              </a:rPr>
              <a:t>il giudice non ha alcun margine di discrezionalità nella valutazione della tollerabilità delle immissioni che oltrepassino la soglia prevista nelle norme di settore che disciplinano le fonti sonore. </a:t>
            </a:r>
          </a:p>
          <a:p>
            <a:pPr algn="just"/>
            <a:endParaRPr lang="it-IT" dirty="0"/>
          </a:p>
        </p:txBody>
      </p:sp>
      <p:sp>
        <p:nvSpPr>
          <p:cNvPr id="5" name="Segnaposto testo 4"/>
          <p:cNvSpPr>
            <a:spLocks noGrp="1"/>
          </p:cNvSpPr>
          <p:nvPr>
            <p:ph type="body" sz="quarter" idx="3"/>
          </p:nvPr>
        </p:nvSpPr>
        <p:spPr/>
        <p:txBody>
          <a:bodyPr/>
          <a:lstStyle/>
          <a:p>
            <a:r>
              <a:rPr lang="it-IT" dirty="0" smtClean="0">
                <a:latin typeface="Times New Roman" panose="02020603050405020304" pitchFamily="18" charset="0"/>
                <a:cs typeface="Times New Roman" panose="02020603050405020304" pitchFamily="18" charset="0"/>
              </a:rPr>
              <a:t>L’art. 844 c.c.</a:t>
            </a:r>
            <a:endParaRPr lang="it-IT" dirty="0">
              <a:latin typeface="Times New Roman" panose="02020603050405020304" pitchFamily="18" charset="0"/>
              <a:cs typeface="Times New Roman" panose="02020603050405020304" pitchFamily="18" charset="0"/>
            </a:endParaRPr>
          </a:p>
        </p:txBody>
      </p:sp>
      <p:sp>
        <p:nvSpPr>
          <p:cNvPr id="6" name="Segnaposto contenuto 5"/>
          <p:cNvSpPr>
            <a:spLocks noGrp="1"/>
          </p:cNvSpPr>
          <p:nvPr>
            <p:ph sz="quarter" idx="4"/>
          </p:nvPr>
        </p:nvSpPr>
        <p:spPr>
          <a:xfrm>
            <a:off x="4645025" y="2564903"/>
            <a:ext cx="4041775" cy="3888433"/>
          </a:xfrm>
        </p:spPr>
        <p:txBody>
          <a:bodyPr>
            <a:noAutofit/>
          </a:bodyPr>
          <a:lstStyle/>
          <a:p>
            <a:r>
              <a:rPr lang="it-IT" sz="1500" dirty="0" smtClean="0">
                <a:latin typeface="Times New Roman" panose="02020603050405020304" pitchFamily="18" charset="0"/>
                <a:cs typeface="Times New Roman" panose="02020603050405020304" pitchFamily="18" charset="0"/>
              </a:rPr>
              <a:t>Il limite civilistico della «normale tollerabilità» delle immissioni sonore regola i rapporti tra privati ed è posto a tutela dei diritti del singolo al godimento pieno della sua proprietà e ad una normale qualità della vita.</a:t>
            </a:r>
          </a:p>
          <a:p>
            <a:r>
              <a:rPr lang="it-IT" sz="1500" dirty="0" smtClean="0">
                <a:latin typeface="Times New Roman" panose="02020603050405020304" pitchFamily="18" charset="0"/>
                <a:cs typeface="Times New Roman" panose="02020603050405020304" pitchFamily="18" charset="0"/>
              </a:rPr>
              <a:t>Le immissioni non sono sempre legittime se rientrano nei limiti previsti dalle leggi speciali </a:t>
            </a:r>
          </a:p>
          <a:p>
            <a:r>
              <a:rPr lang="it-IT" sz="1500" dirty="0" smtClean="0">
                <a:latin typeface="Times New Roman" panose="02020603050405020304" pitchFamily="18" charset="0"/>
                <a:cs typeface="Times New Roman" panose="02020603050405020304" pitchFamily="18" charset="0"/>
              </a:rPr>
              <a:t>Il giudice è chiamato a valutare se le immissioni acustiche superino la normale tollerabilità, anche se risultino rispettati i limiti imposti dalle leggi speciali e a motivare la sua decisione, indicando parametri e criteri di riferimento. La motivazione adeguata è incensurabile in Cassazione.</a:t>
            </a:r>
          </a:p>
        </p:txBody>
      </p:sp>
    </p:spTree>
    <p:extLst>
      <p:ext uri="{BB962C8B-B14F-4D97-AF65-F5344CB8AC3E}">
        <p14:creationId xmlns:p14="http://schemas.microsoft.com/office/powerpoint/2010/main" val="30236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latin typeface="Times New Roman" panose="02020603050405020304" pitchFamily="18" charset="0"/>
                <a:cs typeface="Times New Roman" panose="02020603050405020304" pitchFamily="18" charset="0"/>
              </a:rPr>
              <a:t>….MA ATTENZIONE!</a:t>
            </a:r>
            <a:endParaRPr lang="it-IT" sz="32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marL="0" indent="0" algn="ctr">
              <a:buNone/>
            </a:pPr>
            <a:r>
              <a:rPr lang="it-IT" sz="2400" b="1" dirty="0" smtClean="0">
                <a:solidFill>
                  <a:srgbClr val="FF0000"/>
                </a:solidFill>
                <a:latin typeface="Times New Roman" panose="02020603050405020304" pitchFamily="18" charset="0"/>
                <a:cs typeface="Times New Roman" panose="02020603050405020304" pitchFamily="18" charset="0"/>
              </a:rPr>
              <a:t>Da quanto detto NON discende che i limiti pubblicistici si applichino solo ai rapporti </a:t>
            </a:r>
          </a:p>
          <a:p>
            <a:pPr marL="0" indent="0" algn="ctr">
              <a:buNone/>
            </a:pPr>
            <a:r>
              <a:rPr lang="it-IT" sz="2400" b="1" dirty="0" smtClean="0">
                <a:solidFill>
                  <a:srgbClr val="FF0000"/>
                </a:solidFill>
                <a:latin typeface="Times New Roman" panose="02020603050405020304" pitchFamily="18" charset="0"/>
                <a:cs typeface="Times New Roman" panose="02020603050405020304" pitchFamily="18" charset="0"/>
              </a:rPr>
              <a:t>tra privato e Pubblica Amministrazione.</a:t>
            </a:r>
          </a:p>
          <a:p>
            <a:pPr marL="0" indent="0" algn="ctr">
              <a:buNone/>
            </a:pPr>
            <a:endParaRPr lang="it-IT" sz="2400" b="1" dirty="0">
              <a:solidFill>
                <a:srgbClr val="FF0000"/>
              </a:solidFill>
              <a:latin typeface="Times New Roman" panose="02020603050405020304" pitchFamily="18" charset="0"/>
              <a:cs typeface="Times New Roman" panose="02020603050405020304" pitchFamily="18" charset="0"/>
            </a:endParaRPr>
          </a:p>
          <a:p>
            <a:pPr marL="0" indent="0" algn="ctr">
              <a:buNone/>
            </a:pPr>
            <a:endParaRPr lang="it-IT" sz="24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it-IT" sz="24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it-IT" sz="2400" b="1" dirty="0" smtClean="0">
                <a:solidFill>
                  <a:srgbClr val="00B050"/>
                </a:solidFill>
                <a:latin typeface="Times New Roman" panose="02020603050405020304" pitchFamily="18" charset="0"/>
                <a:cs typeface="Times New Roman" panose="02020603050405020304" pitchFamily="18" charset="0"/>
              </a:rPr>
              <a:t>I limiti pubblicistici si applicano tutte le volte in cui l’immissione acustica derivi da una fonte sonora specificamente disciplinata dalle leggi speciali </a:t>
            </a:r>
          </a:p>
          <a:p>
            <a:pPr marL="0" indent="0" algn="ctr">
              <a:buNone/>
            </a:pPr>
            <a:r>
              <a:rPr lang="it-IT" sz="2400" b="1" u="sng" dirty="0" smtClean="0">
                <a:solidFill>
                  <a:srgbClr val="00B050"/>
                </a:solidFill>
                <a:latin typeface="Times New Roman" panose="02020603050405020304" pitchFamily="18" charset="0"/>
                <a:cs typeface="Times New Roman" panose="02020603050405020304" pitchFamily="18" charset="0"/>
              </a:rPr>
              <a:t>cioè nei rapporti tra privati e esercenti attività produttive </a:t>
            </a:r>
          </a:p>
        </p:txBody>
      </p:sp>
      <p:sp>
        <p:nvSpPr>
          <p:cNvPr id="4" name="Freccia in giù 3"/>
          <p:cNvSpPr/>
          <p:nvPr/>
        </p:nvSpPr>
        <p:spPr>
          <a:xfrm>
            <a:off x="4312995" y="29969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1712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936104"/>
          </a:xfrm>
        </p:spPr>
        <p:txBody>
          <a:bodyPr>
            <a:normAutofit fontScale="90000"/>
          </a:bodyPr>
          <a:lstStyle/>
          <a:p>
            <a:r>
              <a:rPr lang="it-IT" sz="3200" b="1" dirty="0" smtClean="0">
                <a:solidFill>
                  <a:srgbClr val="00B050"/>
                </a:solidFill>
                <a:latin typeface="Times New Roman" panose="02020603050405020304" pitchFamily="18" charset="0"/>
                <a:cs typeface="Times New Roman" panose="02020603050405020304" pitchFamily="18" charset="0"/>
              </a:rPr>
              <a:t>nei rapporti tra privati</a:t>
            </a:r>
            <a:br>
              <a:rPr lang="it-IT" sz="3200" b="1" dirty="0" smtClean="0">
                <a:solidFill>
                  <a:srgbClr val="00B050"/>
                </a:solidFill>
                <a:latin typeface="Times New Roman" panose="02020603050405020304" pitchFamily="18" charset="0"/>
                <a:cs typeface="Times New Roman" panose="02020603050405020304" pitchFamily="18" charset="0"/>
              </a:rPr>
            </a:br>
            <a:r>
              <a:rPr lang="it-IT" sz="3200" b="1" dirty="0" smtClean="0">
                <a:solidFill>
                  <a:srgbClr val="00B050"/>
                </a:solidFill>
                <a:latin typeface="Times New Roman" panose="02020603050405020304" pitchFamily="18" charset="0"/>
                <a:cs typeface="Times New Roman" panose="02020603050405020304" pitchFamily="18" charset="0"/>
              </a:rPr>
              <a:t>ed </a:t>
            </a:r>
            <a:br>
              <a:rPr lang="it-IT" sz="3200" b="1" dirty="0" smtClean="0">
                <a:solidFill>
                  <a:srgbClr val="00B050"/>
                </a:solidFill>
                <a:latin typeface="Times New Roman" panose="02020603050405020304" pitchFamily="18" charset="0"/>
                <a:cs typeface="Times New Roman" panose="02020603050405020304" pitchFamily="18" charset="0"/>
              </a:rPr>
            </a:br>
            <a:r>
              <a:rPr lang="it-IT" sz="3200" b="1" dirty="0" smtClean="0">
                <a:solidFill>
                  <a:srgbClr val="00B050"/>
                </a:solidFill>
                <a:latin typeface="Times New Roman" panose="02020603050405020304" pitchFamily="18" charset="0"/>
                <a:cs typeface="Times New Roman" panose="02020603050405020304" pitchFamily="18" charset="0"/>
              </a:rPr>
              <a:t>esercenti attività produttive</a:t>
            </a:r>
            <a:endParaRPr lang="it-IT" sz="3200" b="1" dirty="0">
              <a:solidFill>
                <a:srgbClr val="00B050"/>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85000" lnSpcReduction="20000"/>
          </a:bodyPr>
          <a:lstStyle/>
          <a:p>
            <a:pPr marL="0" indent="0">
              <a:buNone/>
            </a:pPr>
            <a:endParaRPr lang="it-IT" dirty="0" smtClean="0"/>
          </a:p>
          <a:p>
            <a:pPr algn="just"/>
            <a:r>
              <a:rPr lang="it-IT" b="1" u="sng" dirty="0" smtClean="0">
                <a:latin typeface="Times New Roman" panose="02020603050405020304" pitchFamily="18" charset="0"/>
                <a:cs typeface="Times New Roman" panose="02020603050405020304" pitchFamily="18" charset="0"/>
              </a:rPr>
              <a:t>se le immissioni sonore superano i limiti posti dalle leggi speciali sono di per sé illegittime </a:t>
            </a:r>
            <a:r>
              <a:rPr lang="it-IT" sz="1800" dirty="0" smtClean="0">
                <a:latin typeface="Times New Roman" panose="02020603050405020304" pitchFamily="18" charset="0"/>
                <a:cs typeface="Times New Roman" panose="02020603050405020304" pitchFamily="18" charset="0"/>
              </a:rPr>
              <a:t>(le immissioni acustiche determinate da un'attività produttiva che superino i normali limiti di tollerabilità fissati, nel pubblico interesse, da leggi o regolamenti, e da verificarsi in riferimento alle condizioni del fondo che le subisce, sono da reputarsi illecite, sicché il giudice, dovendo riconoscerle come tali, può addivenire ad un contemperamento delle esigenze della produzione soltanto al fine di adottare quei rimedi tecnici che consentano l'esercizio della attività produttiva nel rispetto del diritto dei vicini a non subire immissioni superiori alla normale tollerabilità (</a:t>
            </a:r>
            <a:r>
              <a:rPr lang="it-IT" sz="1800" dirty="0" err="1" smtClean="0">
                <a:latin typeface="Times New Roman" panose="02020603050405020304" pitchFamily="18" charset="0"/>
                <a:cs typeface="Times New Roman" panose="02020603050405020304" pitchFamily="18" charset="0"/>
              </a:rPr>
              <a:t>Cass</a:t>
            </a:r>
            <a:r>
              <a:rPr lang="it-IT" sz="1800" dirty="0" smtClean="0">
                <a:latin typeface="Times New Roman" panose="02020603050405020304" pitchFamily="18" charset="0"/>
                <a:cs typeface="Times New Roman" panose="02020603050405020304" pitchFamily="18" charset="0"/>
              </a:rPr>
              <a:t>. 5564/2010). </a:t>
            </a:r>
          </a:p>
          <a:p>
            <a:pPr algn="just"/>
            <a:r>
              <a:rPr lang="it-IT" b="1" u="sng" dirty="0" smtClean="0"/>
              <a:t>Se le immissioni sonore rientrano entro tali limiti il giudice applica comunque l’art. 844 c.c.: </a:t>
            </a:r>
            <a:r>
              <a:rPr lang="it-IT" sz="1900" dirty="0" smtClean="0">
                <a:latin typeface="Times New Roman" panose="02020603050405020304" pitchFamily="18" charset="0"/>
                <a:cs typeface="Times New Roman" panose="02020603050405020304" pitchFamily="18" charset="0"/>
              </a:rPr>
              <a:t>l'art. 844, secondo comma, cod. civ., nella parte in cui prevede la valutazione, da parte del giudice, del contemperamento delle esigenze della produzione con le ragioni della proprietà, considerando eventualmente la priorità di un determinato uso, deve essere letto, tenendo conto che il limite della tutela della salute è da ritenersi ormai intrinseco nell'attività di produzione oltre che nei rapporti di vicinato, alla luce di una interpretazione costituzionalmente orientata, dovendo considerarsi prevalente rispetto alle esigenze della produzione il soddisfacimento ad una normale qualità della vita (</a:t>
            </a:r>
            <a:r>
              <a:rPr lang="it-IT" sz="1900" dirty="0" err="1" smtClean="0">
                <a:latin typeface="Times New Roman" panose="02020603050405020304" pitchFamily="18" charset="0"/>
                <a:cs typeface="Times New Roman" panose="02020603050405020304" pitchFamily="18" charset="0"/>
              </a:rPr>
              <a:t>Cass</a:t>
            </a:r>
            <a:r>
              <a:rPr lang="it-IT" sz="1900" dirty="0" smtClean="0">
                <a:latin typeface="Times New Roman" panose="02020603050405020304" pitchFamily="18" charset="0"/>
                <a:cs typeface="Times New Roman" panose="02020603050405020304" pitchFamily="18" charset="0"/>
              </a:rPr>
              <a:t>. 5564/2010). </a:t>
            </a:r>
          </a:p>
        </p:txBody>
      </p:sp>
    </p:spTree>
    <p:extLst>
      <p:ext uri="{BB962C8B-B14F-4D97-AF65-F5344CB8AC3E}">
        <p14:creationId xmlns:p14="http://schemas.microsoft.com/office/powerpoint/2010/main" val="2243678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solidFill>
                  <a:schemeClr val="accent1">
                    <a:lumMod val="75000"/>
                  </a:schemeClr>
                </a:solidFill>
                <a:latin typeface="Times New Roman" panose="02020603050405020304" pitchFamily="18" charset="0"/>
                <a:cs typeface="Times New Roman" panose="02020603050405020304" pitchFamily="18" charset="0"/>
              </a:rPr>
              <a:t>Questo ragionamento vale anche a seguito dell’introduzione dell’art. 6 ter D.L. 208 del 30 dicembre 2008, </a:t>
            </a:r>
            <a:r>
              <a:rPr lang="it-IT" sz="2800" dirty="0" err="1" smtClean="0">
                <a:solidFill>
                  <a:schemeClr val="accent1">
                    <a:lumMod val="75000"/>
                  </a:schemeClr>
                </a:solidFill>
                <a:latin typeface="Times New Roman" panose="02020603050405020304" pitchFamily="18" charset="0"/>
                <a:cs typeface="Times New Roman" panose="02020603050405020304" pitchFamily="18" charset="0"/>
              </a:rPr>
              <a:t>conv</a:t>
            </a:r>
            <a:r>
              <a:rPr lang="it-IT" sz="2800" dirty="0" smtClean="0">
                <a:solidFill>
                  <a:schemeClr val="accent1">
                    <a:lumMod val="75000"/>
                  </a:schemeClr>
                </a:solidFill>
                <a:latin typeface="Times New Roman" panose="02020603050405020304" pitchFamily="18" charset="0"/>
                <a:cs typeface="Times New Roman" panose="02020603050405020304" pitchFamily="18" charset="0"/>
              </a:rPr>
              <a:t>. con L. 13 del 27 febbraio 2009?</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b="1" dirty="0" smtClean="0">
                <a:latin typeface="Times New Roman" panose="02020603050405020304" pitchFamily="18" charset="0"/>
                <a:cs typeface="Times New Roman" panose="02020603050405020304" pitchFamily="18" charset="0"/>
              </a:rPr>
              <a:t>L’art. 6 ter della legge sulle </a:t>
            </a:r>
            <a:r>
              <a:rPr lang="it-IT" b="1" i="1" dirty="0" smtClean="0">
                <a:latin typeface="Times New Roman" panose="02020603050405020304" pitchFamily="18" charset="0"/>
                <a:cs typeface="Times New Roman" panose="02020603050405020304" pitchFamily="18" charset="0"/>
              </a:rPr>
              <a:t>Misure straordinarie in materia di risorse idriche e di protezione dell'ambiente </a:t>
            </a:r>
            <a:r>
              <a:rPr lang="it-IT" b="1" dirty="0" smtClean="0">
                <a:latin typeface="Times New Roman" panose="02020603050405020304" pitchFamily="18" charset="0"/>
                <a:cs typeface="Times New Roman" panose="02020603050405020304" pitchFamily="18" charset="0"/>
              </a:rPr>
              <a:t>dispone che: </a:t>
            </a:r>
          </a:p>
          <a:p>
            <a:pPr marL="0" indent="0" algn="just">
              <a:buNone/>
            </a:pPr>
            <a:endParaRPr lang="it-IT" i="1" dirty="0" smtClean="0">
              <a:latin typeface="Times New Roman" panose="02020603050405020304" pitchFamily="18" charset="0"/>
              <a:cs typeface="Times New Roman" panose="02020603050405020304" pitchFamily="18" charset="0"/>
            </a:endParaRPr>
          </a:p>
          <a:p>
            <a:pPr marL="0" indent="0" algn="just">
              <a:buNone/>
            </a:pPr>
            <a:r>
              <a:rPr lang="it-IT" dirty="0" smtClean="0">
                <a:latin typeface="Times New Roman" panose="02020603050405020304" pitchFamily="18" charset="0"/>
                <a:cs typeface="Times New Roman" panose="02020603050405020304" pitchFamily="18" charset="0"/>
              </a:rPr>
              <a:t>1. Nell'accertare la normale tollerabilità delle immissioni e delle emissioni acustiche, ai sensi dell'articolo 844 del codice civile, sono fatte salve in ogni caso le disposizioni di legge e di regolamento vigenti che disciplinano specifiche sorgenti e la priorità di un determinato uso. </a:t>
            </a: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endParaRPr lang="it-IT" dirty="0" smtClean="0">
              <a:latin typeface="Times New Roman" panose="02020603050405020304" pitchFamily="18" charset="0"/>
              <a:cs typeface="Times New Roman" panose="02020603050405020304" pitchFamily="18" charset="0"/>
            </a:endParaRPr>
          </a:p>
          <a:p>
            <a:pPr marL="0" indent="0" algn="just">
              <a:buNone/>
            </a:pPr>
            <a:r>
              <a:rPr lang="it-IT" dirty="0" smtClean="0">
                <a:solidFill>
                  <a:schemeClr val="bg1">
                    <a:lumMod val="75000"/>
                  </a:schemeClr>
                </a:solidFill>
                <a:latin typeface="Times New Roman" panose="02020603050405020304" pitchFamily="18" charset="0"/>
                <a:cs typeface="Times New Roman" panose="02020603050405020304" pitchFamily="18" charset="0"/>
              </a:rPr>
              <a:t>1-bis. Ai fini dell'attuazione del comma 1, si applicano i criteri di accettabilità del livello di rumore di cui alla legge 26 ottobre 1995, n. 447, e alle relative norme di attuazione.</a:t>
            </a:r>
            <a:endParaRPr lang="it-IT" dirty="0">
              <a:solidFill>
                <a:schemeClr val="bg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32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92696"/>
            <a:ext cx="8229600" cy="1152128"/>
          </a:xfrm>
        </p:spPr>
        <p:txBody>
          <a:bodyPr>
            <a:noAutofit/>
          </a:bodyPr>
          <a:lstStyle/>
          <a:p>
            <a:r>
              <a:rPr lang="it-IT" sz="3200" dirty="0" smtClean="0">
                <a:solidFill>
                  <a:srgbClr val="00B050"/>
                </a:solidFill>
                <a:latin typeface="Times New Roman" panose="02020603050405020304" pitchFamily="18" charset="0"/>
                <a:cs typeface="Times New Roman" panose="02020603050405020304" pitchFamily="18" charset="0"/>
              </a:rPr>
              <a:t>La risposta della giurisprudenza di legittimità e costituzionale è: </a:t>
            </a:r>
            <a:br>
              <a:rPr lang="it-IT" sz="3200" dirty="0" smtClean="0">
                <a:solidFill>
                  <a:srgbClr val="00B050"/>
                </a:solidFill>
                <a:latin typeface="Times New Roman" panose="02020603050405020304" pitchFamily="18" charset="0"/>
                <a:cs typeface="Times New Roman" panose="02020603050405020304" pitchFamily="18" charset="0"/>
              </a:rPr>
            </a:br>
            <a:r>
              <a:rPr lang="it-IT" sz="3200" dirty="0" smtClean="0">
                <a:solidFill>
                  <a:srgbClr val="00B050"/>
                </a:solidFill>
                <a:latin typeface="Cooper Black" panose="0208090404030B020404" pitchFamily="18" charset="0"/>
                <a:cs typeface="Times New Roman" panose="02020603050405020304" pitchFamily="18" charset="0"/>
              </a:rPr>
              <a:t>SI</a:t>
            </a:r>
            <a:endParaRPr lang="it-IT" sz="3200" dirty="0">
              <a:solidFill>
                <a:srgbClr val="00B050"/>
              </a:solidFill>
              <a:latin typeface="Cooper Black" panose="0208090404030B020404" pitchFamily="18" charset="0"/>
              <a:cs typeface="Times New Roman" panose="02020603050405020304" pitchFamily="18" charset="0"/>
            </a:endParaRPr>
          </a:p>
        </p:txBody>
      </p:sp>
      <p:sp>
        <p:nvSpPr>
          <p:cNvPr id="3" name="Segnaposto contenuto 2"/>
          <p:cNvSpPr>
            <a:spLocks noGrp="1"/>
          </p:cNvSpPr>
          <p:nvPr>
            <p:ph idx="1"/>
          </p:nvPr>
        </p:nvSpPr>
        <p:spPr>
          <a:xfrm>
            <a:off x="467544" y="2204864"/>
            <a:ext cx="8229600" cy="5328591"/>
          </a:xfrm>
        </p:spPr>
        <p:txBody>
          <a:bodyPr>
            <a:normAutofit fontScale="32500" lnSpcReduction="20000"/>
          </a:bodyPr>
          <a:lstStyle/>
          <a:p>
            <a:pPr marL="0" indent="0">
              <a:buNone/>
            </a:pPr>
            <a:r>
              <a:rPr lang="it-IT" sz="4900" b="1" dirty="0" smtClean="0">
                <a:latin typeface="Times New Roman" panose="02020603050405020304" pitchFamily="18" charset="0"/>
                <a:cs typeface="Times New Roman" panose="02020603050405020304" pitchFamily="18" charset="0"/>
              </a:rPr>
              <a:t>Per la Corte Costituzionale (ordinanza 103/2011): </a:t>
            </a:r>
          </a:p>
          <a:p>
            <a:pPr marL="0" indent="0" algn="just">
              <a:buNone/>
            </a:pPr>
            <a:r>
              <a:rPr lang="it-IT" sz="4900" b="1" dirty="0" smtClean="0">
                <a:latin typeface="Times New Roman" panose="02020603050405020304" pitchFamily="18" charset="0"/>
                <a:cs typeface="Times New Roman" panose="02020603050405020304" pitchFamily="18" charset="0"/>
              </a:rPr>
              <a:t>è inammissibile la questione di legittimità costituzionale dell’art. 6 ter </a:t>
            </a:r>
            <a:r>
              <a:rPr lang="it-IT" sz="4900" b="1" dirty="0" err="1" smtClean="0">
                <a:latin typeface="Times New Roman" panose="02020603050405020304" pitchFamily="18" charset="0"/>
                <a:cs typeface="Times New Roman" panose="02020603050405020304" pitchFamily="18" charset="0"/>
              </a:rPr>
              <a:t>d.l.</a:t>
            </a:r>
            <a:r>
              <a:rPr lang="it-IT" sz="4900" b="1" dirty="0" smtClean="0">
                <a:latin typeface="Times New Roman" panose="02020603050405020304" pitchFamily="18" charset="0"/>
                <a:cs typeface="Times New Roman" panose="02020603050405020304" pitchFamily="18" charset="0"/>
              </a:rPr>
              <a:t> 208/2008 in riferimento agli artt. 3 e 32 </a:t>
            </a:r>
            <a:r>
              <a:rPr lang="it-IT" sz="4900" b="1" dirty="0" err="1" smtClean="0">
                <a:latin typeface="Times New Roman" panose="02020603050405020304" pitchFamily="18" charset="0"/>
                <a:cs typeface="Times New Roman" panose="02020603050405020304" pitchFamily="18" charset="0"/>
              </a:rPr>
              <a:t>Cost</a:t>
            </a:r>
            <a:r>
              <a:rPr lang="it-IT" sz="4900" b="1" dirty="0" smtClean="0">
                <a:latin typeface="Times New Roman" panose="02020603050405020304" pitchFamily="18" charset="0"/>
                <a:cs typeface="Times New Roman" panose="02020603050405020304" pitchFamily="18" charset="0"/>
              </a:rPr>
              <a:t>. </a:t>
            </a:r>
          </a:p>
          <a:p>
            <a:pPr marL="0" indent="0" algn="just">
              <a:buNone/>
            </a:pPr>
            <a:r>
              <a:rPr lang="it-IT" sz="4900" dirty="0" smtClean="0">
                <a:latin typeface="Times New Roman" panose="02020603050405020304" pitchFamily="18" charset="0"/>
                <a:cs typeface="Times New Roman" panose="02020603050405020304" pitchFamily="18" charset="0"/>
              </a:rPr>
              <a:t>sul piano ermeneutico, è  inesplorato il tentativo di fornire una identificazione del significato e dell’ambito della assai generica locuzione «sono fatte salve in ogni caso le disposizioni di legge e di regolamento vigenti che disciplinano specifiche sorgenti e la priorità di un determinato uso», contenuta nella norma in esame, cui il rimettente conferisce del tutto apoditticamente una portata derogatoria rispetto alla disciplina </a:t>
            </a:r>
            <a:r>
              <a:rPr lang="it-IT" sz="4900" dirty="0" err="1" smtClean="0">
                <a:latin typeface="Times New Roman" panose="02020603050405020304" pitchFamily="18" charset="0"/>
                <a:cs typeface="Times New Roman" panose="02020603050405020304" pitchFamily="18" charset="0"/>
              </a:rPr>
              <a:t>codicistica</a:t>
            </a:r>
            <a:r>
              <a:rPr lang="it-IT" sz="4900" dirty="0" smtClean="0">
                <a:latin typeface="Times New Roman" panose="02020603050405020304" pitchFamily="18" charset="0"/>
                <a:cs typeface="Times New Roman" panose="02020603050405020304" pitchFamily="18" charset="0"/>
              </a:rPr>
              <a:t> in tema di immissioni;</a:t>
            </a:r>
          </a:p>
          <a:p>
            <a:pPr marL="0" indent="0" algn="just">
              <a:buNone/>
            </a:pPr>
            <a:endParaRPr lang="it-IT" sz="4900" dirty="0" smtClean="0">
              <a:latin typeface="Times New Roman" panose="02020603050405020304" pitchFamily="18" charset="0"/>
              <a:cs typeface="Times New Roman" panose="02020603050405020304" pitchFamily="18" charset="0"/>
            </a:endParaRPr>
          </a:p>
          <a:p>
            <a:pPr marL="0" indent="0" algn="just">
              <a:buNone/>
            </a:pPr>
            <a:r>
              <a:rPr lang="it-IT" sz="4900" dirty="0" smtClean="0">
                <a:latin typeface="Times New Roman" panose="02020603050405020304" pitchFamily="18" charset="0"/>
                <a:cs typeface="Times New Roman" panose="02020603050405020304" pitchFamily="18" charset="0"/>
              </a:rPr>
              <a:t>in particolare, il giudice a quo non adempie al dovere di chiarire quale sia la eventuale influenza di tale clausola di salvezza rispetto ai criteri civilistici di accertamento (riferiti eventualmente anche alla lesione del diritto alla salute) del limite della normale tollerabilità delle immissioni acustiche, che la norma medesima prevede che continuino ad essere applicati «ai sensi dell’art. 844 cod. civ.»;</a:t>
            </a:r>
          </a:p>
          <a:p>
            <a:pPr marL="0" indent="0" algn="just">
              <a:buNone/>
            </a:pPr>
            <a:endParaRPr lang="it-IT" sz="4900" dirty="0" smtClean="0">
              <a:latin typeface="Times New Roman" panose="02020603050405020304" pitchFamily="18" charset="0"/>
              <a:cs typeface="Times New Roman" panose="02020603050405020304" pitchFamily="18" charset="0"/>
            </a:endParaRPr>
          </a:p>
          <a:p>
            <a:pPr marL="0" indent="0" algn="just">
              <a:buNone/>
            </a:pPr>
            <a:r>
              <a:rPr lang="it-IT" sz="4900" dirty="0" smtClean="0">
                <a:latin typeface="Times New Roman" panose="02020603050405020304" pitchFamily="18" charset="0"/>
                <a:cs typeface="Times New Roman" panose="02020603050405020304" pitchFamily="18" charset="0"/>
              </a:rPr>
              <a:t>con riguardo a ciò, il rimettente trascura altresì di considerare che (nel pur variegato contesto giurisprudenziale di legittimità) è consolidato il principio che differenzia – quanto ad oggetto, finalità e sfera di applicazione – la disciplina contenuta nel codice civile dalla normativa di diritto pubblico: l’una posta a presidio del diritto di proprietà e volta a disciplinare i rapporti di natura patrimoniale tra i privati proprietari di fondi vicini; l’altra diretta – con riferimento ai rapporti tra i privati e la p.a. – alla tutela igienico-sanitaria delle persone o comunità esposte;</a:t>
            </a:r>
          </a:p>
          <a:p>
            <a:pPr marL="0" indent="0">
              <a:buNone/>
            </a:pPr>
            <a:endParaRPr lang="it-IT" sz="4900" dirty="0">
              <a:latin typeface="Times New Roman" panose="02020603050405020304" pitchFamily="18" charset="0"/>
              <a:cs typeface="Times New Roman" panose="02020603050405020304" pitchFamily="18" charset="0"/>
            </a:endParaRPr>
          </a:p>
          <a:p>
            <a:pPr marL="0" indent="0">
              <a:buNone/>
            </a:pPr>
            <a:endParaRPr lang="it-IT" sz="4900" b="1" dirty="0" smtClean="0">
              <a:latin typeface="Times New Roman" panose="02020603050405020304" pitchFamily="18" charset="0"/>
              <a:cs typeface="Times New Roman" panose="02020603050405020304" pitchFamily="18" charset="0"/>
            </a:endParaRPr>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p:txBody>
      </p:sp>
    </p:spTree>
    <p:extLst>
      <p:ext uri="{BB962C8B-B14F-4D97-AF65-F5344CB8AC3E}">
        <p14:creationId xmlns:p14="http://schemas.microsoft.com/office/powerpoint/2010/main" val="260427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675456"/>
            <a:ext cx="6192688" cy="4275907"/>
          </a:xfrm>
        </p:spPr>
        <p:txBody>
          <a:bodyPr>
            <a:normAutofit/>
          </a:bodyPr>
          <a:lstStyle/>
          <a:p>
            <a:pPr algn="just"/>
            <a:r>
              <a:rPr lang="it-IT" sz="3200" dirty="0" smtClean="0">
                <a:latin typeface="Times New Roman" panose="02020603050405020304" pitchFamily="18" charset="0"/>
                <a:cs typeface="Times New Roman" panose="02020603050405020304" pitchFamily="18" charset="0"/>
              </a:rPr>
              <a:t>Sulla scorta di tale pronuncia, la Corte di Cassazione ha offerto una interpretazione della norma costituzionalmente orientata:</a:t>
            </a:r>
            <a:endParaRPr lang="it-IT" sz="3200" dirty="0">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a:xfrm>
            <a:off x="1371600" y="2492896"/>
            <a:ext cx="6400800" cy="3888432"/>
          </a:xfrm>
        </p:spPr>
        <p:txBody>
          <a:bodyPr>
            <a:normAutofit fontScale="70000" lnSpcReduction="20000"/>
          </a:bodyPr>
          <a:lstStyle/>
          <a:p>
            <a:pPr algn="just"/>
            <a:r>
              <a:rPr lang="it-IT" dirty="0" smtClean="0">
                <a:latin typeface="Times New Roman" panose="02020603050405020304" pitchFamily="18" charset="0"/>
                <a:cs typeface="Times New Roman" panose="02020603050405020304" pitchFamily="18" charset="0"/>
              </a:rPr>
              <a:t>In tema di immissioni acustiche, la differenziazione tra tutela civilistica e tutela amministrativa mantiene la sua attualità anche a seguito dell'entrata in vigore dell'art. 6-ter del </a:t>
            </a:r>
            <a:r>
              <a:rPr lang="it-IT" dirty="0" err="1" smtClean="0">
                <a:latin typeface="Times New Roman" panose="02020603050405020304" pitchFamily="18" charset="0"/>
                <a:cs typeface="Times New Roman" panose="02020603050405020304" pitchFamily="18" charset="0"/>
              </a:rPr>
              <a:t>d.l.</a:t>
            </a:r>
            <a:r>
              <a:rPr lang="it-IT" dirty="0" smtClean="0">
                <a:latin typeface="Times New Roman" panose="02020603050405020304" pitchFamily="18" charset="0"/>
                <a:cs typeface="Times New Roman" panose="02020603050405020304" pitchFamily="18" charset="0"/>
              </a:rPr>
              <a:t> n. 208 del 2008, convertito con modificazioni in l. n. 13 del 2009, al quale non può aprioristicamente attribuirsi una portata derogatoria e limitativa dell'art. 844 c.c., con l'effetto di escludere l'accertamento in concreto del superamento del limite della normale tollerabilità, dovendo comunque ritenersi prevalente, alla luce di una interpretazione costituzionalmente orientata, il soddisfacimento dell'interesse ad una normale qualità della vita rispetto alle esigenze della produzione (</a:t>
            </a:r>
            <a:r>
              <a:rPr lang="it-IT" dirty="0" err="1" smtClean="0">
                <a:latin typeface="Times New Roman" panose="02020603050405020304" pitchFamily="18" charset="0"/>
                <a:cs typeface="Times New Roman" panose="02020603050405020304" pitchFamily="18" charset="0"/>
              </a:rPr>
              <a:t>Cass</a:t>
            </a:r>
            <a:r>
              <a:rPr lang="it-IT" dirty="0" smtClean="0">
                <a:latin typeface="Times New Roman" panose="02020603050405020304" pitchFamily="18" charset="0"/>
                <a:cs typeface="Times New Roman" panose="02020603050405020304" pitchFamily="18" charset="0"/>
              </a:rPr>
              <a:t>. 20927/2015; </a:t>
            </a:r>
            <a:r>
              <a:rPr lang="it-IT" dirty="0" err="1" smtClean="0">
                <a:latin typeface="Times New Roman" panose="02020603050405020304" pitchFamily="18" charset="0"/>
                <a:cs typeface="Times New Roman" panose="02020603050405020304" pitchFamily="18" charset="0"/>
              </a:rPr>
              <a:t>Cass</a:t>
            </a:r>
            <a:r>
              <a:rPr lang="it-IT" dirty="0" smtClean="0">
                <a:latin typeface="Times New Roman" panose="02020603050405020304" pitchFamily="18" charset="0"/>
                <a:cs typeface="Times New Roman" panose="02020603050405020304" pitchFamily="18" charset="0"/>
              </a:rPr>
              <a:t>. 20198/2016). </a:t>
            </a:r>
          </a:p>
          <a:p>
            <a:pPr algn="just"/>
            <a:endParaRPr lang="it-IT" dirty="0"/>
          </a:p>
        </p:txBody>
      </p:sp>
    </p:spTree>
    <p:extLst>
      <p:ext uri="{BB962C8B-B14F-4D97-AF65-F5344CB8AC3E}">
        <p14:creationId xmlns:p14="http://schemas.microsoft.com/office/powerpoint/2010/main" val="22700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smtClean="0">
                <a:latin typeface="Times New Roman" panose="02020603050405020304" pitchFamily="18" charset="0"/>
                <a:cs typeface="Times New Roman" panose="02020603050405020304" pitchFamily="18" charset="0"/>
              </a:rPr>
              <a:t>L’art. 6 ter è stato recentemente modificato dalla Legge di Bilancio 2019</a:t>
            </a:r>
            <a:br>
              <a:rPr lang="it-IT" sz="3200" b="1" dirty="0" smtClean="0">
                <a:latin typeface="Times New Roman" panose="02020603050405020304" pitchFamily="18" charset="0"/>
                <a:cs typeface="Times New Roman" panose="02020603050405020304" pitchFamily="18" charset="0"/>
              </a:rPr>
            </a:br>
            <a:r>
              <a:rPr lang="it-IT" sz="3200" b="1" dirty="0" smtClean="0">
                <a:latin typeface="Times New Roman" panose="02020603050405020304" pitchFamily="18" charset="0"/>
                <a:cs typeface="Times New Roman" panose="02020603050405020304" pitchFamily="18" charset="0"/>
              </a:rPr>
              <a:t>che ha introdotto il comma 1 bis:</a:t>
            </a:r>
            <a:endParaRPr lang="it-IT" sz="32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endParaRPr lang="it-IT" dirty="0" smtClean="0">
              <a:latin typeface="Times New Roman" panose="02020603050405020304" pitchFamily="18" charset="0"/>
              <a:cs typeface="Times New Roman" panose="02020603050405020304" pitchFamily="18" charset="0"/>
            </a:endParaRPr>
          </a:p>
          <a:p>
            <a:pPr marL="0" indent="0" algn="just">
              <a:buNone/>
            </a:pPr>
            <a:r>
              <a:rPr lang="it-IT" dirty="0" smtClean="0">
                <a:latin typeface="Times New Roman" panose="02020603050405020304" pitchFamily="18" charset="0"/>
                <a:cs typeface="Times New Roman" panose="02020603050405020304" pitchFamily="18" charset="0"/>
              </a:rPr>
              <a:t>Ai fini dell'attuazione del comma 1, si applicano i criteri di accettabilità del livello di rumore di cui alla legge 26 ottobre 1995, n. 447, e alle relative norme di attuazione.</a:t>
            </a:r>
          </a:p>
          <a:p>
            <a:pPr marL="0" indent="0">
              <a:buNone/>
            </a:pPr>
            <a:endParaRPr lang="it-IT" dirty="0">
              <a:latin typeface="Times New Roman" panose="02020603050405020304" pitchFamily="18" charset="0"/>
              <a:cs typeface="Times New Roman" panose="02020603050405020304" pitchFamily="18" charset="0"/>
            </a:endParaRPr>
          </a:p>
          <a:p>
            <a:pPr marL="0" indent="0" algn="ctr">
              <a:buNone/>
            </a:pPr>
            <a:r>
              <a:rPr lang="it-IT" i="1" dirty="0" smtClean="0">
                <a:solidFill>
                  <a:srgbClr val="FF0000"/>
                </a:solidFill>
                <a:latin typeface="Times New Roman" panose="02020603050405020304" pitchFamily="18" charset="0"/>
                <a:cs typeface="Times New Roman" panose="02020603050405020304" pitchFamily="18" charset="0"/>
              </a:rPr>
              <a:t>Tanto rumore….. per nulla?</a:t>
            </a:r>
            <a:endParaRPr lang="it-IT"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873748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1195</Words>
  <Application>Microsoft Office PowerPoint</Application>
  <PresentationFormat>Presentazione su schermo (4:3)</PresentationFormat>
  <Paragraphs>52</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La distinzione tra i limiti pubblicistici e  limite della normale tollerabilità</vt:lpstr>
      <vt:lpstr>Presentazione standard di PowerPoint</vt:lpstr>
      <vt:lpstr>LIMITI PUBBLICISTICI  vs LIMITI PRIVATISTICI</vt:lpstr>
      <vt:lpstr>….MA ATTENZIONE!</vt:lpstr>
      <vt:lpstr>nei rapporti tra privati ed  esercenti attività produttive</vt:lpstr>
      <vt:lpstr>Questo ragionamento vale anche a seguito dell’introduzione dell’art. 6 ter D.L. 208 del 30 dicembre 2008, conv. con L. 13 del 27 febbraio 2009?</vt:lpstr>
      <vt:lpstr>La risposta della giurisprudenza di legittimità e costituzionale è:  SI</vt:lpstr>
      <vt:lpstr>Sulla scorta di tale pronuncia, la Corte di Cassazione ha offerto una interpretazione della norma costituzionalmente orientata:</vt:lpstr>
      <vt:lpstr>L’art. 6 ter è stato recentemente modificato dalla Legge di Bilancio 2019 che ha introdotto il comma 1 bis: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distinzione tra i limiti pubblicistici e  limite della normale tollerabilità</dc:title>
  <dc:creator>Laura Serra</dc:creator>
  <cp:lastModifiedBy>Laura Serra</cp:lastModifiedBy>
  <cp:revision>10</cp:revision>
  <dcterms:created xsi:type="dcterms:W3CDTF">2019-06-14T07:23:42Z</dcterms:created>
  <dcterms:modified xsi:type="dcterms:W3CDTF">2019-06-14T09:22:04Z</dcterms:modified>
</cp:coreProperties>
</file>