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436" r:id="rId2"/>
    <p:sldId id="465" r:id="rId3"/>
    <p:sldId id="493" r:id="rId4"/>
    <p:sldId id="497" r:id="rId5"/>
    <p:sldId id="507" r:id="rId6"/>
    <p:sldId id="499" r:id="rId7"/>
    <p:sldId id="508" r:id="rId8"/>
    <p:sldId id="509" r:id="rId9"/>
    <p:sldId id="510" r:id="rId10"/>
    <p:sldId id="492" r:id="rId11"/>
    <p:sldId id="498" r:id="rId12"/>
    <p:sldId id="500" r:id="rId13"/>
    <p:sldId id="511" r:id="rId14"/>
    <p:sldId id="512" r:id="rId15"/>
    <p:sldId id="513" r:id="rId16"/>
    <p:sldId id="514" r:id="rId17"/>
    <p:sldId id="501" r:id="rId18"/>
    <p:sldId id="515" r:id="rId19"/>
  </p:sldIdLst>
  <p:sldSz cx="9144000" cy="6858000" type="screen4x3"/>
  <p:notesSz cx="7099300" cy="10234613"/>
  <p:defaultTextStyle>
    <a:defPPr>
      <a:defRPr lang="it-IT"/>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6E"/>
    <a:srgbClr val="2C5986"/>
    <a:srgbClr val="004F84"/>
    <a:srgbClr val="C7D7E9"/>
    <a:srgbClr val="85A8CF"/>
    <a:srgbClr val="0033CC"/>
    <a:srgbClr val="004C80"/>
    <a:srgbClr val="004D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89588" autoAdjust="0"/>
  </p:normalViewPr>
  <p:slideViewPr>
    <p:cSldViewPr snapToGrid="0">
      <p:cViewPr varScale="1">
        <p:scale>
          <a:sx n="40" d="100"/>
          <a:sy n="40" d="100"/>
        </p:scale>
        <p:origin x="946"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90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Times"/>
                <a:cs typeface="+mn-cs"/>
              </a:defRPr>
            </a:lvl1pPr>
          </a:lstStyle>
          <a:p>
            <a:pPr>
              <a:defRPr/>
            </a:pPr>
            <a:endParaRPr lang="it-IT"/>
          </a:p>
        </p:txBody>
      </p:sp>
      <p:sp>
        <p:nvSpPr>
          <p:cNvPr id="12291" name="Rectangle 3"/>
          <p:cNvSpPr>
            <a:spLocks noGrp="1" noChangeArrowheads="1"/>
          </p:cNvSpPr>
          <p:nvPr>
            <p:ph type="dt" sz="quarter" idx="1"/>
          </p:nvPr>
        </p:nvSpPr>
        <p:spPr bwMode="auto">
          <a:xfrm>
            <a:off x="4022725" y="0"/>
            <a:ext cx="3076575" cy="512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a:cs typeface="+mn-cs"/>
              </a:defRPr>
            </a:lvl1pPr>
          </a:lstStyle>
          <a:p>
            <a:pPr>
              <a:defRPr/>
            </a:pPr>
            <a:endParaRPr lang="it-IT"/>
          </a:p>
        </p:txBody>
      </p:sp>
      <p:sp>
        <p:nvSpPr>
          <p:cNvPr id="12292" name="Rectangle 4"/>
          <p:cNvSpPr>
            <a:spLocks noGrp="1" noChangeArrowheads="1"/>
          </p:cNvSpPr>
          <p:nvPr>
            <p:ph type="ftr" sz="quarter" idx="2"/>
          </p:nvPr>
        </p:nvSpPr>
        <p:spPr bwMode="auto">
          <a:xfrm>
            <a:off x="0" y="9721850"/>
            <a:ext cx="3076575" cy="5127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Times"/>
                <a:cs typeface="+mn-cs"/>
              </a:defRPr>
            </a:lvl1pPr>
          </a:lstStyle>
          <a:p>
            <a:pPr>
              <a:defRPr/>
            </a:pPr>
            <a:endParaRPr lang="it-IT"/>
          </a:p>
        </p:txBody>
      </p:sp>
      <p:sp>
        <p:nvSpPr>
          <p:cNvPr id="12293" name="Rectangle 5"/>
          <p:cNvSpPr>
            <a:spLocks noGrp="1" noChangeArrowheads="1"/>
          </p:cNvSpPr>
          <p:nvPr>
            <p:ph type="sldNum" sz="quarter" idx="3"/>
          </p:nvPr>
        </p:nvSpPr>
        <p:spPr bwMode="auto">
          <a:xfrm>
            <a:off x="4022725" y="9721850"/>
            <a:ext cx="3076575" cy="5127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a:cs typeface="+mn-cs"/>
              </a:defRPr>
            </a:lvl1pPr>
          </a:lstStyle>
          <a:p>
            <a:pPr>
              <a:defRPr/>
            </a:pPr>
            <a:fld id="{56065854-1CBB-4651-BDD7-106897ECB274}" type="slidenum">
              <a:rPr lang="it-IT"/>
              <a:pPr>
                <a:defRPr/>
              </a:pPr>
              <a:t>‹N›</a:t>
            </a:fld>
            <a:endParaRPr lang="it-IT"/>
          </a:p>
        </p:txBody>
      </p:sp>
    </p:spTree>
    <p:extLst>
      <p:ext uri="{BB962C8B-B14F-4D97-AF65-F5344CB8AC3E}">
        <p14:creationId xmlns:p14="http://schemas.microsoft.com/office/powerpoint/2010/main" val="2633248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Times"/>
                <a:cs typeface="+mn-cs"/>
              </a:defRPr>
            </a:lvl1pPr>
          </a:lstStyle>
          <a:p>
            <a:pPr>
              <a:defRPr/>
            </a:pPr>
            <a:endParaRPr lang="it-IT"/>
          </a:p>
        </p:txBody>
      </p:sp>
      <p:sp>
        <p:nvSpPr>
          <p:cNvPr id="3075" name="Rectangle 3"/>
          <p:cNvSpPr>
            <a:spLocks noGrp="1" noChangeArrowheads="1"/>
          </p:cNvSpPr>
          <p:nvPr>
            <p:ph type="dt" idx="1"/>
          </p:nvPr>
        </p:nvSpPr>
        <p:spPr bwMode="auto">
          <a:xfrm>
            <a:off x="4022725" y="0"/>
            <a:ext cx="3076575" cy="512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a:cs typeface="+mn-cs"/>
              </a:defRPr>
            </a:lvl1pPr>
          </a:lstStyle>
          <a:p>
            <a:pPr>
              <a:defRPr/>
            </a:pPr>
            <a:endParaRPr lang="it-IT"/>
          </a:p>
        </p:txBody>
      </p:sp>
      <p:sp>
        <p:nvSpPr>
          <p:cNvPr id="3891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078" name="Rectangle 6"/>
          <p:cNvSpPr>
            <a:spLocks noGrp="1" noChangeArrowheads="1"/>
          </p:cNvSpPr>
          <p:nvPr>
            <p:ph type="ftr" sz="quarter" idx="4"/>
          </p:nvPr>
        </p:nvSpPr>
        <p:spPr bwMode="auto">
          <a:xfrm>
            <a:off x="0" y="9721850"/>
            <a:ext cx="3076575" cy="5127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Times"/>
                <a:cs typeface="+mn-cs"/>
              </a:defRPr>
            </a:lvl1pPr>
          </a:lstStyle>
          <a:p>
            <a:pPr>
              <a:defRPr/>
            </a:pPr>
            <a:endParaRPr lang="it-IT"/>
          </a:p>
        </p:txBody>
      </p:sp>
      <p:sp>
        <p:nvSpPr>
          <p:cNvPr id="3079" name="Rectangle 7"/>
          <p:cNvSpPr>
            <a:spLocks noGrp="1" noChangeArrowheads="1"/>
          </p:cNvSpPr>
          <p:nvPr>
            <p:ph type="sldNum" sz="quarter" idx="5"/>
          </p:nvPr>
        </p:nvSpPr>
        <p:spPr bwMode="auto">
          <a:xfrm>
            <a:off x="4022725" y="9721850"/>
            <a:ext cx="3076575" cy="5127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a:cs typeface="+mn-cs"/>
              </a:defRPr>
            </a:lvl1pPr>
          </a:lstStyle>
          <a:p>
            <a:pPr>
              <a:defRPr/>
            </a:pPr>
            <a:fld id="{367731E0-F4C3-4F95-87DC-7CE5BAD872EA}" type="slidenum">
              <a:rPr lang="it-IT"/>
              <a:pPr>
                <a:defRPr/>
              </a:pPr>
              <a:t>‹N›</a:t>
            </a:fld>
            <a:endParaRPr lang="it-IT"/>
          </a:p>
        </p:txBody>
      </p:sp>
    </p:spTree>
    <p:extLst>
      <p:ext uri="{BB962C8B-B14F-4D97-AF65-F5344CB8AC3E}">
        <p14:creationId xmlns:p14="http://schemas.microsoft.com/office/powerpoint/2010/main" val="4259882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gn="r" eaLnBrk="1" hangingPunct="1"/>
            <a:fld id="{70A6B7D5-2228-4E63-A8FF-3726C5881552}" type="slidenum">
              <a:rPr lang="it-IT" altLang="it-IT" sz="1200">
                <a:latin typeface="Times" pitchFamily="18" charset="0"/>
              </a:rPr>
              <a:pPr algn="r" eaLnBrk="1" hangingPunct="1"/>
              <a:t>1</a:t>
            </a:fld>
            <a:endParaRPr lang="it-IT" altLang="it-IT" sz="1200" dirty="0">
              <a:latin typeface="Times" pitchFamily="18" charset="0"/>
            </a:endParaRPr>
          </a:p>
        </p:txBody>
      </p:sp>
      <p:sp>
        <p:nvSpPr>
          <p:cNvPr id="39939" name="Rectangle 2"/>
          <p:cNvSpPr>
            <a:spLocks noGrp="1" noRot="1" noChangeAspect="1" noChangeArrowheads="1" noTextEdit="1"/>
          </p:cNvSpPr>
          <p:nvPr>
            <p:ph type="sldImg"/>
          </p:nvPr>
        </p:nvSpPr>
        <p:spPr>
          <a:xfrm>
            <a:off x="754063" y="827088"/>
            <a:ext cx="5529262" cy="4146550"/>
          </a:xfrm>
          <a:ln/>
        </p:spPr>
      </p:sp>
      <p:sp>
        <p:nvSpPr>
          <p:cNvPr id="39940" name="Rectangle 3"/>
          <p:cNvSpPr>
            <a:spLocks noGrp="1" noChangeArrowheads="1"/>
          </p:cNvSpPr>
          <p:nvPr>
            <p:ph type="body" idx="1"/>
          </p:nvPr>
        </p:nvSpPr>
        <p:spPr>
          <a:xfrm>
            <a:off x="938213" y="5248275"/>
            <a:ext cx="5159375" cy="4972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dirty="0">
              <a:latin typeface="Times" pitchFamily="18" charset="0"/>
            </a:endParaRPr>
          </a:p>
        </p:txBody>
      </p:sp>
    </p:spTree>
    <p:extLst>
      <p:ext uri="{BB962C8B-B14F-4D97-AF65-F5344CB8AC3E}">
        <p14:creationId xmlns:p14="http://schemas.microsoft.com/office/powerpoint/2010/main" val="372088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367731E0-F4C3-4F95-87DC-7CE5BAD872EA}" type="slidenum">
              <a:rPr lang="it-IT" smtClean="0"/>
              <a:pPr>
                <a:defRPr/>
              </a:pPr>
              <a:t>4</a:t>
            </a:fld>
            <a:endParaRPr lang="it-IT" dirty="0"/>
          </a:p>
        </p:txBody>
      </p:sp>
    </p:spTree>
    <p:extLst>
      <p:ext uri="{BB962C8B-B14F-4D97-AF65-F5344CB8AC3E}">
        <p14:creationId xmlns:p14="http://schemas.microsoft.com/office/powerpoint/2010/main" val="95750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ameracivilecomo.it/"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Connettore 1 7"/>
          <p:cNvCxnSpPr/>
          <p:nvPr userDrawn="1"/>
        </p:nvCxnSpPr>
        <p:spPr>
          <a:xfrm>
            <a:off x="2070100" y="2119313"/>
            <a:ext cx="7073900" cy="0"/>
          </a:xfrm>
          <a:prstGeom prst="line">
            <a:avLst/>
          </a:prstGeom>
          <a:ln w="50800">
            <a:gradFill>
              <a:gsLst>
                <a:gs pos="100000">
                  <a:schemeClr val="bg1"/>
                </a:gs>
                <a:gs pos="0">
                  <a:srgbClr val="0033CC"/>
                </a:gs>
              </a:gsLst>
            </a:gradFill>
          </a:ln>
        </p:spPr>
        <p:style>
          <a:lnRef idx="1">
            <a:schemeClr val="accent1"/>
          </a:lnRef>
          <a:fillRef idx="0">
            <a:schemeClr val="accent1"/>
          </a:fillRef>
          <a:effectRef idx="0">
            <a:schemeClr val="accent1"/>
          </a:effectRef>
          <a:fontRef idx="minor">
            <a:schemeClr val="tx1"/>
          </a:fontRef>
        </p:style>
      </p:cxnSp>
      <p:cxnSp>
        <p:nvCxnSpPr>
          <p:cNvPr id="10" name="Connettore 1 9"/>
          <p:cNvCxnSpPr/>
          <p:nvPr userDrawn="1"/>
        </p:nvCxnSpPr>
        <p:spPr>
          <a:xfrm>
            <a:off x="2081212" y="2119313"/>
            <a:ext cx="0" cy="4471987"/>
          </a:xfrm>
          <a:prstGeom prst="line">
            <a:avLst/>
          </a:prstGeom>
          <a:ln w="50800">
            <a:gradFill flip="none" rotWithShape="1">
              <a:gsLst>
                <a:gs pos="100000">
                  <a:schemeClr val="bg1"/>
                </a:gs>
                <a:gs pos="0">
                  <a:srgbClr val="0033CC"/>
                </a:gs>
              </a:gsLst>
              <a:lin ang="5400000" scaled="1"/>
              <a:tileRect/>
            </a:gradFill>
          </a:ln>
        </p:spPr>
        <p:style>
          <a:lnRef idx="1">
            <a:schemeClr val="accent1"/>
          </a:lnRef>
          <a:fillRef idx="0">
            <a:schemeClr val="accent1"/>
          </a:fillRef>
          <a:effectRef idx="0">
            <a:schemeClr val="accent1"/>
          </a:effectRef>
          <a:fontRef idx="minor">
            <a:schemeClr val="tx1"/>
          </a:fontRef>
        </p:style>
      </p:cxnSp>
      <p:pic>
        <p:nvPicPr>
          <p:cNvPr id="2" name="Picture 2" descr="Camera Civile Como">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438" y="106362"/>
            <a:ext cx="3409950" cy="666751"/>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userDrawn="1"/>
        </p:nvSpPr>
        <p:spPr>
          <a:xfrm>
            <a:off x="2070100" y="1186156"/>
            <a:ext cx="5438119" cy="830997"/>
          </a:xfrm>
          <a:prstGeom prst="rect">
            <a:avLst/>
          </a:prstGeom>
        </p:spPr>
        <p:txBody>
          <a:bodyPr wrap="square">
            <a:spAutoFit/>
          </a:bodyPr>
          <a:lstStyle/>
          <a:p>
            <a:r>
              <a:rPr lang="it-IT" sz="3200" b="1" kern="1200" dirty="0">
                <a:solidFill>
                  <a:srgbClr val="003F6E"/>
                </a:solidFill>
                <a:latin typeface="Calibri" panose="020F0502020204030204" pitchFamily="34" charset="0"/>
                <a:ea typeface="+mn-ea"/>
                <a:cs typeface="Calibri" panose="020F0502020204030204" pitchFamily="34" charset="0"/>
              </a:rPr>
              <a:t>Le immissioni acustiche</a:t>
            </a:r>
          </a:p>
          <a:p>
            <a:r>
              <a:rPr lang="it-IT" sz="1600" b="1" kern="1200" dirty="0">
                <a:solidFill>
                  <a:srgbClr val="003F6E"/>
                </a:solidFill>
                <a:latin typeface="Calibri" panose="020F0502020204030204" pitchFamily="34" charset="0"/>
                <a:ea typeface="+mn-ea"/>
                <a:cs typeface="Calibri" panose="020F0502020204030204" pitchFamily="34" charset="0"/>
              </a:rPr>
              <a:t>Como, 19 giugno 2019 </a:t>
            </a:r>
          </a:p>
        </p:txBody>
      </p:sp>
    </p:spTree>
    <p:extLst>
      <p:ext uri="{BB962C8B-B14F-4D97-AF65-F5344CB8AC3E}">
        <p14:creationId xmlns:p14="http://schemas.microsoft.com/office/powerpoint/2010/main" val="320772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537332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
            <a:ext cx="2057400" cy="5943600"/>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609600" y="762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216613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cxnSp>
        <p:nvCxnSpPr>
          <p:cNvPr id="6" name="Connettore 1 5"/>
          <p:cNvCxnSpPr/>
          <p:nvPr userDrawn="1"/>
        </p:nvCxnSpPr>
        <p:spPr>
          <a:xfrm>
            <a:off x="6705600" y="787400"/>
            <a:ext cx="2438400" cy="12700"/>
          </a:xfrm>
          <a:prstGeom prst="line">
            <a:avLst/>
          </a:prstGeom>
          <a:ln>
            <a:gradFill>
              <a:gsLst>
                <a:gs pos="0">
                  <a:schemeClr val="bg1"/>
                </a:gs>
                <a:gs pos="100000">
                  <a:srgbClr val="C7D7E9"/>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 name="Rettangolo 9"/>
          <p:cNvSpPr/>
          <p:nvPr userDrawn="1"/>
        </p:nvSpPr>
        <p:spPr>
          <a:xfrm>
            <a:off x="8638733" y="6211071"/>
            <a:ext cx="505267" cy="369332"/>
          </a:xfrm>
          <a:prstGeom prst="rect">
            <a:avLst/>
          </a:prstGeom>
        </p:spPr>
        <p:txBody>
          <a:bodyPr wrap="none">
            <a:spAutoFit/>
          </a:bodyPr>
          <a:lstStyle/>
          <a:p>
            <a:fld id="{35802DF6-7926-4E53-B28C-0A4C1319EBAB}" type="slidenum">
              <a:rPr kumimoji="0" lang="it-IT" sz="1800" b="1" i="0" u="none" strike="noStrike" kern="1200" cap="none" spc="0" normalizeH="0" baseline="0" noProof="0" smtClean="0">
                <a:ln>
                  <a:noFill/>
                </a:ln>
                <a:solidFill>
                  <a:srgbClr val="004F84"/>
                </a:solidFill>
                <a:effectLst/>
                <a:uLnTx/>
                <a:uFillTx/>
                <a:latin typeface="Arial" pitchFamily="34" charset="0"/>
                <a:ea typeface="+mn-ea"/>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‹N›</a:t>
            </a:fld>
            <a:endParaRPr lang="it-IT" dirty="0"/>
          </a:p>
        </p:txBody>
      </p:sp>
      <p:pic>
        <p:nvPicPr>
          <p:cNvPr id="7" name="Immagine 1" descr="image00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037" t="2852" r="48022" b="70833"/>
          <a:stretch/>
        </p:blipFill>
        <p:spPr bwMode="auto">
          <a:xfrm>
            <a:off x="7127562" y="296862"/>
            <a:ext cx="1650206"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015661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166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609600" y="10668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800600" y="10668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200245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191542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Tree>
    <p:extLst>
      <p:ext uri="{BB962C8B-B14F-4D97-AF65-F5344CB8AC3E}">
        <p14:creationId xmlns:p14="http://schemas.microsoft.com/office/powerpoint/2010/main" val="126002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55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sldNum" sz="quarter" idx="10"/>
          </p:nvPr>
        </p:nvSpPr>
        <p:spPr>
          <a:xfrm>
            <a:off x="6977064" y="152400"/>
            <a:ext cx="1090612" cy="246221"/>
          </a:xfrm>
          <a:prstGeom prst="rect">
            <a:avLst/>
          </a:prstGeom>
          <a:ln/>
        </p:spPr>
        <p:txBody>
          <a:bodyPr/>
          <a:lstStyle>
            <a:lvl1pPr>
              <a:defRPr/>
            </a:lvl1pPr>
          </a:lstStyle>
          <a:p>
            <a:pPr>
              <a:defRPr/>
            </a:pPr>
            <a:fld id="{6ED0901B-9AB5-42EE-85A1-D732A82BB33C}" type="slidenum">
              <a:rPr lang="it-IT"/>
              <a:pPr>
                <a:defRPr/>
              </a:pPr>
              <a:t>‹N›</a:t>
            </a:fld>
            <a:endParaRPr lang="it-IT"/>
          </a:p>
        </p:txBody>
      </p:sp>
    </p:spTree>
    <p:extLst>
      <p:ext uri="{BB962C8B-B14F-4D97-AF65-F5344CB8AC3E}">
        <p14:creationId xmlns:p14="http://schemas.microsoft.com/office/powerpoint/2010/main" val="66373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4205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5A8CF"/>
            </a:gs>
            <a:gs pos="0">
              <a:schemeClr val="bg1"/>
            </a:gs>
            <a:gs pos="100000">
              <a:srgbClr val="C7D7E9"/>
            </a:gs>
          </a:gsLst>
          <a:lin ang="0" scaled="0"/>
          <a:tileRect/>
        </a:gradFill>
        <a:effectLst/>
      </p:bgPr>
    </p:bg>
    <p:spTree>
      <p:nvGrpSpPr>
        <p:cNvPr id="1" name=""/>
        <p:cNvGrpSpPr/>
        <p:nvPr/>
      </p:nvGrpSpPr>
      <p:grpSpPr>
        <a:xfrm>
          <a:off x="0" y="0"/>
          <a:ext cx="0" cy="0"/>
          <a:chOff x="0" y="0"/>
          <a:chExt cx="0" cy="0"/>
        </a:xfrm>
      </p:grpSpPr>
      <p:sp>
        <p:nvSpPr>
          <p:cNvPr id="2" name="CasellaDiTesto 1"/>
          <p:cNvSpPr txBox="1"/>
          <p:nvPr userDrawn="1"/>
        </p:nvSpPr>
        <p:spPr>
          <a:xfrm>
            <a:off x="0" y="6581000"/>
            <a:ext cx="9144000" cy="276999"/>
          </a:xfrm>
          <a:prstGeom prst="rect">
            <a:avLst/>
          </a:prstGeom>
          <a:gradFill flip="none" rotWithShape="1">
            <a:gsLst>
              <a:gs pos="0">
                <a:schemeClr val="bg1"/>
              </a:gs>
              <a:gs pos="100000">
                <a:schemeClr val="accent6"/>
              </a:gs>
            </a:gsLst>
            <a:lin ang="0" scaled="1"/>
            <a:tileRect/>
          </a:gradFill>
          <a:ln w="9525">
            <a:noFill/>
            <a:miter lim="800000"/>
            <a:headEnd/>
            <a:tailEnd/>
          </a:ln>
          <a:effectLst/>
        </p:spPr>
        <p:txBody>
          <a:bodyPr wrap="square">
            <a:spAutoFit/>
          </a:bodyPr>
          <a:lstStyle>
            <a:defPPr>
              <a:defRPr lang="it-IT"/>
            </a:defPPr>
            <a:lvl1pPr algn="r" eaLnBrk="0" hangingPunct="0">
              <a:spcBef>
                <a:spcPct val="50000"/>
              </a:spcBef>
              <a:defRPr sz="1200" b="1">
                <a:solidFill>
                  <a:srgbClr val="003F6E"/>
                </a:solidFill>
                <a:latin typeface="Arial" charset="0"/>
                <a:cs typeface="+mn-cs"/>
              </a:defRPr>
            </a:lvl1pPr>
          </a:lstStyle>
          <a:p>
            <a:pPr lvl="0"/>
            <a:endParaRPr lang="it-IT" dirty="0">
              <a:solidFill>
                <a:schemeClr val="bg1"/>
              </a:solidFill>
            </a:endParaRPr>
          </a:p>
        </p:txBody>
      </p:sp>
      <p:sp>
        <p:nvSpPr>
          <p:cNvPr id="12291" name="Rectangle 19"/>
          <p:cNvSpPr>
            <a:spLocks noGrp="1" noChangeAspect="1" noChangeArrowheads="1"/>
          </p:cNvSpPr>
          <p:nvPr>
            <p:ph type="title"/>
          </p:nvPr>
        </p:nvSpPr>
        <p:spPr bwMode="auto">
          <a:xfrm>
            <a:off x="609600" y="76200"/>
            <a:ext cx="5943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altLang="it-IT" dirty="0"/>
              <a:t>Titolo diapositiva</a:t>
            </a:r>
          </a:p>
        </p:txBody>
      </p:sp>
      <p:sp>
        <p:nvSpPr>
          <p:cNvPr id="12292" name="Rectangle 66"/>
          <p:cNvSpPr>
            <a:spLocks noGrp="1" noChangeArrowheads="1"/>
          </p:cNvSpPr>
          <p:nvPr>
            <p:ph type="body" idx="1"/>
          </p:nvPr>
        </p:nvSpPr>
        <p:spPr bwMode="auto">
          <a:xfrm>
            <a:off x="609600" y="10668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altLang="it-IT"/>
              <a:t>Fare clic per modificare il testo</a:t>
            </a:r>
          </a:p>
          <a:p>
            <a:pPr lvl="1"/>
            <a:r>
              <a:rPr lang="it-IT" altLang="it-IT"/>
              <a:t>Testo</a:t>
            </a:r>
          </a:p>
          <a:p>
            <a:pPr lvl="2"/>
            <a:r>
              <a:rPr lang="it-IT" altLang="it-IT"/>
              <a:t>Testo</a:t>
            </a:r>
          </a:p>
          <a:p>
            <a:pPr lvl="3"/>
            <a:r>
              <a:rPr lang="it-IT" altLang="it-IT"/>
              <a:t>testo</a:t>
            </a:r>
          </a:p>
        </p:txBody>
      </p:sp>
      <p:sp>
        <p:nvSpPr>
          <p:cNvPr id="1095" name="Text Box 71"/>
          <p:cNvSpPr txBox="1">
            <a:spLocks noChangeArrowheads="1"/>
          </p:cNvSpPr>
          <p:nvPr/>
        </p:nvSpPr>
        <p:spPr bwMode="auto">
          <a:xfrm>
            <a:off x="76200" y="6581000"/>
            <a:ext cx="2667000" cy="276999"/>
          </a:xfrm>
          <a:prstGeom prst="rect">
            <a:avLst/>
          </a:prstGeom>
          <a:noFill/>
          <a:ln w="9525">
            <a:noFill/>
            <a:miter lim="800000"/>
            <a:headEnd/>
            <a:tailEnd/>
          </a:ln>
          <a:effectLst/>
        </p:spPr>
        <p:txBody>
          <a:bodyPr wrap="square">
            <a:spAutoFit/>
          </a:bodyPr>
          <a:lstStyle>
            <a:defPPr>
              <a:defRPr lang="it-IT"/>
            </a:defPPr>
            <a:lvl1pPr algn="r" eaLnBrk="0" hangingPunct="0">
              <a:spcBef>
                <a:spcPct val="50000"/>
              </a:spcBef>
              <a:defRPr sz="1200" b="1">
                <a:solidFill>
                  <a:srgbClr val="003F6E"/>
                </a:solidFill>
                <a:latin typeface="Arial" charset="0"/>
                <a:cs typeface="+mn-cs"/>
              </a:defRPr>
            </a:lvl1pPr>
          </a:lstStyle>
          <a:p>
            <a:pPr lvl="0" algn="l"/>
            <a:r>
              <a:rPr lang="it-IT" dirty="0"/>
              <a:t>Giovanni Murgia</a:t>
            </a:r>
          </a:p>
        </p:txBody>
      </p:sp>
      <p:cxnSp>
        <p:nvCxnSpPr>
          <p:cNvPr id="12" name="Connettore 1 11"/>
          <p:cNvCxnSpPr/>
          <p:nvPr userDrawn="1"/>
        </p:nvCxnSpPr>
        <p:spPr>
          <a:xfrm>
            <a:off x="6705600" y="787400"/>
            <a:ext cx="2438400" cy="12700"/>
          </a:xfrm>
          <a:prstGeom prst="line">
            <a:avLst/>
          </a:prstGeom>
          <a:ln>
            <a:gradFill>
              <a:gsLst>
                <a:gs pos="0">
                  <a:schemeClr val="bg1"/>
                </a:gs>
                <a:gs pos="100000">
                  <a:srgbClr val="C7D7E9"/>
                </a:gs>
              </a:gsLst>
              <a:lin ang="5400000" scaled="0"/>
            </a:gradFill>
          </a:ln>
        </p:spPr>
        <p:style>
          <a:lnRef idx="1">
            <a:schemeClr val="accent1"/>
          </a:lnRef>
          <a:fillRef idx="0">
            <a:schemeClr val="accent1"/>
          </a:fillRef>
          <a:effectRef idx="0">
            <a:schemeClr val="accent1"/>
          </a:effectRef>
          <a:fontRef idx="minor">
            <a:schemeClr val="tx1"/>
          </a:fontRef>
        </p:style>
      </p:cxnSp>
      <p:sp>
        <p:nvSpPr>
          <p:cNvPr id="7" name="Text Box 71"/>
          <p:cNvSpPr txBox="1">
            <a:spLocks noChangeArrowheads="1"/>
          </p:cNvSpPr>
          <p:nvPr userDrawn="1"/>
        </p:nvSpPr>
        <p:spPr bwMode="auto">
          <a:xfrm>
            <a:off x="6477000" y="6581000"/>
            <a:ext cx="2667000" cy="276999"/>
          </a:xfrm>
          <a:prstGeom prst="rect">
            <a:avLst/>
          </a:prstGeom>
          <a:noFill/>
          <a:ln w="9525">
            <a:noFill/>
            <a:miter lim="800000"/>
            <a:headEnd/>
            <a:tailEnd/>
          </a:ln>
          <a:effectLst/>
        </p:spPr>
        <p:txBody>
          <a:bodyPr wrap="square">
            <a:spAutoFit/>
          </a:bodyPr>
          <a:lstStyle>
            <a:defPPr>
              <a:defRPr lang="it-IT"/>
            </a:defPPr>
            <a:lvl1pPr algn="r" eaLnBrk="0" hangingPunct="0">
              <a:spcBef>
                <a:spcPct val="50000"/>
              </a:spcBef>
              <a:defRPr sz="1200" b="1">
                <a:solidFill>
                  <a:srgbClr val="003F6E"/>
                </a:solidFill>
                <a:latin typeface="Arial" charset="0"/>
                <a:cs typeface="+mn-cs"/>
              </a:defRPr>
            </a:lvl1pPr>
          </a:lstStyle>
          <a:p>
            <a:pPr lvl="0" algn="r"/>
            <a:r>
              <a:rPr lang="it-IT" dirty="0">
                <a:solidFill>
                  <a:schemeClr val="bg1"/>
                </a:solidFill>
              </a:rPr>
              <a:t>giovanni.murgia@assolex.it</a:t>
            </a: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 id="2147483713" r:id="rId3"/>
    <p:sldLayoutId id="2147483712" r:id="rId4"/>
    <p:sldLayoutId id="2147483711" r:id="rId5"/>
    <p:sldLayoutId id="2147483710" r:id="rId6"/>
    <p:sldLayoutId id="2147483709" r:id="rId7"/>
    <p:sldLayoutId id="2147483708" r:id="rId8"/>
    <p:sldLayoutId id="2147483707" r:id="rId9"/>
    <p:sldLayoutId id="2147483706" r:id="rId10"/>
    <p:sldLayoutId id="2147483705" r:id="rId11"/>
  </p:sldLayoutIdLst>
  <p:hf hdr="0" ftr="0" dt="0"/>
  <p:txStyles>
    <p:titleStyle>
      <a:lvl1pPr algn="l" rtl="0" eaLnBrk="0" fontAlgn="base" hangingPunct="0">
        <a:spcBef>
          <a:spcPct val="0"/>
        </a:spcBef>
        <a:spcAft>
          <a:spcPct val="0"/>
        </a:spcAft>
        <a:defRPr sz="2200" b="1">
          <a:solidFill>
            <a:srgbClr val="003F6E"/>
          </a:solidFill>
          <a:latin typeface="+mj-lt"/>
          <a:ea typeface="+mj-ea"/>
          <a:cs typeface="+mj-cs"/>
        </a:defRPr>
      </a:lvl1pPr>
      <a:lvl2pPr algn="l" rtl="0" eaLnBrk="0" fontAlgn="base" hangingPunct="0">
        <a:spcBef>
          <a:spcPct val="0"/>
        </a:spcBef>
        <a:spcAft>
          <a:spcPct val="0"/>
        </a:spcAft>
        <a:defRPr sz="2200" b="1">
          <a:solidFill>
            <a:srgbClr val="003F6E"/>
          </a:solidFill>
          <a:latin typeface="Arial" pitchFamily="34" charset="0"/>
        </a:defRPr>
      </a:lvl2pPr>
      <a:lvl3pPr algn="l" rtl="0" eaLnBrk="0" fontAlgn="base" hangingPunct="0">
        <a:spcBef>
          <a:spcPct val="0"/>
        </a:spcBef>
        <a:spcAft>
          <a:spcPct val="0"/>
        </a:spcAft>
        <a:defRPr sz="2200" b="1">
          <a:solidFill>
            <a:srgbClr val="003F6E"/>
          </a:solidFill>
          <a:latin typeface="Arial" pitchFamily="34" charset="0"/>
        </a:defRPr>
      </a:lvl3pPr>
      <a:lvl4pPr algn="l" rtl="0" eaLnBrk="0" fontAlgn="base" hangingPunct="0">
        <a:spcBef>
          <a:spcPct val="0"/>
        </a:spcBef>
        <a:spcAft>
          <a:spcPct val="0"/>
        </a:spcAft>
        <a:defRPr sz="2200" b="1">
          <a:solidFill>
            <a:srgbClr val="003F6E"/>
          </a:solidFill>
          <a:latin typeface="Arial" pitchFamily="34" charset="0"/>
        </a:defRPr>
      </a:lvl4pPr>
      <a:lvl5pPr algn="l" rtl="0" eaLnBrk="0" fontAlgn="base" hangingPunct="0">
        <a:spcBef>
          <a:spcPct val="0"/>
        </a:spcBef>
        <a:spcAft>
          <a:spcPct val="0"/>
        </a:spcAft>
        <a:defRPr sz="2200" b="1">
          <a:solidFill>
            <a:srgbClr val="003F6E"/>
          </a:solidFill>
          <a:latin typeface="Arial" pitchFamily="34" charset="0"/>
        </a:defRPr>
      </a:lvl5pPr>
      <a:lvl6pPr marL="457200" algn="l" rtl="0" eaLnBrk="0" fontAlgn="base" hangingPunct="0">
        <a:spcBef>
          <a:spcPct val="0"/>
        </a:spcBef>
        <a:spcAft>
          <a:spcPct val="0"/>
        </a:spcAft>
        <a:defRPr sz="2200" b="1">
          <a:solidFill>
            <a:srgbClr val="003F6E"/>
          </a:solidFill>
          <a:latin typeface="Arial" pitchFamily="34" charset="0"/>
        </a:defRPr>
      </a:lvl6pPr>
      <a:lvl7pPr marL="914400" algn="l" rtl="0" eaLnBrk="0" fontAlgn="base" hangingPunct="0">
        <a:spcBef>
          <a:spcPct val="0"/>
        </a:spcBef>
        <a:spcAft>
          <a:spcPct val="0"/>
        </a:spcAft>
        <a:defRPr sz="2200" b="1">
          <a:solidFill>
            <a:srgbClr val="003F6E"/>
          </a:solidFill>
          <a:latin typeface="Arial" pitchFamily="34" charset="0"/>
        </a:defRPr>
      </a:lvl7pPr>
      <a:lvl8pPr marL="1371600" algn="l" rtl="0" eaLnBrk="0" fontAlgn="base" hangingPunct="0">
        <a:spcBef>
          <a:spcPct val="0"/>
        </a:spcBef>
        <a:spcAft>
          <a:spcPct val="0"/>
        </a:spcAft>
        <a:defRPr sz="2200" b="1">
          <a:solidFill>
            <a:srgbClr val="003F6E"/>
          </a:solidFill>
          <a:latin typeface="Arial" pitchFamily="34" charset="0"/>
        </a:defRPr>
      </a:lvl8pPr>
      <a:lvl9pPr marL="1828800" algn="l" rtl="0" eaLnBrk="0" fontAlgn="base" hangingPunct="0">
        <a:spcBef>
          <a:spcPct val="0"/>
        </a:spcBef>
        <a:spcAft>
          <a:spcPct val="0"/>
        </a:spcAft>
        <a:defRPr sz="2200" b="1">
          <a:solidFill>
            <a:srgbClr val="003F6E"/>
          </a:solidFill>
          <a:latin typeface="Arial" pitchFamily="34" charset="0"/>
        </a:defRPr>
      </a:lvl9pPr>
    </p:titleStyle>
    <p:bodyStyle>
      <a:lvl1pPr marL="342900" indent="-342900" algn="l" rtl="0" eaLnBrk="0" fontAlgn="base" hangingPunct="0">
        <a:spcBef>
          <a:spcPct val="20000"/>
        </a:spcBef>
        <a:spcAft>
          <a:spcPct val="0"/>
        </a:spcAft>
        <a:defRPr sz="2000">
          <a:solidFill>
            <a:srgbClr val="004D82"/>
          </a:solidFill>
          <a:latin typeface="+mn-lt"/>
          <a:ea typeface="+mn-ea"/>
          <a:cs typeface="+mn-cs"/>
        </a:defRPr>
      </a:lvl1pPr>
      <a:lvl2pPr marL="742950" indent="-285750" algn="l" rtl="0" eaLnBrk="0" fontAlgn="base" hangingPunct="0">
        <a:spcBef>
          <a:spcPct val="20000"/>
        </a:spcBef>
        <a:spcAft>
          <a:spcPct val="0"/>
        </a:spcAft>
        <a:buClr>
          <a:srgbClr val="004C80"/>
        </a:buClr>
        <a:buSzPct val="85000"/>
        <a:buFont typeface="Wingdings" pitchFamily="2" charset="2"/>
        <a:buChar char="§"/>
        <a:defRPr sz="2000">
          <a:solidFill>
            <a:srgbClr val="004D82"/>
          </a:solidFill>
          <a:latin typeface="+mn-lt"/>
        </a:defRPr>
      </a:lvl2pPr>
      <a:lvl3pPr marL="1143000" indent="-228600" algn="l" rtl="0" eaLnBrk="0" fontAlgn="base" hangingPunct="0">
        <a:spcBef>
          <a:spcPct val="20000"/>
        </a:spcBef>
        <a:spcAft>
          <a:spcPct val="0"/>
        </a:spcAft>
        <a:buClr>
          <a:srgbClr val="004D82"/>
        </a:buClr>
        <a:buChar char="•"/>
        <a:defRPr>
          <a:solidFill>
            <a:srgbClr val="004D82"/>
          </a:solidFill>
          <a:latin typeface="+mn-lt"/>
        </a:defRPr>
      </a:lvl3pPr>
      <a:lvl4pPr marL="1600200" indent="-228600" algn="l" rtl="0" eaLnBrk="0" fontAlgn="base" hangingPunct="0">
        <a:spcBef>
          <a:spcPct val="20000"/>
        </a:spcBef>
        <a:spcAft>
          <a:spcPct val="0"/>
        </a:spcAft>
        <a:buClr>
          <a:srgbClr val="004C80"/>
        </a:buClr>
        <a:buChar char="–"/>
        <a:defRPr>
          <a:solidFill>
            <a:srgbClr val="004D82"/>
          </a:solidFill>
          <a:latin typeface="+mn-lt"/>
        </a:defRPr>
      </a:lvl4pPr>
      <a:lvl5pPr marL="2057400" indent="-228600" algn="l" rtl="0" eaLnBrk="0" fontAlgn="base" hangingPunct="0">
        <a:spcBef>
          <a:spcPct val="20000"/>
        </a:spcBef>
        <a:spcAft>
          <a:spcPct val="0"/>
        </a:spcAft>
        <a:buChar char="»"/>
        <a:defRPr>
          <a:solidFill>
            <a:schemeClr val="tx1"/>
          </a:solidFill>
          <a:latin typeface="Minion Web"/>
        </a:defRPr>
      </a:lvl5pPr>
      <a:lvl6pPr marL="2514600" indent="-228600" algn="l" rtl="0" eaLnBrk="0" fontAlgn="base" hangingPunct="0">
        <a:spcBef>
          <a:spcPct val="20000"/>
        </a:spcBef>
        <a:spcAft>
          <a:spcPct val="0"/>
        </a:spcAft>
        <a:buChar char="»"/>
        <a:defRPr>
          <a:solidFill>
            <a:schemeClr val="tx1"/>
          </a:solidFill>
          <a:latin typeface="Minion Web"/>
        </a:defRPr>
      </a:lvl6pPr>
      <a:lvl7pPr marL="2971800" indent="-228600" algn="l" rtl="0" eaLnBrk="0" fontAlgn="base" hangingPunct="0">
        <a:spcBef>
          <a:spcPct val="20000"/>
        </a:spcBef>
        <a:spcAft>
          <a:spcPct val="0"/>
        </a:spcAft>
        <a:buChar char="»"/>
        <a:defRPr>
          <a:solidFill>
            <a:schemeClr val="tx1"/>
          </a:solidFill>
          <a:latin typeface="Minion Web"/>
        </a:defRPr>
      </a:lvl7pPr>
      <a:lvl8pPr marL="3429000" indent="-228600" algn="l" rtl="0" eaLnBrk="0" fontAlgn="base" hangingPunct="0">
        <a:spcBef>
          <a:spcPct val="20000"/>
        </a:spcBef>
        <a:spcAft>
          <a:spcPct val="0"/>
        </a:spcAft>
        <a:buChar char="»"/>
        <a:defRPr>
          <a:solidFill>
            <a:schemeClr val="tx1"/>
          </a:solidFill>
          <a:latin typeface="Minion Web"/>
        </a:defRPr>
      </a:lvl8pPr>
      <a:lvl9pPr marL="3886200" indent="-228600" algn="l" rtl="0" eaLnBrk="0" fontAlgn="base" hangingPunct="0">
        <a:spcBef>
          <a:spcPct val="20000"/>
        </a:spcBef>
        <a:spcAft>
          <a:spcPct val="0"/>
        </a:spcAft>
        <a:buChar char="»"/>
        <a:defRPr>
          <a:solidFill>
            <a:schemeClr val="tx1"/>
          </a:solidFill>
          <a:latin typeface="Minion Web"/>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2196548" y="2633663"/>
            <a:ext cx="669027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cs typeface="Arial" pitchFamily="34" charset="0"/>
              </a:defRPr>
            </a:lvl1pPr>
            <a:lvl2pPr marL="742950" indent="-285750"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eaLnBrk="1" hangingPunct="1">
              <a:spcBef>
                <a:spcPct val="50000"/>
              </a:spcBef>
            </a:pPr>
            <a:r>
              <a:rPr lang="it-IT" altLang="it-IT" sz="3600" dirty="0">
                <a:solidFill>
                  <a:srgbClr val="003F6E"/>
                </a:solidFill>
                <a:latin typeface="Calibri" panose="020F0502020204030204" pitchFamily="34" charset="0"/>
                <a:cs typeface="Calibri" panose="020F0502020204030204" pitchFamily="34" charset="0"/>
              </a:rPr>
              <a:t>La legge quadro sull’inquinamento acustico 26.10.1995 n. 447 e il D.P.C.M. 14.11.1997</a:t>
            </a:r>
          </a:p>
          <a:p>
            <a:pPr eaLnBrk="1" hangingPunct="1">
              <a:spcBef>
                <a:spcPct val="50000"/>
              </a:spcBef>
            </a:pPr>
            <a:endParaRPr lang="it-IT" altLang="it-IT" sz="1400" b="1" dirty="0">
              <a:solidFill>
                <a:srgbClr val="003F6E"/>
              </a:solidFill>
              <a:latin typeface="Calibri" panose="020F0502020204030204" pitchFamily="34" charset="0"/>
              <a:cs typeface="Calibri" panose="020F0502020204030204" pitchFamily="34" charset="0"/>
            </a:endParaRPr>
          </a:p>
          <a:p>
            <a:pPr eaLnBrk="1" hangingPunct="1">
              <a:spcBef>
                <a:spcPct val="50000"/>
              </a:spcBef>
            </a:pPr>
            <a:r>
              <a:rPr lang="it-IT" altLang="it-IT" sz="1400" b="1" dirty="0">
                <a:solidFill>
                  <a:srgbClr val="003F6E"/>
                </a:solidFill>
                <a:latin typeface="Calibri" panose="020F0502020204030204" pitchFamily="34" charset="0"/>
                <a:cs typeface="Calibri" panose="020F0502020204030204" pitchFamily="34" charset="0"/>
              </a:rPr>
              <a:t>Giovanni Murgia</a:t>
            </a:r>
          </a:p>
          <a:p>
            <a:pPr eaLnBrk="1" hangingPunct="1">
              <a:spcBef>
                <a:spcPct val="50000"/>
              </a:spcBef>
            </a:pPr>
            <a:r>
              <a:rPr lang="it-IT" altLang="it-IT" sz="1400" b="1" dirty="0">
                <a:solidFill>
                  <a:srgbClr val="003F6E"/>
                </a:solidFill>
                <a:latin typeface="Calibri" panose="020F0502020204030204" pitchFamily="34" charset="0"/>
                <a:cs typeface="Calibri" panose="020F0502020204030204" pitchFamily="34" charset="0"/>
              </a:rPr>
              <a:t>Studio Legale Marcinkiewicz - Patelli - Tumbiolo &amp; Associati</a:t>
            </a:r>
          </a:p>
          <a:p>
            <a:pPr eaLnBrk="1" hangingPunct="1">
              <a:spcBef>
                <a:spcPct val="50000"/>
              </a:spcBef>
            </a:pPr>
            <a:endParaRPr lang="it-IT" altLang="it-IT" sz="1400" dirty="0">
              <a:solidFill>
                <a:srgbClr val="003F6E"/>
              </a:solidFill>
              <a:latin typeface="Calibri" panose="020F0502020204030204" pitchFamily="34" charset="0"/>
              <a:cs typeface="Calibri" panose="020F0502020204030204" pitchFamily="34" charset="0"/>
            </a:endParaRPr>
          </a:p>
        </p:txBody>
      </p:sp>
      <p:sp>
        <p:nvSpPr>
          <p:cNvPr id="5" name="Rettangolo 4"/>
          <p:cNvSpPr/>
          <p:nvPr/>
        </p:nvSpPr>
        <p:spPr>
          <a:xfrm>
            <a:off x="7030423" y="209035"/>
            <a:ext cx="1734770" cy="276999"/>
          </a:xfrm>
          <a:prstGeom prst="rect">
            <a:avLst/>
          </a:prstGeom>
        </p:spPr>
        <p:txBody>
          <a:bodyPr wrap="none">
            <a:spAutoFit/>
          </a:bodyPr>
          <a:lstStyle/>
          <a:p>
            <a:pPr eaLnBrk="1" hangingPunct="1">
              <a:spcBef>
                <a:spcPct val="50000"/>
              </a:spcBef>
            </a:pPr>
            <a:r>
              <a:rPr lang="it-IT" altLang="it-IT" sz="1200" dirty="0">
                <a:solidFill>
                  <a:srgbClr val="003F6E"/>
                </a:solidFill>
              </a:rPr>
              <a:t>Como, 19 giugno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609600" y="76200"/>
            <a:ext cx="5943600" cy="460513"/>
          </a:xfrm>
        </p:spPr>
        <p:txBody>
          <a:bodyPr/>
          <a:lstStyle/>
          <a:p>
            <a:r>
              <a:rPr lang="it-IT" altLang="it-IT" dirty="0"/>
              <a:t>Legge n. 447/1995</a:t>
            </a:r>
            <a:endParaRPr lang="it-IT" altLang="it-IT" dirty="0">
              <a:latin typeface="Calibri" panose="020F0502020204030204" pitchFamily="34" charset="0"/>
              <a:cs typeface="Calibri" panose="020F0502020204030204" pitchFamily="34" charset="0"/>
            </a:endParaRPr>
          </a:p>
        </p:txBody>
      </p:sp>
      <p:sp>
        <p:nvSpPr>
          <p:cNvPr id="6" name="CasellaDiTesto 5">
            <a:extLst>
              <a:ext uri="{FF2B5EF4-FFF2-40B4-BE49-F238E27FC236}">
                <a16:creationId xmlns:a16="http://schemas.microsoft.com/office/drawing/2014/main" xmlns="" id="{3BD71FA9-2FFD-4D0E-A356-B074FA688EB7}"/>
              </a:ext>
            </a:extLst>
          </p:cNvPr>
          <p:cNvSpPr txBox="1"/>
          <p:nvPr/>
        </p:nvSpPr>
        <p:spPr>
          <a:xfrm>
            <a:off x="609600" y="795130"/>
            <a:ext cx="7888357" cy="5201424"/>
          </a:xfrm>
          <a:prstGeom prst="rect">
            <a:avLst/>
          </a:prstGeom>
          <a:noFill/>
        </p:spPr>
        <p:txBody>
          <a:bodyPr wrap="square" rtlCol="0">
            <a:spAutoFit/>
          </a:bodyPr>
          <a:lstStyle/>
          <a:p>
            <a:pPr algn="ctr"/>
            <a:r>
              <a:rPr lang="it-IT" sz="3200" b="1" dirty="0">
                <a:solidFill>
                  <a:srgbClr val="003F6E"/>
                </a:solidFill>
              </a:rPr>
              <a:t>Art. 9 Ordinanze contingibili ed urgenti</a:t>
            </a:r>
          </a:p>
          <a:p>
            <a:pPr algn="ctr"/>
            <a:r>
              <a:rPr lang="it-IT" sz="2000" dirty="0">
                <a:solidFill>
                  <a:srgbClr val="003F6E"/>
                </a:solidFill>
              </a:rPr>
              <a:t>(cfr. gli artt. 50, comma 5, e 54, comma 4, D.Lgs. n. 267/2000)</a:t>
            </a:r>
          </a:p>
          <a:p>
            <a:pPr algn="just"/>
            <a:endParaRPr lang="it-IT" sz="2000" dirty="0">
              <a:solidFill>
                <a:srgbClr val="003F6E"/>
              </a:solidFill>
            </a:endParaRPr>
          </a:p>
          <a:p>
            <a:pPr algn="just"/>
            <a:r>
              <a:rPr lang="it-IT" sz="2000" dirty="0">
                <a:solidFill>
                  <a:srgbClr val="003F6E"/>
                </a:solidFill>
              </a:rPr>
              <a:t>1. Qualora sia richiesto da eccezionali ed urgenti necessità di tutela della salute pubblica o dell'ambiente </a:t>
            </a:r>
            <a:r>
              <a:rPr lang="it-IT" sz="2000" b="1" dirty="0">
                <a:solidFill>
                  <a:srgbClr val="003F6E"/>
                </a:solidFill>
              </a:rPr>
              <a:t>il sindaco</a:t>
            </a:r>
            <a:r>
              <a:rPr lang="it-IT" sz="2000" dirty="0">
                <a:solidFill>
                  <a:srgbClr val="003F6E"/>
                </a:solidFill>
              </a:rPr>
              <a:t>, il presidente della provincia, il presidente della giunta regionale, il prefetto, il Ministro dell'ambiente, (…), e il Presidente del Consiglio dei ministri, nell'ambito delle rispettive competenze, con provvedimento motivato, </a:t>
            </a:r>
            <a:r>
              <a:rPr lang="it-IT" sz="2000" b="1" dirty="0">
                <a:solidFill>
                  <a:srgbClr val="003F6E"/>
                </a:solidFill>
              </a:rPr>
              <a:t>possono ordinare il ricorso temporaneo a speciali forme di contenimento o di abbattimento delle emissioni sonore, </a:t>
            </a:r>
            <a:r>
              <a:rPr lang="it-IT" sz="2000" dirty="0">
                <a:solidFill>
                  <a:srgbClr val="003F6E"/>
                </a:solidFill>
              </a:rPr>
              <a:t>inclusa l'inibitoria parziale o totale di determinate attività. Nel caso di servizi pubblici essenziali, tale facoltà è riservata esclusivamente al Presidente del Consiglio dei ministri.</a:t>
            </a:r>
          </a:p>
          <a:p>
            <a:pPr algn="just"/>
            <a:endParaRPr lang="it-IT" sz="2000" dirty="0">
              <a:solidFill>
                <a:srgbClr val="003F6E"/>
              </a:solidFill>
            </a:endParaRPr>
          </a:p>
          <a:p>
            <a:pPr algn="just"/>
            <a:r>
              <a:rPr lang="it-IT" sz="2000" dirty="0">
                <a:solidFill>
                  <a:srgbClr val="003F6E"/>
                </a:solidFill>
              </a:rPr>
              <a:t>2. Restano salvi i poteri degli organi dello Stato preposti, in base alle leggi vigenti, alla tutela della sicurezza pubblica.</a:t>
            </a:r>
          </a:p>
        </p:txBody>
      </p:sp>
    </p:spTree>
    <p:extLst>
      <p:ext uri="{BB962C8B-B14F-4D97-AF65-F5344CB8AC3E}">
        <p14:creationId xmlns:p14="http://schemas.microsoft.com/office/powerpoint/2010/main" val="267263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609600" y="76200"/>
            <a:ext cx="5943600" cy="679174"/>
          </a:xfrm>
        </p:spPr>
        <p:txBody>
          <a:bodyPr/>
          <a:lstStyle/>
          <a:p>
            <a:r>
              <a:rPr lang="it-IT" altLang="it-IT" dirty="0"/>
              <a:t>Legge n. 447/1995</a:t>
            </a:r>
            <a:br>
              <a:rPr lang="it-IT" altLang="it-IT" dirty="0"/>
            </a:br>
            <a:r>
              <a:rPr lang="it-IT" altLang="it-IT" dirty="0"/>
              <a:t>Giurisprudenza amministrativa</a:t>
            </a:r>
            <a:endParaRPr lang="it-IT" altLang="it-IT" dirty="0">
              <a:latin typeface="Calibri" panose="020F0502020204030204" pitchFamily="34" charset="0"/>
              <a:cs typeface="Calibri" panose="020F0502020204030204" pitchFamily="34" charset="0"/>
            </a:endParaRPr>
          </a:p>
        </p:txBody>
      </p:sp>
      <p:sp>
        <p:nvSpPr>
          <p:cNvPr id="2" name="CasellaDiTesto 1">
            <a:extLst>
              <a:ext uri="{FF2B5EF4-FFF2-40B4-BE49-F238E27FC236}">
                <a16:creationId xmlns:a16="http://schemas.microsoft.com/office/drawing/2014/main" xmlns="" id="{C181BD01-9A29-4733-A72D-FDA0A147637D}"/>
              </a:ext>
            </a:extLst>
          </p:cNvPr>
          <p:cNvSpPr txBox="1"/>
          <p:nvPr/>
        </p:nvSpPr>
        <p:spPr>
          <a:xfrm>
            <a:off x="0" y="859065"/>
            <a:ext cx="9144000" cy="5693866"/>
          </a:xfrm>
          <a:prstGeom prst="rect">
            <a:avLst/>
          </a:prstGeom>
          <a:noFill/>
        </p:spPr>
        <p:txBody>
          <a:bodyPr wrap="square" rtlCol="0">
            <a:spAutoFit/>
          </a:bodyPr>
          <a:lstStyle/>
          <a:p>
            <a:pPr algn="just"/>
            <a:r>
              <a:rPr lang="it-IT" sz="2000" b="1" dirty="0">
                <a:solidFill>
                  <a:srgbClr val="003F6E"/>
                </a:solidFill>
              </a:rPr>
              <a:t>La P.A. è obbligata ad attivarsi sulle istanze tese a garantire la tranquillità e il riposo dei residenti.</a:t>
            </a:r>
          </a:p>
          <a:p>
            <a:pPr algn="just"/>
            <a:r>
              <a:rPr lang="it-IT" sz="1800" dirty="0">
                <a:solidFill>
                  <a:srgbClr val="003F6E"/>
                </a:solidFill>
              </a:rPr>
              <a:t>A fronte di un'istanza di privati cittadini che richiedono all’Amministrazione di esercitare i poteri di vigilanza e di sanzione attribuiti dalla legge n. 447/1995 per la diffusione di musica e il superamento dei limiti di tollerabilità acustica e di disturbo della quiete pubblica cagionati dall'esercizio di attività rumorose (locale pubblico), non è sufficiente una mera diffida inviata dall'amministrazione al responsabile dell'attività rumorosa, dovendo invece l’Amministrazione esercitare l'attività di vigilanza e controllo nonché di sanzione per l'eventuale violazione delle norme disciplinanti l'esercizio dell'attività (T.A.R. Lazio, Latina, sez. I, 31/10/2018, n. 545)</a:t>
            </a:r>
          </a:p>
          <a:p>
            <a:pPr algn="just"/>
            <a:endParaRPr lang="it-IT" sz="1000" dirty="0">
              <a:solidFill>
                <a:srgbClr val="003F6E"/>
              </a:solidFill>
            </a:endParaRPr>
          </a:p>
          <a:p>
            <a:pPr algn="just"/>
            <a:r>
              <a:rPr lang="it-IT" sz="2000" b="1" dirty="0">
                <a:solidFill>
                  <a:srgbClr val="003F6E"/>
                </a:solidFill>
              </a:rPr>
              <a:t>Può essere adottata un'ordinanza contingibile e urgente per tutelare la salute di alcuni cittadini</a:t>
            </a:r>
          </a:p>
          <a:p>
            <a:pPr algn="just"/>
            <a:r>
              <a:rPr lang="it-IT" sz="1800" dirty="0">
                <a:solidFill>
                  <a:srgbClr val="003F6E"/>
                </a:solidFill>
              </a:rPr>
              <a:t>Lo strumento dell'ordinanza di cui all'art. 9, legge n. 447 del 1995 è utilizzabile anche al fine di tutelare la salute di alcuni cittadini e non necessariamente la “</a:t>
            </a:r>
            <a:r>
              <a:rPr lang="it-IT" sz="1800" i="1" dirty="0">
                <a:solidFill>
                  <a:srgbClr val="003F6E"/>
                </a:solidFill>
              </a:rPr>
              <a:t>collettività</a:t>
            </a:r>
            <a:r>
              <a:rPr lang="it-IT" sz="1800" dirty="0">
                <a:solidFill>
                  <a:srgbClr val="003F6E"/>
                </a:solidFill>
              </a:rPr>
              <a:t>”. Infatti, la tutela della salute pubblica non presuppone necessariamente che la situazione di pericolo involga l'intera collettività, ben potendo richiedersi tutela alla P.A. anche ove sia in discussione la salute di una singola famiglia o anche di una sola persona (T.A.R. Campania, Napoli, sez. III, 13/05/2016, n. 2457; T.A.R. Umbria, sez. I, 15/05/2015, n. 215)</a:t>
            </a:r>
            <a:endParaRPr lang="it-IT" sz="1800" dirty="0"/>
          </a:p>
        </p:txBody>
      </p:sp>
    </p:spTree>
    <p:extLst>
      <p:ext uri="{BB962C8B-B14F-4D97-AF65-F5344CB8AC3E}">
        <p14:creationId xmlns:p14="http://schemas.microsoft.com/office/powerpoint/2010/main" val="1631758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76200"/>
            <a:ext cx="5943600" cy="381000"/>
          </a:xfrm>
        </p:spPr>
        <p:txBody>
          <a:bodyPr/>
          <a:lstStyle/>
          <a:p>
            <a:r>
              <a:rPr lang="it-IT" altLang="it-IT" dirty="0"/>
              <a:t>DPCM 14.11.1997</a:t>
            </a:r>
            <a:endParaRPr lang="it-IT" dirty="0"/>
          </a:p>
        </p:txBody>
      </p:sp>
      <p:sp>
        <p:nvSpPr>
          <p:cNvPr id="5" name="CasellaDiTesto 4">
            <a:extLst>
              <a:ext uri="{FF2B5EF4-FFF2-40B4-BE49-F238E27FC236}">
                <a16:creationId xmlns:a16="http://schemas.microsoft.com/office/drawing/2014/main" xmlns="" id="{5E7DCA7E-F7D7-4D58-9B4E-E30818987D45}"/>
              </a:ext>
            </a:extLst>
          </p:cNvPr>
          <p:cNvSpPr txBox="1"/>
          <p:nvPr/>
        </p:nvSpPr>
        <p:spPr>
          <a:xfrm>
            <a:off x="553278" y="1295090"/>
            <a:ext cx="8037443" cy="4524315"/>
          </a:xfrm>
          <a:prstGeom prst="rect">
            <a:avLst/>
          </a:prstGeom>
          <a:noFill/>
        </p:spPr>
        <p:txBody>
          <a:bodyPr wrap="square" rtlCol="0">
            <a:spAutoFit/>
          </a:bodyPr>
          <a:lstStyle/>
          <a:p>
            <a:pPr algn="just"/>
            <a:r>
              <a:rPr lang="it-IT" sz="2600" dirty="0">
                <a:solidFill>
                  <a:srgbClr val="003F6E"/>
                </a:solidFill>
              </a:rPr>
              <a:t>In attuazione dell'art. 3, comma 1, lettera a), della legge 26 ottobre 1995, n. 447, lo Stato ha emanato il</a:t>
            </a:r>
          </a:p>
          <a:p>
            <a:pPr algn="just"/>
            <a:endParaRPr lang="it-IT" dirty="0">
              <a:solidFill>
                <a:srgbClr val="003F6E"/>
              </a:solidFill>
            </a:endParaRPr>
          </a:p>
          <a:p>
            <a:pPr algn="ctr"/>
            <a:r>
              <a:rPr lang="it-IT" sz="3200" b="1" dirty="0">
                <a:solidFill>
                  <a:srgbClr val="003F6E"/>
                </a:solidFill>
              </a:rPr>
              <a:t>DPCM 14.11.1997</a:t>
            </a:r>
          </a:p>
          <a:p>
            <a:endParaRPr lang="it-IT" dirty="0"/>
          </a:p>
          <a:p>
            <a:pPr algn="ctr"/>
            <a:r>
              <a:rPr lang="it-IT" sz="2600" dirty="0">
                <a:solidFill>
                  <a:srgbClr val="003F6E"/>
                </a:solidFill>
              </a:rPr>
              <a:t>con cui ha determinato (tra l’altro) anche</a:t>
            </a:r>
          </a:p>
          <a:p>
            <a:pPr algn="ctr"/>
            <a:r>
              <a:rPr lang="it-IT" sz="2600" b="1" dirty="0">
                <a:solidFill>
                  <a:srgbClr val="003F6E"/>
                </a:solidFill>
              </a:rPr>
              <a:t>i</a:t>
            </a:r>
            <a:r>
              <a:rPr lang="it-IT" sz="2600" dirty="0">
                <a:solidFill>
                  <a:srgbClr val="003F6E"/>
                </a:solidFill>
              </a:rPr>
              <a:t> </a:t>
            </a:r>
            <a:r>
              <a:rPr lang="it-IT" sz="2600" b="1" dirty="0">
                <a:solidFill>
                  <a:srgbClr val="003F6E"/>
                </a:solidFill>
              </a:rPr>
              <a:t>valori limite di immissione delle sorgenti sonore</a:t>
            </a:r>
          </a:p>
          <a:p>
            <a:pPr algn="ctr"/>
            <a:endParaRPr lang="it-IT" sz="2600" b="1" dirty="0">
              <a:solidFill>
                <a:srgbClr val="003F6E"/>
              </a:solidFill>
            </a:endParaRPr>
          </a:p>
          <a:p>
            <a:pPr algn="ctr"/>
            <a:r>
              <a:rPr lang="it-IT" sz="2600" dirty="0">
                <a:solidFill>
                  <a:srgbClr val="003F6E"/>
                </a:solidFill>
              </a:rPr>
              <a:t>sia i valori limite </a:t>
            </a:r>
            <a:r>
              <a:rPr lang="it-IT" sz="2600" b="1" dirty="0">
                <a:solidFill>
                  <a:srgbClr val="003F6E"/>
                </a:solidFill>
              </a:rPr>
              <a:t>assoluti </a:t>
            </a:r>
            <a:r>
              <a:rPr lang="it-IT" sz="2600" dirty="0">
                <a:solidFill>
                  <a:srgbClr val="003F6E"/>
                </a:solidFill>
              </a:rPr>
              <a:t>di immissione</a:t>
            </a:r>
          </a:p>
          <a:p>
            <a:pPr algn="ctr"/>
            <a:endParaRPr lang="it-IT" sz="2600" dirty="0">
              <a:solidFill>
                <a:srgbClr val="003F6E"/>
              </a:solidFill>
            </a:endParaRPr>
          </a:p>
          <a:p>
            <a:pPr algn="ctr"/>
            <a:r>
              <a:rPr lang="it-IT" sz="2600" dirty="0">
                <a:solidFill>
                  <a:srgbClr val="003F6E"/>
                </a:solidFill>
              </a:rPr>
              <a:t>sia i valori limite </a:t>
            </a:r>
            <a:r>
              <a:rPr lang="it-IT" sz="2600" b="1" dirty="0">
                <a:solidFill>
                  <a:srgbClr val="003F6E"/>
                </a:solidFill>
              </a:rPr>
              <a:t>differenziali </a:t>
            </a:r>
            <a:r>
              <a:rPr lang="it-IT" sz="2600" dirty="0">
                <a:solidFill>
                  <a:srgbClr val="003F6E"/>
                </a:solidFill>
              </a:rPr>
              <a:t>di immissione</a:t>
            </a:r>
            <a:endParaRPr lang="it-IT" dirty="0"/>
          </a:p>
        </p:txBody>
      </p:sp>
    </p:spTree>
    <p:extLst>
      <p:ext uri="{BB962C8B-B14F-4D97-AF65-F5344CB8AC3E}">
        <p14:creationId xmlns:p14="http://schemas.microsoft.com/office/powerpoint/2010/main" val="4014935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A151377-4E5F-4D55-913C-B3A030D908AB}"/>
              </a:ext>
            </a:extLst>
          </p:cNvPr>
          <p:cNvSpPr>
            <a:spLocks noGrp="1"/>
          </p:cNvSpPr>
          <p:nvPr>
            <p:ph type="title"/>
          </p:nvPr>
        </p:nvSpPr>
        <p:spPr>
          <a:xfrm>
            <a:off x="609600" y="76200"/>
            <a:ext cx="5943600" cy="381000"/>
          </a:xfrm>
        </p:spPr>
        <p:txBody>
          <a:bodyPr/>
          <a:lstStyle/>
          <a:p>
            <a:r>
              <a:rPr lang="it-IT" altLang="it-IT" dirty="0"/>
              <a:t>DPCM 14.11.1997</a:t>
            </a:r>
            <a:endParaRPr lang="it-IT" dirty="0"/>
          </a:p>
        </p:txBody>
      </p:sp>
      <p:sp>
        <p:nvSpPr>
          <p:cNvPr id="3" name="CasellaDiTesto 2">
            <a:extLst>
              <a:ext uri="{FF2B5EF4-FFF2-40B4-BE49-F238E27FC236}">
                <a16:creationId xmlns:a16="http://schemas.microsoft.com/office/drawing/2014/main" xmlns="" id="{287E8885-4D61-4BDA-8C50-4AF3E0C3CE39}"/>
              </a:ext>
            </a:extLst>
          </p:cNvPr>
          <p:cNvSpPr txBox="1"/>
          <p:nvPr/>
        </p:nvSpPr>
        <p:spPr>
          <a:xfrm>
            <a:off x="735495" y="1382286"/>
            <a:ext cx="7673009" cy="4093428"/>
          </a:xfrm>
          <a:prstGeom prst="rect">
            <a:avLst/>
          </a:prstGeom>
          <a:noFill/>
        </p:spPr>
        <p:txBody>
          <a:bodyPr wrap="square" rtlCol="0">
            <a:spAutoFit/>
          </a:bodyPr>
          <a:lstStyle/>
          <a:p>
            <a:pPr algn="just"/>
            <a:r>
              <a:rPr lang="it-IT" sz="2600" dirty="0">
                <a:solidFill>
                  <a:srgbClr val="003F6E"/>
                </a:solidFill>
              </a:rPr>
              <a:t>Il </a:t>
            </a:r>
            <a:r>
              <a:rPr lang="it-IT" sz="2600" b="1" dirty="0">
                <a:solidFill>
                  <a:srgbClr val="003F6E"/>
                </a:solidFill>
              </a:rPr>
              <a:t>secondo comma dell’art. 1</a:t>
            </a:r>
            <a:r>
              <a:rPr lang="it-IT" sz="2600" dirty="0">
                <a:solidFill>
                  <a:srgbClr val="003F6E"/>
                </a:solidFill>
              </a:rPr>
              <a:t> del DPCM stabilisce che i valori limite delle sorgenti sonore (dunque anche i valori limite di immissione) sono riferiti alle</a:t>
            </a:r>
          </a:p>
          <a:p>
            <a:pPr algn="just"/>
            <a:endParaRPr lang="it-IT" dirty="0">
              <a:solidFill>
                <a:srgbClr val="003F6E"/>
              </a:solidFill>
            </a:endParaRPr>
          </a:p>
          <a:p>
            <a:pPr algn="ctr"/>
            <a:r>
              <a:rPr lang="it-IT" sz="3000" b="1" dirty="0">
                <a:solidFill>
                  <a:srgbClr val="003F6E"/>
                </a:solidFill>
              </a:rPr>
              <a:t>classi di destinazione d’uso del territorio</a:t>
            </a:r>
          </a:p>
          <a:p>
            <a:pPr algn="ctr"/>
            <a:endParaRPr lang="it-IT" dirty="0">
              <a:solidFill>
                <a:srgbClr val="003F6E"/>
              </a:solidFill>
            </a:endParaRPr>
          </a:p>
          <a:p>
            <a:pPr algn="just"/>
            <a:r>
              <a:rPr lang="it-IT" sz="2600" dirty="0">
                <a:solidFill>
                  <a:srgbClr val="003F6E"/>
                </a:solidFill>
              </a:rPr>
              <a:t>riportate nella </a:t>
            </a:r>
            <a:r>
              <a:rPr lang="it-IT" sz="2600" b="1" u="sng" dirty="0">
                <a:solidFill>
                  <a:srgbClr val="003F6E"/>
                </a:solidFill>
              </a:rPr>
              <a:t>tabella A</a:t>
            </a:r>
            <a:r>
              <a:rPr lang="it-IT" sz="2600" dirty="0">
                <a:solidFill>
                  <a:srgbClr val="003F6E"/>
                </a:solidFill>
              </a:rPr>
              <a:t> (…) e adottate dai Comuni (…): sono le classi di destinazione d’uso del territorio sulla base delle quali si procede alla </a:t>
            </a:r>
            <a:r>
              <a:rPr lang="it-IT" sz="2600" b="1" dirty="0">
                <a:solidFill>
                  <a:srgbClr val="003F6E"/>
                </a:solidFill>
              </a:rPr>
              <a:t>zonizzazione acustica del territorio comunale</a:t>
            </a:r>
          </a:p>
        </p:txBody>
      </p:sp>
    </p:spTree>
    <p:extLst>
      <p:ext uri="{BB962C8B-B14F-4D97-AF65-F5344CB8AC3E}">
        <p14:creationId xmlns:p14="http://schemas.microsoft.com/office/powerpoint/2010/main" val="2376694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FA8A623-E6F4-446D-B41A-67C871E5D9B3}"/>
              </a:ext>
            </a:extLst>
          </p:cNvPr>
          <p:cNvSpPr>
            <a:spLocks noGrp="1"/>
          </p:cNvSpPr>
          <p:nvPr>
            <p:ph type="title"/>
          </p:nvPr>
        </p:nvSpPr>
        <p:spPr>
          <a:xfrm>
            <a:off x="609600" y="76200"/>
            <a:ext cx="5943600" cy="470452"/>
          </a:xfrm>
        </p:spPr>
        <p:txBody>
          <a:bodyPr/>
          <a:lstStyle/>
          <a:p>
            <a:r>
              <a:rPr lang="it-IT" altLang="it-IT" dirty="0"/>
              <a:t>DPCM 14.11.1997 Tabella </a:t>
            </a:r>
            <a:r>
              <a:rPr lang="it-IT" altLang="it-IT" i="1" dirty="0"/>
              <a:t>A</a:t>
            </a:r>
            <a:endParaRPr lang="it-IT" i="1" dirty="0"/>
          </a:p>
        </p:txBody>
      </p:sp>
      <p:sp>
        <p:nvSpPr>
          <p:cNvPr id="3" name="CasellaDiTesto 2">
            <a:extLst>
              <a:ext uri="{FF2B5EF4-FFF2-40B4-BE49-F238E27FC236}">
                <a16:creationId xmlns:a16="http://schemas.microsoft.com/office/drawing/2014/main" xmlns="" id="{AD9C8D55-1418-40A2-B267-CB4BE7FC6C35}"/>
              </a:ext>
            </a:extLst>
          </p:cNvPr>
          <p:cNvSpPr txBox="1"/>
          <p:nvPr/>
        </p:nvSpPr>
        <p:spPr>
          <a:xfrm>
            <a:off x="670891" y="805070"/>
            <a:ext cx="7802217" cy="5909310"/>
          </a:xfrm>
          <a:prstGeom prst="rect">
            <a:avLst/>
          </a:prstGeom>
          <a:noFill/>
        </p:spPr>
        <p:txBody>
          <a:bodyPr wrap="square" rtlCol="0">
            <a:spAutoFit/>
          </a:bodyPr>
          <a:lstStyle/>
          <a:p>
            <a:pPr algn="just"/>
            <a:r>
              <a:rPr lang="it-IT" sz="1400" b="1" dirty="0">
                <a:solidFill>
                  <a:srgbClr val="003F6E"/>
                </a:solidFill>
              </a:rPr>
              <a:t>Classe </a:t>
            </a:r>
            <a:r>
              <a:rPr lang="it-IT" sz="1400" dirty="0">
                <a:solidFill>
                  <a:srgbClr val="003F6E"/>
                </a:solidFill>
              </a:rPr>
              <a:t>I - </a:t>
            </a:r>
            <a:r>
              <a:rPr lang="it-IT" sz="1400" b="1" dirty="0">
                <a:solidFill>
                  <a:srgbClr val="003F6E"/>
                </a:solidFill>
              </a:rPr>
              <a:t>aree particolarmente protette</a:t>
            </a:r>
            <a:r>
              <a:rPr lang="it-IT" sz="1400" dirty="0">
                <a:solidFill>
                  <a:srgbClr val="003F6E"/>
                </a:solidFill>
              </a:rPr>
              <a:t>: rientrano in questa classe le aree nelle quali la quiete rappresenta un elemento di base per la loro utilizzazione: aree ospedaliere, scolastiche, aree destinate al riposo ed allo svago, aree residenziali rurali, aree di particolare interesse urbanistico, parchi pubblici, ecc.</a:t>
            </a:r>
          </a:p>
          <a:p>
            <a:pPr algn="just"/>
            <a:endParaRPr lang="it-IT" sz="1400" dirty="0">
              <a:solidFill>
                <a:srgbClr val="003F6E"/>
              </a:solidFill>
            </a:endParaRPr>
          </a:p>
          <a:p>
            <a:pPr algn="just"/>
            <a:r>
              <a:rPr lang="it-IT" sz="1400" b="1" dirty="0">
                <a:solidFill>
                  <a:srgbClr val="003F6E"/>
                </a:solidFill>
              </a:rPr>
              <a:t>Classe II - aree destinate ad uso prevalentemente residenziale:</a:t>
            </a:r>
            <a:r>
              <a:rPr lang="it-IT" sz="1400" dirty="0">
                <a:solidFill>
                  <a:srgbClr val="003F6E"/>
                </a:solidFill>
              </a:rPr>
              <a:t> rientrano in questa classe le aree urbane interessate prevalentemente da traffico veicolare locale, con bassa densità di popolazione, con limitata presenza di attività commerciali ed assenza di attività industriali e artigianali</a:t>
            </a:r>
          </a:p>
          <a:p>
            <a:pPr algn="just"/>
            <a:endParaRPr lang="it-IT" sz="1400" dirty="0">
              <a:solidFill>
                <a:srgbClr val="003F6E"/>
              </a:solidFill>
            </a:endParaRPr>
          </a:p>
          <a:p>
            <a:pPr algn="just"/>
            <a:r>
              <a:rPr lang="it-IT" sz="1400" b="1" dirty="0">
                <a:solidFill>
                  <a:srgbClr val="003F6E"/>
                </a:solidFill>
              </a:rPr>
              <a:t>Classe III - aree di tipo misto:</a:t>
            </a:r>
            <a:r>
              <a:rPr lang="it-IT" sz="1400" dirty="0">
                <a:solidFill>
                  <a:srgbClr val="003F6E"/>
                </a:solidFill>
              </a:rPr>
              <a:t> rientrano in questa classe le aree urbane interessate da traffico veicolare locale o di attraversamento, con media densità di popolazione, con presenza di attività commerciali, uffici, con limitata presenza di attività artigianali e con assenza di attività industriali; aree rurali interessate da attività che impiegano macchine operatrici</a:t>
            </a:r>
          </a:p>
          <a:p>
            <a:pPr algn="just"/>
            <a:endParaRPr lang="it-IT" sz="1400" dirty="0">
              <a:solidFill>
                <a:srgbClr val="003F6E"/>
              </a:solidFill>
            </a:endParaRPr>
          </a:p>
          <a:p>
            <a:pPr algn="just"/>
            <a:r>
              <a:rPr lang="it-IT" sz="1400" b="1" dirty="0">
                <a:solidFill>
                  <a:srgbClr val="003F6E"/>
                </a:solidFill>
              </a:rPr>
              <a:t>Classe IV - aree di intensa attività umana:</a:t>
            </a:r>
            <a:r>
              <a:rPr lang="it-IT" sz="1400" dirty="0">
                <a:solidFill>
                  <a:srgbClr val="003F6E"/>
                </a:solidFill>
              </a:rPr>
              <a:t> rientrano in questa classe le aree urbane interessate da intenso traffico veicolare, con alta densità di popolazione, con elevata presenza di attività commerciali e uffici, con presenza di attività artigianali; le aree in prossimità di strade di grande comunicazione e di linee ferroviarie; le aree portuali, le aree con limitata presenza di piccole industrie</a:t>
            </a:r>
          </a:p>
          <a:p>
            <a:pPr algn="just"/>
            <a:endParaRPr lang="it-IT" sz="1400" dirty="0">
              <a:solidFill>
                <a:srgbClr val="003F6E"/>
              </a:solidFill>
            </a:endParaRPr>
          </a:p>
          <a:p>
            <a:pPr algn="just"/>
            <a:r>
              <a:rPr lang="it-IT" sz="1400" b="1" dirty="0">
                <a:solidFill>
                  <a:srgbClr val="003F6E"/>
                </a:solidFill>
              </a:rPr>
              <a:t>Classe V - aree prevalentemente industriali:</a:t>
            </a:r>
            <a:r>
              <a:rPr lang="it-IT" sz="1400" dirty="0">
                <a:solidFill>
                  <a:srgbClr val="003F6E"/>
                </a:solidFill>
              </a:rPr>
              <a:t> rientrano in questa classe le aree interessate da insediamenti industriali e con scarsità di abitazioni</a:t>
            </a:r>
          </a:p>
          <a:p>
            <a:pPr algn="just"/>
            <a:endParaRPr lang="it-IT" sz="1400" dirty="0">
              <a:solidFill>
                <a:srgbClr val="003F6E"/>
              </a:solidFill>
            </a:endParaRPr>
          </a:p>
          <a:p>
            <a:pPr algn="just"/>
            <a:r>
              <a:rPr lang="it-IT" sz="1400" b="1" dirty="0">
                <a:solidFill>
                  <a:srgbClr val="003F6E"/>
                </a:solidFill>
              </a:rPr>
              <a:t>Classe VI - aree esclusivamente industriali:</a:t>
            </a:r>
            <a:r>
              <a:rPr lang="it-IT" sz="1400" dirty="0">
                <a:solidFill>
                  <a:srgbClr val="003F6E"/>
                </a:solidFill>
              </a:rPr>
              <a:t> rientrano in questa classe le aree esclusivamente interessate da attività industriali e prive di insediamenti abitativi</a:t>
            </a:r>
            <a:endParaRPr lang="it-IT" sz="1400" dirty="0"/>
          </a:p>
        </p:txBody>
      </p:sp>
    </p:spTree>
    <p:extLst>
      <p:ext uri="{BB962C8B-B14F-4D97-AF65-F5344CB8AC3E}">
        <p14:creationId xmlns:p14="http://schemas.microsoft.com/office/powerpoint/2010/main" val="2421212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1149178-9BD0-4400-B495-C370DB1B58EF}"/>
              </a:ext>
            </a:extLst>
          </p:cNvPr>
          <p:cNvSpPr>
            <a:spLocks noGrp="1"/>
          </p:cNvSpPr>
          <p:nvPr>
            <p:ph type="title"/>
          </p:nvPr>
        </p:nvSpPr>
        <p:spPr>
          <a:xfrm>
            <a:off x="609600" y="76201"/>
            <a:ext cx="5943600" cy="440634"/>
          </a:xfrm>
        </p:spPr>
        <p:txBody>
          <a:bodyPr/>
          <a:lstStyle/>
          <a:p>
            <a:r>
              <a:rPr lang="it-IT" altLang="it-IT" dirty="0"/>
              <a:t>DPCM 14.11.1997</a:t>
            </a:r>
            <a:endParaRPr lang="it-IT" dirty="0"/>
          </a:p>
        </p:txBody>
      </p:sp>
      <p:sp>
        <p:nvSpPr>
          <p:cNvPr id="3" name="CasellaDiTesto 2">
            <a:extLst>
              <a:ext uri="{FF2B5EF4-FFF2-40B4-BE49-F238E27FC236}">
                <a16:creationId xmlns:a16="http://schemas.microsoft.com/office/drawing/2014/main" xmlns="" id="{449C52B5-D3C3-407D-803F-4E2A4F7E6FFA}"/>
              </a:ext>
            </a:extLst>
          </p:cNvPr>
          <p:cNvSpPr txBox="1"/>
          <p:nvPr/>
        </p:nvSpPr>
        <p:spPr>
          <a:xfrm>
            <a:off x="609600" y="864704"/>
            <a:ext cx="7967870" cy="5047536"/>
          </a:xfrm>
          <a:prstGeom prst="rect">
            <a:avLst/>
          </a:prstGeom>
          <a:noFill/>
        </p:spPr>
        <p:txBody>
          <a:bodyPr wrap="square" rtlCol="0">
            <a:spAutoFit/>
          </a:bodyPr>
          <a:lstStyle/>
          <a:p>
            <a:pPr algn="ctr"/>
            <a:r>
              <a:rPr lang="it-IT" sz="3000" dirty="0">
                <a:solidFill>
                  <a:srgbClr val="003F6E"/>
                </a:solidFill>
              </a:rPr>
              <a:t>Art. 3. Valori limite </a:t>
            </a:r>
            <a:r>
              <a:rPr lang="it-IT" sz="3000" b="1" dirty="0">
                <a:solidFill>
                  <a:srgbClr val="003F6E"/>
                </a:solidFill>
              </a:rPr>
              <a:t>assoluti</a:t>
            </a:r>
            <a:r>
              <a:rPr lang="it-IT" sz="3000" dirty="0">
                <a:solidFill>
                  <a:srgbClr val="003F6E"/>
                </a:solidFill>
              </a:rPr>
              <a:t> di immissione</a:t>
            </a:r>
          </a:p>
          <a:p>
            <a:endParaRPr lang="it-IT" sz="1400" dirty="0"/>
          </a:p>
          <a:p>
            <a:pPr algn="just"/>
            <a:r>
              <a:rPr lang="it-IT" sz="2000" dirty="0">
                <a:solidFill>
                  <a:srgbClr val="003F6E"/>
                </a:solidFill>
              </a:rPr>
              <a:t>1. I valori limite assoluti di immissione come definiti all’</a:t>
            </a:r>
            <a:r>
              <a:rPr lang="it-IT" sz="2000" b="1" dirty="0">
                <a:solidFill>
                  <a:srgbClr val="003F6E"/>
                </a:solidFill>
              </a:rPr>
              <a:t>art. 2, comma 3, lettera a)</a:t>
            </a:r>
            <a:r>
              <a:rPr lang="it-IT" sz="2000" dirty="0">
                <a:solidFill>
                  <a:srgbClr val="003F6E"/>
                </a:solidFill>
              </a:rPr>
              <a:t>, della legge 26 ottobre 1995, n. 447, riferiti al rumore immesso nell'ambiente esterno dall'insieme di tutte le sorgenti </a:t>
            </a:r>
            <a:r>
              <a:rPr lang="it-IT" sz="2000" b="1" dirty="0">
                <a:solidFill>
                  <a:srgbClr val="003F6E"/>
                </a:solidFill>
              </a:rPr>
              <a:t>sono quelli indicati nella </a:t>
            </a:r>
            <a:r>
              <a:rPr lang="it-IT" sz="2000" b="1" u="sng" dirty="0">
                <a:solidFill>
                  <a:srgbClr val="003F6E"/>
                </a:solidFill>
              </a:rPr>
              <a:t>tabella C</a:t>
            </a:r>
            <a:r>
              <a:rPr lang="it-IT" sz="2000" dirty="0">
                <a:solidFill>
                  <a:srgbClr val="003F6E"/>
                </a:solidFill>
              </a:rPr>
              <a:t> allegata al presente decreto.</a:t>
            </a:r>
          </a:p>
          <a:p>
            <a:pPr algn="just"/>
            <a:endParaRPr lang="it-IT" sz="2000" dirty="0"/>
          </a:p>
          <a:p>
            <a:pPr algn="just"/>
            <a:r>
              <a:rPr lang="it-IT" sz="2000" dirty="0">
                <a:solidFill>
                  <a:srgbClr val="003F6E"/>
                </a:solidFill>
              </a:rPr>
              <a:t>2. Per le </a:t>
            </a:r>
            <a:r>
              <a:rPr lang="it-IT" sz="2000" b="1" dirty="0">
                <a:solidFill>
                  <a:srgbClr val="003F6E"/>
                </a:solidFill>
              </a:rPr>
              <a:t>infrastrutture</a:t>
            </a:r>
            <a:r>
              <a:rPr lang="it-IT" sz="2000" dirty="0">
                <a:solidFill>
                  <a:srgbClr val="003F6E"/>
                </a:solidFill>
              </a:rPr>
              <a:t> stradali, ferroviarie, marittime, aeroportuali (…), </a:t>
            </a:r>
            <a:r>
              <a:rPr lang="it-IT" sz="2000" b="1" dirty="0">
                <a:solidFill>
                  <a:srgbClr val="003F6E"/>
                </a:solidFill>
              </a:rPr>
              <a:t>i limiti di cui alla tabella C</a:t>
            </a:r>
            <a:r>
              <a:rPr lang="it-IT" sz="2000" dirty="0">
                <a:solidFill>
                  <a:srgbClr val="003F6E"/>
                </a:solidFill>
              </a:rPr>
              <a:t> allegata al presente decreto, </a:t>
            </a:r>
            <a:r>
              <a:rPr lang="it-IT" sz="2000" b="1" dirty="0">
                <a:solidFill>
                  <a:srgbClr val="003F6E"/>
                </a:solidFill>
              </a:rPr>
              <a:t>non si applicano all'interno delle rispettive fasce di pertinenza</a:t>
            </a:r>
            <a:r>
              <a:rPr lang="it-IT" sz="2000" dirty="0">
                <a:solidFill>
                  <a:srgbClr val="003F6E"/>
                </a:solidFill>
              </a:rPr>
              <a:t>, individuate dai relativi decreti attuativi. (…)</a:t>
            </a:r>
          </a:p>
          <a:p>
            <a:pPr algn="just"/>
            <a:endParaRPr lang="it-IT" sz="2000" dirty="0"/>
          </a:p>
          <a:p>
            <a:pPr algn="just"/>
            <a:r>
              <a:rPr lang="it-IT" sz="2000" dirty="0">
                <a:solidFill>
                  <a:srgbClr val="003F6E"/>
                </a:solidFill>
              </a:rPr>
              <a:t>3. (…) </a:t>
            </a:r>
            <a:r>
              <a:rPr lang="it-IT" sz="2000" b="1" dirty="0">
                <a:solidFill>
                  <a:srgbClr val="003F6E"/>
                </a:solidFill>
              </a:rPr>
              <a:t>Le sorgenti sonore</a:t>
            </a:r>
            <a:r>
              <a:rPr lang="it-IT" sz="2000" dirty="0">
                <a:solidFill>
                  <a:srgbClr val="003F6E"/>
                </a:solidFill>
              </a:rPr>
              <a:t> diverse da quelle di cui al precedente comma 2, </a:t>
            </a:r>
            <a:r>
              <a:rPr lang="it-IT" sz="2000" b="1" dirty="0">
                <a:solidFill>
                  <a:srgbClr val="003F6E"/>
                </a:solidFill>
              </a:rPr>
              <a:t>devono rispettare, nel loro insieme, i limiti di cui alla tabella C</a:t>
            </a:r>
            <a:r>
              <a:rPr lang="it-IT" sz="2000" dirty="0">
                <a:solidFill>
                  <a:srgbClr val="003F6E"/>
                </a:solidFill>
              </a:rPr>
              <a:t> allegata al presente decreto, secondo la classificazione che a quella fascia viene assegnata.</a:t>
            </a:r>
            <a:endParaRPr lang="it-IT" sz="1400" dirty="0">
              <a:solidFill>
                <a:srgbClr val="003F6E"/>
              </a:solidFill>
            </a:endParaRPr>
          </a:p>
        </p:txBody>
      </p:sp>
    </p:spTree>
    <p:extLst>
      <p:ext uri="{BB962C8B-B14F-4D97-AF65-F5344CB8AC3E}">
        <p14:creationId xmlns:p14="http://schemas.microsoft.com/office/powerpoint/2010/main" val="3437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E6215CB-DE26-475E-9BAA-E46746C43428}"/>
              </a:ext>
            </a:extLst>
          </p:cNvPr>
          <p:cNvSpPr>
            <a:spLocks noGrp="1"/>
          </p:cNvSpPr>
          <p:nvPr>
            <p:ph type="title"/>
          </p:nvPr>
        </p:nvSpPr>
        <p:spPr>
          <a:xfrm>
            <a:off x="609600" y="150816"/>
            <a:ext cx="6109252" cy="838200"/>
          </a:xfrm>
        </p:spPr>
        <p:txBody>
          <a:bodyPr/>
          <a:lstStyle/>
          <a:p>
            <a:r>
              <a:rPr lang="it-IT" altLang="it-IT" dirty="0"/>
              <a:t>DPCM 14.11.1997 Tabella </a:t>
            </a:r>
            <a:r>
              <a:rPr lang="it-IT" altLang="it-IT" i="1" dirty="0"/>
              <a:t>C</a:t>
            </a:r>
            <a:r>
              <a:rPr lang="it-IT" altLang="it-IT" dirty="0"/>
              <a:t/>
            </a:r>
            <a:br>
              <a:rPr lang="it-IT" altLang="it-IT" dirty="0"/>
            </a:br>
            <a:r>
              <a:rPr lang="it-IT" sz="1900" b="0" dirty="0"/>
              <a:t>valori limite assoluti di immissione - </a:t>
            </a:r>
            <a:r>
              <a:rPr lang="it-IT" sz="1900" b="0" dirty="0" err="1"/>
              <a:t>Leq</a:t>
            </a:r>
            <a:r>
              <a:rPr lang="it-IT" sz="1900" b="0" dirty="0"/>
              <a:t> in dB (A) (art. 3)</a:t>
            </a:r>
            <a:endParaRPr lang="it-IT" sz="1900" dirty="0"/>
          </a:p>
        </p:txBody>
      </p:sp>
      <p:sp>
        <p:nvSpPr>
          <p:cNvPr id="3" name="CasellaDiTesto 2">
            <a:extLst>
              <a:ext uri="{FF2B5EF4-FFF2-40B4-BE49-F238E27FC236}">
                <a16:creationId xmlns:a16="http://schemas.microsoft.com/office/drawing/2014/main" xmlns="" id="{B7D4C1F1-6F61-4B56-A6D3-EA1BAD598C93}"/>
              </a:ext>
            </a:extLst>
          </p:cNvPr>
          <p:cNvSpPr txBox="1"/>
          <p:nvPr/>
        </p:nvSpPr>
        <p:spPr>
          <a:xfrm>
            <a:off x="609600" y="1162878"/>
            <a:ext cx="8017565" cy="5049079"/>
          </a:xfrm>
          <a:prstGeom prst="rect">
            <a:avLst/>
          </a:prstGeom>
          <a:noFill/>
        </p:spPr>
        <p:txBody>
          <a:bodyPr wrap="square" rtlCol="0">
            <a:spAutoFit/>
          </a:bodyPr>
          <a:lstStyle/>
          <a:p>
            <a:endParaRPr lang="it-IT" dirty="0"/>
          </a:p>
        </p:txBody>
      </p:sp>
      <p:pic>
        <p:nvPicPr>
          <p:cNvPr id="4" name="Immagine 3">
            <a:extLst>
              <a:ext uri="{FF2B5EF4-FFF2-40B4-BE49-F238E27FC236}">
                <a16:creationId xmlns:a16="http://schemas.microsoft.com/office/drawing/2014/main" xmlns="" id="{A7FA9D76-6F8B-4876-A891-A94BB91C8AB2}"/>
              </a:ext>
            </a:extLst>
          </p:cNvPr>
          <p:cNvPicPr>
            <a:picLocks noChangeAspect="1"/>
          </p:cNvPicPr>
          <p:nvPr/>
        </p:nvPicPr>
        <p:blipFill>
          <a:blip r:embed="rId2"/>
          <a:stretch>
            <a:fillRect/>
          </a:stretch>
        </p:blipFill>
        <p:spPr>
          <a:xfrm>
            <a:off x="198783" y="1530626"/>
            <a:ext cx="9064487" cy="4164496"/>
          </a:xfrm>
          <a:prstGeom prst="rect">
            <a:avLst/>
          </a:prstGeom>
        </p:spPr>
      </p:pic>
    </p:spTree>
    <p:extLst>
      <p:ext uri="{BB962C8B-B14F-4D97-AF65-F5344CB8AC3E}">
        <p14:creationId xmlns:p14="http://schemas.microsoft.com/office/powerpoint/2010/main" val="338926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76200"/>
            <a:ext cx="5943600" cy="420757"/>
          </a:xfrm>
        </p:spPr>
        <p:txBody>
          <a:bodyPr/>
          <a:lstStyle/>
          <a:p>
            <a:r>
              <a:rPr lang="it-IT" altLang="it-IT" dirty="0"/>
              <a:t>DPCM 14.11.1997</a:t>
            </a:r>
            <a:endParaRPr lang="it-IT" dirty="0"/>
          </a:p>
        </p:txBody>
      </p:sp>
      <p:pic>
        <p:nvPicPr>
          <p:cNvPr id="3" name="Immagine 2">
            <a:extLst>
              <a:ext uri="{FF2B5EF4-FFF2-40B4-BE49-F238E27FC236}">
                <a16:creationId xmlns:a16="http://schemas.microsoft.com/office/drawing/2014/main" xmlns="" id="{0F55E7C4-F2B2-4A42-854D-F2FA601EFF55}"/>
              </a:ext>
            </a:extLst>
          </p:cNvPr>
          <p:cNvPicPr>
            <a:picLocks noChangeAspect="1"/>
          </p:cNvPicPr>
          <p:nvPr/>
        </p:nvPicPr>
        <p:blipFill>
          <a:blip r:embed="rId2"/>
          <a:stretch>
            <a:fillRect/>
          </a:stretch>
        </p:blipFill>
        <p:spPr>
          <a:xfrm>
            <a:off x="27038" y="664224"/>
            <a:ext cx="9089924" cy="5529551"/>
          </a:xfrm>
          <a:prstGeom prst="rect">
            <a:avLst/>
          </a:prstGeom>
        </p:spPr>
      </p:pic>
    </p:spTree>
    <p:extLst>
      <p:ext uri="{BB962C8B-B14F-4D97-AF65-F5344CB8AC3E}">
        <p14:creationId xmlns:p14="http://schemas.microsoft.com/office/powerpoint/2010/main" val="39097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76200"/>
            <a:ext cx="5943600" cy="758687"/>
          </a:xfrm>
        </p:spPr>
        <p:txBody>
          <a:bodyPr/>
          <a:lstStyle/>
          <a:p>
            <a:r>
              <a:rPr lang="it-IT" altLang="it-IT" sz="2400" b="0" dirty="0"/>
              <a:t>Rilevanza ai fini della responsabilità</a:t>
            </a:r>
            <a:br>
              <a:rPr lang="it-IT" altLang="it-IT" sz="2400" b="0" dirty="0"/>
            </a:br>
            <a:r>
              <a:rPr lang="it-IT" altLang="it-IT" sz="2400" b="0" dirty="0"/>
              <a:t>&lt;</a:t>
            </a:r>
            <a:r>
              <a:rPr lang="it-IT" altLang="it-IT" sz="2400" b="0" i="1" dirty="0"/>
              <a:t>accettabilità amministrativa</a:t>
            </a:r>
            <a:r>
              <a:rPr lang="it-IT" altLang="it-IT" sz="2400" b="0" dirty="0"/>
              <a:t>&gt;</a:t>
            </a:r>
            <a:endParaRPr lang="it-IT" sz="2400" dirty="0"/>
          </a:p>
        </p:txBody>
      </p:sp>
      <p:pic>
        <p:nvPicPr>
          <p:cNvPr id="3" name="Immagine 2">
            <a:extLst>
              <a:ext uri="{FF2B5EF4-FFF2-40B4-BE49-F238E27FC236}">
                <a16:creationId xmlns:a16="http://schemas.microsoft.com/office/drawing/2014/main" xmlns="" id="{9ADC9294-DD4D-4CE9-B0A8-5CAB554DFB27}"/>
              </a:ext>
            </a:extLst>
          </p:cNvPr>
          <p:cNvPicPr>
            <a:picLocks noChangeAspect="1"/>
          </p:cNvPicPr>
          <p:nvPr/>
        </p:nvPicPr>
        <p:blipFill>
          <a:blip r:embed="rId2"/>
          <a:stretch>
            <a:fillRect/>
          </a:stretch>
        </p:blipFill>
        <p:spPr>
          <a:xfrm>
            <a:off x="386733" y="1984123"/>
            <a:ext cx="8370533" cy="2889754"/>
          </a:xfrm>
          <a:prstGeom prst="rect">
            <a:avLst/>
          </a:prstGeom>
        </p:spPr>
      </p:pic>
    </p:spTree>
    <p:extLst>
      <p:ext uri="{BB962C8B-B14F-4D97-AF65-F5344CB8AC3E}">
        <p14:creationId xmlns:p14="http://schemas.microsoft.com/office/powerpoint/2010/main" val="410523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altLang="it-IT" dirty="0" smtClean="0"/>
              <a:t>Legge n. 447/1995</a:t>
            </a:r>
            <a:endParaRPr lang="it-IT" altLang="it-IT" dirty="0"/>
          </a:p>
        </p:txBody>
      </p:sp>
      <p:sp>
        <p:nvSpPr>
          <p:cNvPr id="2" name="CasellaDiTesto 1"/>
          <p:cNvSpPr txBox="1"/>
          <p:nvPr/>
        </p:nvSpPr>
        <p:spPr>
          <a:xfrm>
            <a:off x="114300" y="1295399"/>
            <a:ext cx="8829675" cy="38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eaLnBrk="0" hangingPunct="0">
              <a:defRPr sz="2200" b="1">
                <a:solidFill>
                  <a:srgbClr val="003F6E"/>
                </a:solidFill>
                <a:latin typeface="+mj-lt"/>
                <a:ea typeface="+mj-ea"/>
                <a:cs typeface="+mj-cs"/>
              </a:defRPr>
            </a:lvl1pPr>
            <a:lvl2pPr eaLnBrk="0" hangingPunct="0">
              <a:defRPr sz="2200" b="1">
                <a:solidFill>
                  <a:srgbClr val="003F6E"/>
                </a:solidFill>
              </a:defRPr>
            </a:lvl2pPr>
            <a:lvl3pPr eaLnBrk="0" hangingPunct="0">
              <a:defRPr sz="2200" b="1">
                <a:solidFill>
                  <a:srgbClr val="003F6E"/>
                </a:solidFill>
              </a:defRPr>
            </a:lvl3pPr>
            <a:lvl4pPr eaLnBrk="0" hangingPunct="0">
              <a:defRPr sz="2200" b="1">
                <a:solidFill>
                  <a:srgbClr val="003F6E"/>
                </a:solidFill>
              </a:defRPr>
            </a:lvl4pPr>
            <a:lvl5pPr eaLnBrk="0" hangingPunct="0">
              <a:defRPr sz="2200" b="1">
                <a:solidFill>
                  <a:srgbClr val="003F6E"/>
                </a:solidFill>
              </a:defRPr>
            </a:lvl5pPr>
            <a:lvl6pPr marL="457200" eaLnBrk="0" fontAlgn="base" hangingPunct="0">
              <a:spcBef>
                <a:spcPct val="0"/>
              </a:spcBef>
              <a:spcAft>
                <a:spcPct val="0"/>
              </a:spcAft>
              <a:defRPr sz="2200" b="1">
                <a:solidFill>
                  <a:srgbClr val="003F6E"/>
                </a:solidFill>
              </a:defRPr>
            </a:lvl6pPr>
            <a:lvl7pPr marL="914400" eaLnBrk="0" fontAlgn="base" hangingPunct="0">
              <a:spcBef>
                <a:spcPct val="0"/>
              </a:spcBef>
              <a:spcAft>
                <a:spcPct val="0"/>
              </a:spcAft>
              <a:defRPr sz="2200" b="1">
                <a:solidFill>
                  <a:srgbClr val="003F6E"/>
                </a:solidFill>
              </a:defRPr>
            </a:lvl7pPr>
            <a:lvl8pPr marL="1371600" eaLnBrk="0" fontAlgn="base" hangingPunct="0">
              <a:spcBef>
                <a:spcPct val="0"/>
              </a:spcBef>
              <a:spcAft>
                <a:spcPct val="0"/>
              </a:spcAft>
              <a:defRPr sz="2200" b="1">
                <a:solidFill>
                  <a:srgbClr val="003F6E"/>
                </a:solidFill>
              </a:defRPr>
            </a:lvl8pPr>
            <a:lvl9pPr marL="1828800" eaLnBrk="0" fontAlgn="base" hangingPunct="0">
              <a:spcBef>
                <a:spcPct val="0"/>
              </a:spcBef>
              <a:spcAft>
                <a:spcPct val="0"/>
              </a:spcAft>
              <a:defRPr sz="2200" b="1">
                <a:solidFill>
                  <a:srgbClr val="003F6E"/>
                </a:solidFill>
              </a:defRPr>
            </a:lvl9pPr>
          </a:lstStyle>
          <a:p>
            <a:pPr algn="ctr"/>
            <a:r>
              <a:rPr lang="it-IT" sz="3600" dirty="0"/>
              <a:t>Legge n. 447/1995</a:t>
            </a:r>
          </a:p>
          <a:p>
            <a:pPr algn="just"/>
            <a:endParaRPr lang="it-IT" sz="2000" dirty="0"/>
          </a:p>
          <a:p>
            <a:pPr algn="just"/>
            <a:r>
              <a:rPr lang="it-IT" sz="3600" b="0" dirty="0"/>
              <a:t>La legge disciplina il rapporto verticale tra la Pubblica Amministrazione e i cittadini, stabilendo competenze (Stato, Regioni, Comuni) e modalità per la </a:t>
            </a:r>
            <a:r>
              <a:rPr lang="it-IT" sz="3600" dirty="0"/>
              <a:t>tutela dell’ambiente esterno e dell’ambiente abitativo dall’inquinamento acustico</a:t>
            </a:r>
            <a:r>
              <a:rPr lang="it-IT" sz="3600" b="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it-IT" altLang="it-IT" dirty="0"/>
              <a:t>Legge n. 447/1995</a:t>
            </a:r>
          </a:p>
        </p:txBody>
      </p:sp>
      <p:sp>
        <p:nvSpPr>
          <p:cNvPr id="7172" name="Text Box 3"/>
          <p:cNvSpPr txBox="1">
            <a:spLocks noChangeArrowheads="1"/>
          </p:cNvSpPr>
          <p:nvPr/>
        </p:nvSpPr>
        <p:spPr bwMode="auto">
          <a:xfrm>
            <a:off x="190500" y="1838739"/>
            <a:ext cx="8864048"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a:solidFill>
                  <a:srgbClr val="004D82"/>
                </a:solidFill>
                <a:latin typeface="Arial" pitchFamily="34" charset="0"/>
              </a:defRPr>
            </a:lvl1pPr>
            <a:lvl2pPr marL="742950" indent="-285750" eaLnBrk="0" hangingPunct="0">
              <a:spcBef>
                <a:spcPct val="20000"/>
              </a:spcBef>
              <a:buClr>
                <a:srgbClr val="004C80"/>
              </a:buClr>
              <a:buSzPct val="85000"/>
              <a:buFont typeface="Wingdings" pitchFamily="2" charset="2"/>
              <a:buChar char="§"/>
              <a:defRPr sz="2000">
                <a:solidFill>
                  <a:srgbClr val="004D82"/>
                </a:solidFill>
                <a:latin typeface="Arial" pitchFamily="34" charset="0"/>
              </a:defRPr>
            </a:lvl2pPr>
            <a:lvl3pPr marL="1143000" indent="-228600" eaLnBrk="0" hangingPunct="0">
              <a:spcBef>
                <a:spcPct val="20000"/>
              </a:spcBef>
              <a:buClr>
                <a:srgbClr val="004D82"/>
              </a:buClr>
              <a:buChar char="•"/>
              <a:defRPr sz="2400">
                <a:solidFill>
                  <a:srgbClr val="004D82"/>
                </a:solidFill>
                <a:latin typeface="Arial" pitchFamily="34" charset="0"/>
              </a:defRPr>
            </a:lvl3pPr>
            <a:lvl4pPr marL="1600200" indent="-228600" eaLnBrk="0" hangingPunct="0">
              <a:spcBef>
                <a:spcPct val="20000"/>
              </a:spcBef>
              <a:buClr>
                <a:srgbClr val="004C80"/>
              </a:buClr>
              <a:buChar char="–"/>
              <a:defRPr sz="2000">
                <a:solidFill>
                  <a:srgbClr val="004D82"/>
                </a:solidFill>
                <a:latin typeface="Arial" pitchFamily="34" charset="0"/>
              </a:defRPr>
            </a:lvl4pPr>
            <a:lvl5pPr marL="2057400" indent="-228600" eaLnBrk="0" hangingPunct="0">
              <a:spcBef>
                <a:spcPct val="20000"/>
              </a:spcBef>
              <a:buChar char="»"/>
              <a:defRPr sz="2000">
                <a:solidFill>
                  <a:schemeClr val="tx1"/>
                </a:solidFill>
                <a:latin typeface="Minion Web"/>
              </a:defRPr>
            </a:lvl5pPr>
            <a:lvl6pPr marL="2514600" indent="-228600" eaLnBrk="0" fontAlgn="base" hangingPunct="0">
              <a:spcBef>
                <a:spcPct val="20000"/>
              </a:spcBef>
              <a:spcAft>
                <a:spcPct val="0"/>
              </a:spcAft>
              <a:buChar char="»"/>
              <a:defRPr sz="2000">
                <a:solidFill>
                  <a:schemeClr val="tx1"/>
                </a:solidFill>
                <a:latin typeface="Minion Web"/>
              </a:defRPr>
            </a:lvl6pPr>
            <a:lvl7pPr marL="2971800" indent="-228600" eaLnBrk="0" fontAlgn="base" hangingPunct="0">
              <a:spcBef>
                <a:spcPct val="20000"/>
              </a:spcBef>
              <a:spcAft>
                <a:spcPct val="0"/>
              </a:spcAft>
              <a:buChar char="»"/>
              <a:defRPr sz="2000">
                <a:solidFill>
                  <a:schemeClr val="tx1"/>
                </a:solidFill>
                <a:latin typeface="Minion Web"/>
              </a:defRPr>
            </a:lvl7pPr>
            <a:lvl8pPr marL="3429000" indent="-228600" eaLnBrk="0" fontAlgn="base" hangingPunct="0">
              <a:spcBef>
                <a:spcPct val="20000"/>
              </a:spcBef>
              <a:spcAft>
                <a:spcPct val="0"/>
              </a:spcAft>
              <a:buChar char="»"/>
              <a:defRPr sz="2000">
                <a:solidFill>
                  <a:schemeClr val="tx1"/>
                </a:solidFill>
                <a:latin typeface="Minion Web"/>
              </a:defRPr>
            </a:lvl8pPr>
            <a:lvl9pPr marL="3886200" indent="-228600" eaLnBrk="0" fontAlgn="base" hangingPunct="0">
              <a:spcBef>
                <a:spcPct val="20000"/>
              </a:spcBef>
              <a:spcAft>
                <a:spcPct val="0"/>
              </a:spcAft>
              <a:buChar char="»"/>
              <a:defRPr sz="2000">
                <a:solidFill>
                  <a:schemeClr val="tx1"/>
                </a:solidFill>
                <a:latin typeface="Minion Web"/>
              </a:defRPr>
            </a:lvl9pPr>
          </a:lstStyle>
          <a:p>
            <a:pPr algn="ctr">
              <a:buNone/>
            </a:pPr>
            <a:r>
              <a:rPr lang="it-IT" sz="3600" b="1" dirty="0">
                <a:solidFill>
                  <a:srgbClr val="003F6E"/>
                </a:solidFill>
              </a:rPr>
              <a:t>Art. 1 Finalità</a:t>
            </a:r>
            <a:endParaRPr lang="it-IT" sz="2400" b="1" dirty="0">
              <a:solidFill>
                <a:srgbClr val="003F6E"/>
              </a:solidFill>
            </a:endParaRPr>
          </a:p>
          <a:p>
            <a:pPr algn="ctr">
              <a:buNone/>
            </a:pPr>
            <a:r>
              <a:rPr lang="it-IT" sz="3200" dirty="0">
                <a:solidFill>
                  <a:srgbClr val="003F6E"/>
                </a:solidFill>
              </a:rPr>
              <a:t>La legge stabilisce: </a:t>
            </a:r>
            <a:r>
              <a:rPr lang="it-IT" sz="3200" b="1" dirty="0">
                <a:solidFill>
                  <a:srgbClr val="003F6E"/>
                </a:solidFill>
              </a:rPr>
              <a:t>i princìpi fondamentali </a:t>
            </a:r>
          </a:p>
          <a:p>
            <a:pPr marL="2066925">
              <a:buNone/>
            </a:pPr>
            <a:r>
              <a:rPr lang="it-IT" sz="3200" dirty="0">
                <a:solidFill>
                  <a:srgbClr val="003F6E"/>
                </a:solidFill>
              </a:rPr>
              <a:t>in materia di </a:t>
            </a:r>
            <a:r>
              <a:rPr lang="it-IT" sz="3200" b="1" dirty="0">
                <a:solidFill>
                  <a:srgbClr val="003F6E"/>
                </a:solidFill>
              </a:rPr>
              <a:t>tutela</a:t>
            </a:r>
          </a:p>
          <a:p>
            <a:pPr marL="2066925"/>
            <a:r>
              <a:rPr lang="it-IT" sz="3200" dirty="0">
                <a:solidFill>
                  <a:srgbClr val="003F6E"/>
                </a:solidFill>
              </a:rPr>
              <a:t> dell’ambiente </a:t>
            </a:r>
            <a:r>
              <a:rPr lang="it-IT" sz="3200" b="1" dirty="0">
                <a:solidFill>
                  <a:srgbClr val="003F6E"/>
                </a:solidFill>
              </a:rPr>
              <a:t>esterno</a:t>
            </a:r>
          </a:p>
          <a:p>
            <a:pPr marL="2066925"/>
            <a:r>
              <a:rPr lang="it-IT" sz="3200" dirty="0">
                <a:solidFill>
                  <a:srgbClr val="003F6E"/>
                </a:solidFill>
              </a:rPr>
              <a:t> dell’ambiente </a:t>
            </a:r>
            <a:r>
              <a:rPr lang="it-IT" sz="3200" b="1" dirty="0">
                <a:solidFill>
                  <a:srgbClr val="003F6E"/>
                </a:solidFill>
              </a:rPr>
              <a:t>abitativo</a:t>
            </a:r>
          </a:p>
          <a:p>
            <a:pPr marL="2066925">
              <a:buNone/>
            </a:pPr>
            <a:r>
              <a:rPr lang="it-IT" sz="3200" b="1" dirty="0">
                <a:solidFill>
                  <a:srgbClr val="003F6E"/>
                </a:solidFill>
              </a:rPr>
              <a:t>dall’inquinamento acustico</a:t>
            </a:r>
            <a:endParaRPr lang="it-IT" altLang="it-IT" sz="2400" b="1" dirty="0">
              <a:solidFill>
                <a:srgbClr val="003F6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919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609600" y="76200"/>
            <a:ext cx="5943600" cy="490330"/>
          </a:xfrm>
        </p:spPr>
        <p:txBody>
          <a:bodyPr/>
          <a:lstStyle/>
          <a:p>
            <a:r>
              <a:rPr lang="it-IT" altLang="it-IT" dirty="0"/>
              <a:t>Legge n. 447/1995</a:t>
            </a:r>
          </a:p>
        </p:txBody>
      </p:sp>
      <p:sp>
        <p:nvSpPr>
          <p:cNvPr id="3" name="CasellaDiTesto 2"/>
          <p:cNvSpPr txBox="1"/>
          <p:nvPr/>
        </p:nvSpPr>
        <p:spPr>
          <a:xfrm>
            <a:off x="520147" y="874142"/>
            <a:ext cx="7938053" cy="5262979"/>
          </a:xfrm>
          <a:prstGeom prst="rect">
            <a:avLst/>
          </a:prstGeom>
          <a:noFill/>
        </p:spPr>
        <p:txBody>
          <a:bodyPr wrap="square" rtlCol="0">
            <a:spAutoFit/>
          </a:bodyPr>
          <a:lstStyle/>
          <a:p>
            <a:pPr algn="ctr"/>
            <a:r>
              <a:rPr lang="it-IT" sz="3000" b="1" dirty="0">
                <a:solidFill>
                  <a:srgbClr val="003F6E"/>
                </a:solidFill>
              </a:rPr>
              <a:t>Art. 2 Definizioni</a:t>
            </a:r>
          </a:p>
          <a:p>
            <a:pPr algn="just"/>
            <a:endParaRPr lang="it-IT" sz="2000" dirty="0">
              <a:solidFill>
                <a:srgbClr val="003F6E"/>
              </a:solidFill>
            </a:endParaRPr>
          </a:p>
          <a:p>
            <a:pPr algn="just"/>
            <a:r>
              <a:rPr lang="it-IT" dirty="0">
                <a:solidFill>
                  <a:srgbClr val="003F6E"/>
                </a:solidFill>
              </a:rPr>
              <a:t>Il </a:t>
            </a:r>
            <a:r>
              <a:rPr lang="it-IT" b="1" dirty="0">
                <a:solidFill>
                  <a:srgbClr val="003F6E"/>
                </a:solidFill>
              </a:rPr>
              <a:t>comma 1</a:t>
            </a:r>
            <a:r>
              <a:rPr lang="it-IT" dirty="0">
                <a:solidFill>
                  <a:srgbClr val="003F6E"/>
                </a:solidFill>
              </a:rPr>
              <a:t> contiene tutte le definizioni «</a:t>
            </a:r>
            <a:r>
              <a:rPr lang="it-IT" i="1" dirty="0">
                <a:solidFill>
                  <a:srgbClr val="003F6E"/>
                </a:solidFill>
              </a:rPr>
              <a:t>rilevanti</a:t>
            </a:r>
            <a:r>
              <a:rPr lang="it-IT" dirty="0">
                <a:solidFill>
                  <a:srgbClr val="003F6E"/>
                </a:solidFill>
              </a:rPr>
              <a:t>» per la legge. Tra queste:</a:t>
            </a:r>
          </a:p>
          <a:p>
            <a:pPr algn="just"/>
            <a:endParaRPr lang="it-IT" dirty="0">
              <a:solidFill>
                <a:srgbClr val="003F6E"/>
              </a:solidFill>
            </a:endParaRPr>
          </a:p>
          <a:p>
            <a:pPr algn="just"/>
            <a:r>
              <a:rPr lang="it-IT" b="1" dirty="0">
                <a:solidFill>
                  <a:srgbClr val="003F6E"/>
                </a:solidFill>
              </a:rPr>
              <a:t>a) inquinamento acustico</a:t>
            </a:r>
            <a:r>
              <a:rPr lang="it-IT" dirty="0">
                <a:solidFill>
                  <a:srgbClr val="003F6E"/>
                </a:solidFill>
              </a:rPr>
              <a:t>: l'introduzione di rumore nell'ambiente abitativo o nell'ambiente esterno tale da provocare </a:t>
            </a:r>
            <a:r>
              <a:rPr lang="it-IT" b="1" dirty="0">
                <a:solidFill>
                  <a:srgbClr val="003F6E"/>
                </a:solidFill>
              </a:rPr>
              <a:t>fastidio o disturbo al riposo ed alle attività umane, pericolo per la salute umana</a:t>
            </a:r>
            <a:r>
              <a:rPr lang="it-IT" dirty="0">
                <a:solidFill>
                  <a:srgbClr val="003F6E"/>
                </a:solidFill>
              </a:rPr>
              <a:t>, (…)</a:t>
            </a:r>
          </a:p>
          <a:p>
            <a:pPr algn="just"/>
            <a:endParaRPr lang="it-IT" dirty="0">
              <a:solidFill>
                <a:srgbClr val="003F6E"/>
              </a:solidFill>
            </a:endParaRPr>
          </a:p>
          <a:p>
            <a:pPr algn="just"/>
            <a:r>
              <a:rPr lang="it-IT" b="1" dirty="0">
                <a:solidFill>
                  <a:srgbClr val="003F6E"/>
                </a:solidFill>
              </a:rPr>
              <a:t>f) valori limite di immissione</a:t>
            </a:r>
            <a:r>
              <a:rPr lang="it-IT" dirty="0">
                <a:solidFill>
                  <a:srgbClr val="003F6E"/>
                </a:solidFill>
              </a:rPr>
              <a:t>: il valore massimo di rumore che può essere immesso da una o più sorgenti sonore nell'ambiente abitativo o nell'ambiente esterno, </a:t>
            </a:r>
            <a:r>
              <a:rPr lang="it-IT" b="1" dirty="0">
                <a:solidFill>
                  <a:srgbClr val="003F6E"/>
                </a:solidFill>
              </a:rPr>
              <a:t>misurato in prossimità dei ricettori</a:t>
            </a:r>
            <a:endParaRPr lang="it-IT" dirty="0">
              <a:solidFill>
                <a:srgbClr val="003F6E"/>
              </a:solidFill>
            </a:endParaRPr>
          </a:p>
        </p:txBody>
      </p:sp>
    </p:spTree>
    <p:extLst>
      <p:ext uri="{BB962C8B-B14F-4D97-AF65-F5344CB8AC3E}">
        <p14:creationId xmlns:p14="http://schemas.microsoft.com/office/powerpoint/2010/main" val="301279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EE91875-45A9-41F9-868F-E90029BE74AC}"/>
              </a:ext>
            </a:extLst>
          </p:cNvPr>
          <p:cNvSpPr>
            <a:spLocks noGrp="1"/>
          </p:cNvSpPr>
          <p:nvPr>
            <p:ph type="title"/>
          </p:nvPr>
        </p:nvSpPr>
        <p:spPr>
          <a:xfrm>
            <a:off x="609600" y="76200"/>
            <a:ext cx="5943600" cy="440635"/>
          </a:xfrm>
        </p:spPr>
        <p:txBody>
          <a:bodyPr/>
          <a:lstStyle/>
          <a:p>
            <a:r>
              <a:rPr lang="it-IT" altLang="it-IT" dirty="0"/>
              <a:t>Legge n. 447/1995</a:t>
            </a:r>
            <a:endParaRPr lang="it-IT" dirty="0"/>
          </a:p>
        </p:txBody>
      </p:sp>
      <p:sp>
        <p:nvSpPr>
          <p:cNvPr id="4" name="Rettangolo 3">
            <a:extLst>
              <a:ext uri="{FF2B5EF4-FFF2-40B4-BE49-F238E27FC236}">
                <a16:creationId xmlns:a16="http://schemas.microsoft.com/office/drawing/2014/main" xmlns="" id="{A9393A28-C3C9-43E8-BDC2-ED6B397CF64A}"/>
              </a:ext>
            </a:extLst>
          </p:cNvPr>
          <p:cNvSpPr/>
          <p:nvPr/>
        </p:nvSpPr>
        <p:spPr>
          <a:xfrm>
            <a:off x="609600" y="1341569"/>
            <a:ext cx="8057322" cy="4216539"/>
          </a:xfrm>
          <a:prstGeom prst="rect">
            <a:avLst/>
          </a:prstGeom>
        </p:spPr>
        <p:txBody>
          <a:bodyPr wrap="square">
            <a:spAutoFit/>
          </a:bodyPr>
          <a:lstStyle/>
          <a:p>
            <a:pPr algn="ctr"/>
            <a:r>
              <a:rPr lang="it-IT" sz="3000" b="1" dirty="0">
                <a:solidFill>
                  <a:srgbClr val="003F6E"/>
                </a:solidFill>
              </a:rPr>
              <a:t>Art. 2 Definizioni</a:t>
            </a:r>
            <a:endParaRPr lang="it-IT" sz="3000" dirty="0">
              <a:solidFill>
                <a:srgbClr val="003F6E"/>
              </a:solidFill>
            </a:endParaRPr>
          </a:p>
          <a:p>
            <a:endParaRPr lang="it-IT" dirty="0">
              <a:solidFill>
                <a:srgbClr val="003F6E"/>
              </a:solidFill>
            </a:endParaRPr>
          </a:p>
          <a:p>
            <a:pPr algn="just"/>
            <a:r>
              <a:rPr lang="it-IT" dirty="0">
                <a:solidFill>
                  <a:srgbClr val="003F6E"/>
                </a:solidFill>
              </a:rPr>
              <a:t>Il </a:t>
            </a:r>
            <a:r>
              <a:rPr lang="it-IT" b="1" dirty="0">
                <a:solidFill>
                  <a:srgbClr val="003F6E"/>
                </a:solidFill>
              </a:rPr>
              <a:t>comma 3</a:t>
            </a:r>
            <a:r>
              <a:rPr lang="it-IT" dirty="0">
                <a:solidFill>
                  <a:srgbClr val="003F6E"/>
                </a:solidFill>
              </a:rPr>
              <a:t>, quanto ai </a:t>
            </a:r>
            <a:r>
              <a:rPr lang="it-IT" b="1" dirty="0">
                <a:solidFill>
                  <a:srgbClr val="003F6E"/>
                </a:solidFill>
              </a:rPr>
              <a:t>valori limite d’immissione </a:t>
            </a:r>
            <a:r>
              <a:rPr lang="it-IT" dirty="0">
                <a:solidFill>
                  <a:srgbClr val="003F6E"/>
                </a:solidFill>
              </a:rPr>
              <a:t>distingue:</a:t>
            </a:r>
          </a:p>
          <a:p>
            <a:endParaRPr lang="it-IT" dirty="0">
              <a:solidFill>
                <a:srgbClr val="003F6E"/>
              </a:solidFill>
            </a:endParaRPr>
          </a:p>
          <a:p>
            <a:pPr algn="just"/>
            <a:r>
              <a:rPr lang="it-IT" b="1" dirty="0">
                <a:solidFill>
                  <a:srgbClr val="003F6E"/>
                </a:solidFill>
              </a:rPr>
              <a:t>a) valori limite assoluti</a:t>
            </a:r>
            <a:r>
              <a:rPr lang="it-IT" dirty="0">
                <a:solidFill>
                  <a:srgbClr val="003F6E"/>
                </a:solidFill>
              </a:rPr>
              <a:t>, determinati con riferimento al </a:t>
            </a:r>
            <a:r>
              <a:rPr lang="it-IT" b="1" dirty="0">
                <a:solidFill>
                  <a:srgbClr val="003F6E"/>
                </a:solidFill>
              </a:rPr>
              <a:t>rumore ambientale</a:t>
            </a:r>
            <a:r>
              <a:rPr lang="it-IT" dirty="0">
                <a:solidFill>
                  <a:srgbClr val="003F6E"/>
                </a:solidFill>
              </a:rPr>
              <a:t>;</a:t>
            </a:r>
          </a:p>
          <a:p>
            <a:pPr algn="just"/>
            <a:endParaRPr lang="it-IT" dirty="0">
              <a:solidFill>
                <a:srgbClr val="003F6E"/>
              </a:solidFill>
            </a:endParaRPr>
          </a:p>
          <a:p>
            <a:pPr algn="just"/>
            <a:r>
              <a:rPr lang="it-IT" b="1" dirty="0">
                <a:solidFill>
                  <a:srgbClr val="003F6E"/>
                </a:solidFill>
              </a:rPr>
              <a:t>b) valori limite differenziali</a:t>
            </a:r>
            <a:r>
              <a:rPr lang="it-IT" dirty="0">
                <a:solidFill>
                  <a:srgbClr val="003F6E"/>
                </a:solidFill>
              </a:rPr>
              <a:t>, determinati con riferimento alla differenza tra il rumore ambientale ed il </a:t>
            </a:r>
            <a:r>
              <a:rPr lang="it-IT" b="1" dirty="0">
                <a:solidFill>
                  <a:srgbClr val="003F6E"/>
                </a:solidFill>
              </a:rPr>
              <a:t>rumore residuo</a:t>
            </a:r>
            <a:r>
              <a:rPr lang="it-IT" dirty="0">
                <a:solidFill>
                  <a:srgbClr val="003F6E"/>
                </a:solidFill>
              </a:rPr>
              <a:t> (che è altro dal </a:t>
            </a:r>
            <a:r>
              <a:rPr lang="it-IT" b="1" dirty="0">
                <a:solidFill>
                  <a:srgbClr val="003F6E"/>
                </a:solidFill>
              </a:rPr>
              <a:t>rumore di fondo</a:t>
            </a:r>
            <a:r>
              <a:rPr lang="it-IT" dirty="0">
                <a:solidFill>
                  <a:srgbClr val="003F6E"/>
                </a:solidFill>
              </a:rPr>
              <a:t>)</a:t>
            </a:r>
          </a:p>
        </p:txBody>
      </p:sp>
    </p:spTree>
    <p:extLst>
      <p:ext uri="{BB962C8B-B14F-4D97-AF65-F5344CB8AC3E}">
        <p14:creationId xmlns:p14="http://schemas.microsoft.com/office/powerpoint/2010/main" val="33253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609600" y="76200"/>
            <a:ext cx="5943600" cy="460513"/>
          </a:xfrm>
        </p:spPr>
        <p:txBody>
          <a:bodyPr/>
          <a:lstStyle/>
          <a:p>
            <a:r>
              <a:rPr lang="it-IT" altLang="it-IT" dirty="0"/>
              <a:t>Legge n. 447/1995</a:t>
            </a:r>
            <a:endParaRPr lang="it-IT" altLang="it-IT" dirty="0">
              <a:latin typeface="Calibri" panose="020F0502020204030204" pitchFamily="34" charset="0"/>
              <a:cs typeface="Calibri" panose="020F0502020204030204" pitchFamily="34" charset="0"/>
            </a:endParaRPr>
          </a:p>
        </p:txBody>
      </p:sp>
      <p:sp>
        <p:nvSpPr>
          <p:cNvPr id="8" name="Rettangolo 7"/>
          <p:cNvSpPr/>
          <p:nvPr/>
        </p:nvSpPr>
        <p:spPr>
          <a:xfrm>
            <a:off x="338137" y="1172818"/>
            <a:ext cx="8467726" cy="3939540"/>
          </a:xfrm>
          <a:prstGeom prst="rect">
            <a:avLst/>
          </a:prstGeom>
        </p:spPr>
        <p:txBody>
          <a:bodyPr wrap="square">
            <a:spAutoFit/>
          </a:bodyPr>
          <a:lstStyle/>
          <a:p>
            <a:pPr algn="ctr"/>
            <a:r>
              <a:rPr lang="it-IT" sz="3200" b="1" dirty="0">
                <a:solidFill>
                  <a:srgbClr val="003F6E"/>
                </a:solidFill>
                <a:latin typeface="Calibri" panose="020F0502020204030204" pitchFamily="34" charset="0"/>
                <a:cs typeface="Calibri" panose="020F0502020204030204" pitchFamily="34" charset="0"/>
              </a:rPr>
              <a:t>LE COMPETENZE DEGLI ENTI</a:t>
            </a:r>
          </a:p>
          <a:p>
            <a:pPr algn="just"/>
            <a:endParaRPr lang="it-IT" b="1"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r>
              <a:rPr lang="it-IT" sz="2800" b="1" dirty="0">
                <a:solidFill>
                  <a:srgbClr val="003F6E"/>
                </a:solidFill>
                <a:latin typeface="Calibri" panose="020F0502020204030204" pitchFamily="34" charset="0"/>
                <a:cs typeface="Calibri" panose="020F0502020204030204" pitchFamily="34" charset="0"/>
              </a:rPr>
              <a:t>Art. 3 Competenze dello Stato</a:t>
            </a:r>
            <a:endParaRPr lang="it-IT" sz="2800"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endParaRPr lang="it-IT" sz="2800"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r>
              <a:rPr lang="it-IT" sz="2800" b="1" dirty="0">
                <a:solidFill>
                  <a:srgbClr val="003F6E"/>
                </a:solidFill>
                <a:latin typeface="Calibri" panose="020F0502020204030204" pitchFamily="34" charset="0"/>
                <a:cs typeface="Calibri" panose="020F0502020204030204" pitchFamily="34" charset="0"/>
              </a:rPr>
              <a:t>Art. 4 Competenze delle Regioni</a:t>
            </a:r>
          </a:p>
          <a:p>
            <a:pPr marL="2076450" indent="-457200">
              <a:buFont typeface="Arial" panose="020B0604020202020204" pitchFamily="34" charset="0"/>
              <a:buChar char="•"/>
            </a:pPr>
            <a:endParaRPr lang="it-IT" sz="2800" b="1"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r>
              <a:rPr lang="it-IT" sz="2800" b="1" dirty="0">
                <a:solidFill>
                  <a:srgbClr val="003F6E"/>
                </a:solidFill>
                <a:latin typeface="Calibri" panose="020F0502020204030204" pitchFamily="34" charset="0"/>
                <a:cs typeface="Calibri" panose="020F0502020204030204" pitchFamily="34" charset="0"/>
              </a:rPr>
              <a:t>Art. 5 Competenze delle Province</a:t>
            </a:r>
            <a:endParaRPr lang="it-IT" sz="2800"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endParaRPr lang="it-IT" sz="2800" dirty="0">
              <a:solidFill>
                <a:srgbClr val="003F6E"/>
              </a:solidFill>
              <a:latin typeface="Calibri" panose="020F0502020204030204" pitchFamily="34" charset="0"/>
              <a:cs typeface="Calibri" panose="020F0502020204030204" pitchFamily="34" charset="0"/>
            </a:endParaRPr>
          </a:p>
          <a:p>
            <a:pPr marL="2076450" indent="-457200">
              <a:buFont typeface="Arial" panose="020B0604020202020204" pitchFamily="34" charset="0"/>
              <a:buChar char="•"/>
            </a:pPr>
            <a:r>
              <a:rPr lang="it-IT" sz="2800" b="1" dirty="0">
                <a:solidFill>
                  <a:srgbClr val="003F6E"/>
                </a:solidFill>
                <a:latin typeface="Calibri" panose="020F0502020204030204" pitchFamily="34" charset="0"/>
                <a:cs typeface="Calibri" panose="020F0502020204030204" pitchFamily="34" charset="0"/>
              </a:rPr>
              <a:t>Art. 6 Competenze dei Comuni</a:t>
            </a:r>
            <a:endParaRPr lang="it-IT" sz="2800" dirty="0">
              <a:solidFill>
                <a:srgbClr val="003F6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1567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C844CCF-EA07-41CD-8550-6B895E3FB36C}"/>
              </a:ext>
            </a:extLst>
          </p:cNvPr>
          <p:cNvSpPr>
            <a:spLocks noGrp="1"/>
          </p:cNvSpPr>
          <p:nvPr>
            <p:ph type="title"/>
          </p:nvPr>
        </p:nvSpPr>
        <p:spPr>
          <a:xfrm>
            <a:off x="609600" y="76200"/>
            <a:ext cx="5943600" cy="400878"/>
          </a:xfrm>
        </p:spPr>
        <p:txBody>
          <a:bodyPr/>
          <a:lstStyle/>
          <a:p>
            <a:r>
              <a:rPr lang="it-IT" altLang="it-IT" dirty="0"/>
              <a:t>Legge n. 447/1995</a:t>
            </a:r>
            <a:endParaRPr lang="it-IT" dirty="0"/>
          </a:p>
        </p:txBody>
      </p:sp>
      <p:sp>
        <p:nvSpPr>
          <p:cNvPr id="3" name="Rettangolo 2">
            <a:extLst>
              <a:ext uri="{FF2B5EF4-FFF2-40B4-BE49-F238E27FC236}">
                <a16:creationId xmlns:a16="http://schemas.microsoft.com/office/drawing/2014/main" xmlns="" id="{AC25A6A7-8979-45CB-B2B5-3C8CB3C099D9}"/>
              </a:ext>
            </a:extLst>
          </p:cNvPr>
          <p:cNvSpPr/>
          <p:nvPr/>
        </p:nvSpPr>
        <p:spPr>
          <a:xfrm>
            <a:off x="387626" y="1505396"/>
            <a:ext cx="8368748" cy="4308872"/>
          </a:xfrm>
          <a:prstGeom prst="rect">
            <a:avLst/>
          </a:prstGeom>
        </p:spPr>
        <p:txBody>
          <a:bodyPr wrap="square">
            <a:spAutoFit/>
          </a:bodyPr>
          <a:lstStyle/>
          <a:p>
            <a:pPr lvl="0" algn="ctr"/>
            <a:r>
              <a:rPr lang="it-IT" sz="3200" b="1" dirty="0">
                <a:solidFill>
                  <a:srgbClr val="003F6E"/>
                </a:solidFill>
                <a:latin typeface="Calibri" panose="020F0502020204030204" pitchFamily="34" charset="0"/>
                <a:cs typeface="Calibri" panose="020F0502020204030204" pitchFamily="34" charset="0"/>
              </a:rPr>
              <a:t>Art. 3 Competenze dello Stato</a:t>
            </a:r>
          </a:p>
          <a:p>
            <a:pPr lvl="0" algn="just"/>
            <a:endParaRPr lang="it-IT" b="1" dirty="0">
              <a:solidFill>
                <a:srgbClr val="003F6E"/>
              </a:solidFill>
              <a:latin typeface="Calibri" panose="020F0502020204030204" pitchFamily="34" charset="0"/>
              <a:cs typeface="Calibri" panose="020F0502020204030204" pitchFamily="34" charset="0"/>
            </a:endParaRPr>
          </a:p>
          <a:p>
            <a:pPr lvl="0" algn="just"/>
            <a:r>
              <a:rPr lang="it-IT" sz="2800" dirty="0">
                <a:solidFill>
                  <a:srgbClr val="003F6E"/>
                </a:solidFill>
                <a:latin typeface="Calibri" panose="020F0502020204030204" pitchFamily="34" charset="0"/>
                <a:cs typeface="Calibri" panose="020F0502020204030204" pitchFamily="34" charset="0"/>
              </a:rPr>
              <a:t>Su proposta del Ministro dell’ambiente, di concerto con il Ministro della Sanità,</a:t>
            </a:r>
          </a:p>
          <a:p>
            <a:pPr lvl="0" algn="just"/>
            <a:r>
              <a:rPr lang="it-IT" sz="2800" dirty="0">
                <a:solidFill>
                  <a:srgbClr val="003F6E"/>
                </a:solidFill>
                <a:latin typeface="Calibri" panose="020F0502020204030204" pitchFamily="34" charset="0"/>
                <a:cs typeface="Calibri" panose="020F0502020204030204" pitchFamily="34" charset="0"/>
              </a:rPr>
              <a:t> </a:t>
            </a:r>
          </a:p>
          <a:p>
            <a:pPr lvl="0" algn="ctr"/>
            <a:r>
              <a:rPr lang="it-IT" sz="2800" dirty="0">
                <a:solidFill>
                  <a:srgbClr val="003F6E"/>
                </a:solidFill>
                <a:latin typeface="Calibri" panose="020F0502020204030204" pitchFamily="34" charset="0"/>
                <a:cs typeface="Calibri" panose="020F0502020204030204" pitchFamily="34" charset="0"/>
              </a:rPr>
              <a:t>con </a:t>
            </a:r>
            <a:r>
              <a:rPr lang="it-IT" sz="2800" b="1" dirty="0">
                <a:solidFill>
                  <a:srgbClr val="003F6E"/>
                </a:solidFill>
                <a:latin typeface="Calibri" panose="020F0502020204030204" pitchFamily="34" charset="0"/>
                <a:cs typeface="Calibri" panose="020F0502020204030204" pitchFamily="34" charset="0"/>
              </a:rPr>
              <a:t>decreto del Presidente del Consiglio dei ministri</a:t>
            </a:r>
          </a:p>
          <a:p>
            <a:pPr lvl="0" algn="ctr"/>
            <a:r>
              <a:rPr lang="it-IT" sz="2800" dirty="0">
                <a:solidFill>
                  <a:srgbClr val="003F6E"/>
                </a:solidFill>
                <a:latin typeface="Calibri" panose="020F0502020204030204" pitchFamily="34" charset="0"/>
                <a:cs typeface="Calibri" panose="020F0502020204030204" pitchFamily="34" charset="0"/>
              </a:rPr>
              <a:t>lo Stato </a:t>
            </a:r>
            <a:r>
              <a:rPr lang="it-IT" sz="2800" b="1" dirty="0">
                <a:solidFill>
                  <a:srgbClr val="003F6E"/>
                </a:solidFill>
                <a:latin typeface="Calibri" panose="020F0502020204030204" pitchFamily="34" charset="0"/>
                <a:cs typeface="Calibri" panose="020F0502020204030204" pitchFamily="34" charset="0"/>
              </a:rPr>
              <a:t>determina i valori di cui all’articolo 2</a:t>
            </a:r>
          </a:p>
          <a:p>
            <a:pPr lvl="0" algn="just"/>
            <a:endParaRPr lang="it-IT" sz="2800" dirty="0">
              <a:solidFill>
                <a:srgbClr val="003F6E"/>
              </a:solidFill>
              <a:latin typeface="Calibri" panose="020F0502020204030204" pitchFamily="34" charset="0"/>
              <a:cs typeface="Calibri" panose="020F0502020204030204" pitchFamily="34" charset="0"/>
            </a:endParaRPr>
          </a:p>
          <a:p>
            <a:pPr lvl="0" algn="ctr"/>
            <a:r>
              <a:rPr lang="it-IT" sz="2800" dirty="0">
                <a:solidFill>
                  <a:srgbClr val="003F6E"/>
                </a:solidFill>
                <a:latin typeface="Calibri" panose="020F0502020204030204" pitchFamily="34" charset="0"/>
                <a:cs typeface="Calibri" panose="020F0502020204030204" pitchFamily="34" charset="0"/>
              </a:rPr>
              <a:t>→ cioè i </a:t>
            </a:r>
            <a:r>
              <a:rPr lang="it-IT" sz="2800" dirty="0">
                <a:solidFill>
                  <a:srgbClr val="003F6E"/>
                </a:solidFill>
              </a:rPr>
              <a:t>valori limite</a:t>
            </a:r>
            <a:r>
              <a:rPr lang="it-IT" sz="2800" b="1" dirty="0">
                <a:solidFill>
                  <a:srgbClr val="003F6E"/>
                </a:solidFill>
              </a:rPr>
              <a:t> assoluti e differenziali</a:t>
            </a:r>
            <a:endParaRPr lang="it-IT" sz="2800" dirty="0">
              <a:solidFill>
                <a:srgbClr val="003F6E"/>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180203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A4554F6-DF2B-420A-9F99-9CE8A056B68B}"/>
              </a:ext>
            </a:extLst>
          </p:cNvPr>
          <p:cNvSpPr>
            <a:spLocks noGrp="1"/>
          </p:cNvSpPr>
          <p:nvPr>
            <p:ph type="title"/>
          </p:nvPr>
        </p:nvSpPr>
        <p:spPr>
          <a:xfrm>
            <a:off x="609600" y="76200"/>
            <a:ext cx="5943600" cy="400878"/>
          </a:xfrm>
        </p:spPr>
        <p:txBody>
          <a:bodyPr/>
          <a:lstStyle/>
          <a:p>
            <a:r>
              <a:rPr lang="it-IT" altLang="it-IT" dirty="0"/>
              <a:t>Legge n. 447/1995</a:t>
            </a:r>
            <a:endParaRPr lang="it-IT" dirty="0"/>
          </a:p>
        </p:txBody>
      </p:sp>
      <p:sp>
        <p:nvSpPr>
          <p:cNvPr id="3" name="CasellaDiTesto 2">
            <a:extLst>
              <a:ext uri="{FF2B5EF4-FFF2-40B4-BE49-F238E27FC236}">
                <a16:creationId xmlns:a16="http://schemas.microsoft.com/office/drawing/2014/main" xmlns="" id="{5C79D35A-AED6-430E-BCBF-25B1081112D4}"/>
              </a:ext>
            </a:extLst>
          </p:cNvPr>
          <p:cNvSpPr txBox="1"/>
          <p:nvPr/>
        </p:nvSpPr>
        <p:spPr>
          <a:xfrm>
            <a:off x="452230" y="947220"/>
            <a:ext cx="8239539" cy="5232202"/>
          </a:xfrm>
          <a:prstGeom prst="rect">
            <a:avLst/>
          </a:prstGeom>
          <a:noFill/>
        </p:spPr>
        <p:txBody>
          <a:bodyPr wrap="square" rtlCol="0">
            <a:spAutoFit/>
          </a:bodyPr>
          <a:lstStyle/>
          <a:p>
            <a:pPr algn="ctr"/>
            <a:r>
              <a:rPr lang="it-IT" sz="3200" b="1" dirty="0">
                <a:solidFill>
                  <a:srgbClr val="003F6E"/>
                </a:solidFill>
                <a:latin typeface="Calibri" panose="020F0502020204030204" pitchFamily="34" charset="0"/>
                <a:cs typeface="Calibri" panose="020F0502020204030204" pitchFamily="34" charset="0"/>
              </a:rPr>
              <a:t>Art. 4 Competenze delle Regioni</a:t>
            </a:r>
          </a:p>
          <a:p>
            <a:endParaRPr lang="it-IT" b="1" dirty="0">
              <a:solidFill>
                <a:srgbClr val="003F6E"/>
              </a:solidFill>
              <a:latin typeface="Calibri" panose="020F0502020204030204" pitchFamily="34" charset="0"/>
              <a:cs typeface="Calibri" panose="020F0502020204030204" pitchFamily="34" charset="0"/>
            </a:endParaRPr>
          </a:p>
          <a:p>
            <a:pPr algn="ctr"/>
            <a:r>
              <a:rPr lang="it-IT" sz="2800" dirty="0">
                <a:solidFill>
                  <a:srgbClr val="003F6E"/>
                </a:solidFill>
                <a:latin typeface="Calibri" panose="020F0502020204030204" pitchFamily="34" charset="0"/>
                <a:cs typeface="Calibri" panose="020F0502020204030204" pitchFamily="34" charset="0"/>
              </a:rPr>
              <a:t>Le Regioni definiscono con </a:t>
            </a:r>
            <a:r>
              <a:rPr lang="it-IT" sz="2800" b="1" dirty="0">
                <a:solidFill>
                  <a:srgbClr val="003F6E"/>
                </a:solidFill>
                <a:latin typeface="Calibri" panose="020F0502020204030204" pitchFamily="34" charset="0"/>
                <a:cs typeface="Calibri" panose="020F0502020204030204" pitchFamily="34" charset="0"/>
              </a:rPr>
              <a:t>legge</a:t>
            </a:r>
            <a:r>
              <a:rPr lang="it-IT" sz="2800" dirty="0">
                <a:solidFill>
                  <a:srgbClr val="003F6E"/>
                </a:solidFill>
                <a:latin typeface="Calibri" panose="020F0502020204030204" pitchFamily="34" charset="0"/>
                <a:cs typeface="Calibri" panose="020F0502020204030204" pitchFamily="34" charset="0"/>
              </a:rPr>
              <a:t>:</a:t>
            </a:r>
          </a:p>
          <a:p>
            <a:pPr algn="ctr"/>
            <a:endParaRPr lang="it-IT" dirty="0">
              <a:solidFill>
                <a:srgbClr val="003F6E"/>
              </a:solidFill>
              <a:latin typeface="Calibri" panose="020F0502020204030204" pitchFamily="34" charset="0"/>
              <a:cs typeface="Calibri" panose="020F0502020204030204" pitchFamily="34" charset="0"/>
            </a:endParaRPr>
          </a:p>
          <a:p>
            <a:pPr algn="just"/>
            <a:r>
              <a:rPr lang="it-IT" sz="2800" b="1" dirty="0">
                <a:solidFill>
                  <a:srgbClr val="003F6E"/>
                </a:solidFill>
                <a:latin typeface="Calibri" panose="020F0502020204030204" pitchFamily="34" charset="0"/>
                <a:cs typeface="Calibri" panose="020F0502020204030204" pitchFamily="34" charset="0"/>
              </a:rPr>
              <a:t>a) i criteri</a:t>
            </a:r>
            <a:r>
              <a:rPr lang="it-IT" sz="2800" dirty="0">
                <a:solidFill>
                  <a:srgbClr val="003F6E"/>
                </a:solidFill>
                <a:latin typeface="Calibri" panose="020F0502020204030204" pitchFamily="34" charset="0"/>
                <a:cs typeface="Calibri" panose="020F0502020204030204" pitchFamily="34" charset="0"/>
              </a:rPr>
              <a:t> in base ai quali i Comuni, procedono alla </a:t>
            </a:r>
            <a:r>
              <a:rPr lang="it-IT" sz="2800" b="1" dirty="0">
                <a:solidFill>
                  <a:srgbClr val="003F6E"/>
                </a:solidFill>
                <a:latin typeface="Calibri" panose="020F0502020204030204" pitchFamily="34" charset="0"/>
                <a:cs typeface="Calibri" panose="020F0502020204030204" pitchFamily="34" charset="0"/>
              </a:rPr>
              <a:t>classificazione del proprio territorio</a:t>
            </a:r>
            <a:r>
              <a:rPr lang="it-IT" sz="2800" dirty="0">
                <a:solidFill>
                  <a:srgbClr val="003F6E"/>
                </a:solidFill>
                <a:latin typeface="Calibri" panose="020F0502020204030204" pitchFamily="34" charset="0"/>
                <a:cs typeface="Calibri" panose="020F0502020204030204" pitchFamily="34" charset="0"/>
              </a:rPr>
              <a:t> nelle zone previste dalle vigenti disposizioni </a:t>
            </a:r>
            <a:r>
              <a:rPr lang="it-IT" sz="2800" b="1" dirty="0">
                <a:solidFill>
                  <a:srgbClr val="003F6E"/>
                </a:solidFill>
                <a:latin typeface="Calibri" panose="020F0502020204030204" pitchFamily="34" charset="0"/>
                <a:cs typeface="Calibri" panose="020F0502020204030204" pitchFamily="34" charset="0"/>
              </a:rPr>
              <a:t>(criteri per l’azzonamento acustico del territorio comunale legge regionale n. </a:t>
            </a:r>
            <a:r>
              <a:rPr lang="it-IT" sz="2800" b="1" dirty="0" smtClean="0">
                <a:solidFill>
                  <a:srgbClr val="003F6E"/>
                </a:solidFill>
                <a:latin typeface="Calibri" panose="020F0502020204030204" pitchFamily="34" charset="0"/>
                <a:cs typeface="Calibri" panose="020F0502020204030204" pitchFamily="34" charset="0"/>
              </a:rPr>
              <a:t>13/2001);</a:t>
            </a:r>
            <a:endParaRPr lang="it-IT" sz="2800" b="1" dirty="0">
              <a:solidFill>
                <a:srgbClr val="003F6E"/>
              </a:solidFill>
              <a:latin typeface="Calibri" panose="020F0502020204030204" pitchFamily="34" charset="0"/>
              <a:cs typeface="Calibri" panose="020F0502020204030204" pitchFamily="34" charset="0"/>
            </a:endParaRPr>
          </a:p>
          <a:p>
            <a:pPr algn="just"/>
            <a:endParaRPr lang="it-IT" sz="2800" dirty="0">
              <a:solidFill>
                <a:srgbClr val="003F6E"/>
              </a:solidFill>
              <a:latin typeface="Calibri" panose="020F0502020204030204" pitchFamily="34" charset="0"/>
              <a:cs typeface="Calibri" panose="020F0502020204030204" pitchFamily="34" charset="0"/>
            </a:endParaRPr>
          </a:p>
          <a:p>
            <a:pPr algn="just"/>
            <a:r>
              <a:rPr lang="it-IT" sz="2800" b="1" dirty="0">
                <a:solidFill>
                  <a:srgbClr val="003F6E"/>
                </a:solidFill>
                <a:latin typeface="Calibri" panose="020F0502020204030204" pitchFamily="34" charset="0"/>
                <a:cs typeface="Calibri" panose="020F0502020204030204" pitchFamily="34" charset="0"/>
              </a:rPr>
              <a:t>b) i poteri sostitutivi</a:t>
            </a:r>
            <a:r>
              <a:rPr lang="it-IT" sz="2800" dirty="0">
                <a:solidFill>
                  <a:srgbClr val="003F6E"/>
                </a:solidFill>
                <a:latin typeface="Calibri" panose="020F0502020204030204" pitchFamily="34" charset="0"/>
                <a:cs typeface="Calibri" panose="020F0502020204030204" pitchFamily="34" charset="0"/>
              </a:rPr>
              <a:t> in caso di inerzia dei Comuni o degli Enti competenti.</a:t>
            </a:r>
            <a:endParaRPr lang="it-IT" dirty="0">
              <a:solidFill>
                <a:srgbClr val="2C598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6814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0BFE65-F98E-438D-823F-E295F2ADEAD0}"/>
              </a:ext>
            </a:extLst>
          </p:cNvPr>
          <p:cNvSpPr>
            <a:spLocks noGrp="1"/>
          </p:cNvSpPr>
          <p:nvPr>
            <p:ph type="title"/>
          </p:nvPr>
        </p:nvSpPr>
        <p:spPr>
          <a:xfrm>
            <a:off x="609600" y="76201"/>
            <a:ext cx="5943600" cy="500270"/>
          </a:xfrm>
        </p:spPr>
        <p:txBody>
          <a:bodyPr/>
          <a:lstStyle/>
          <a:p>
            <a:r>
              <a:rPr lang="it-IT" altLang="it-IT" dirty="0"/>
              <a:t>Legge n. 447/1995</a:t>
            </a:r>
            <a:endParaRPr lang="it-IT" dirty="0"/>
          </a:p>
        </p:txBody>
      </p:sp>
      <p:sp>
        <p:nvSpPr>
          <p:cNvPr id="3" name="CasellaDiTesto 2">
            <a:extLst>
              <a:ext uri="{FF2B5EF4-FFF2-40B4-BE49-F238E27FC236}">
                <a16:creationId xmlns:a16="http://schemas.microsoft.com/office/drawing/2014/main" xmlns="" id="{2D8300C8-E4C1-42B3-9561-E365D00AB803}"/>
              </a:ext>
            </a:extLst>
          </p:cNvPr>
          <p:cNvSpPr txBox="1"/>
          <p:nvPr/>
        </p:nvSpPr>
        <p:spPr>
          <a:xfrm>
            <a:off x="367748" y="1361661"/>
            <a:ext cx="8259417" cy="4370427"/>
          </a:xfrm>
          <a:prstGeom prst="rect">
            <a:avLst/>
          </a:prstGeom>
          <a:noFill/>
        </p:spPr>
        <p:txBody>
          <a:bodyPr wrap="square" rtlCol="0">
            <a:spAutoFit/>
          </a:bodyPr>
          <a:lstStyle/>
          <a:p>
            <a:pPr lvl="0" algn="ctr"/>
            <a:r>
              <a:rPr lang="it-IT" sz="3200" b="1" dirty="0">
                <a:solidFill>
                  <a:srgbClr val="003F6E"/>
                </a:solidFill>
                <a:latin typeface="Calibri" panose="020F0502020204030204" pitchFamily="34" charset="0"/>
                <a:cs typeface="Calibri" panose="020F0502020204030204" pitchFamily="34" charset="0"/>
              </a:rPr>
              <a:t>Art. 6 Competenze dei Comuni</a:t>
            </a:r>
          </a:p>
          <a:p>
            <a:pPr lvl="0" algn="just"/>
            <a:r>
              <a:rPr lang="it-IT" dirty="0">
                <a:solidFill>
                  <a:srgbClr val="003F6E"/>
                </a:solidFill>
                <a:latin typeface="Calibri" panose="020F0502020204030204" pitchFamily="34" charset="0"/>
                <a:cs typeface="Calibri" panose="020F0502020204030204" pitchFamily="34" charset="0"/>
              </a:rPr>
              <a:t> </a:t>
            </a:r>
          </a:p>
          <a:p>
            <a:pPr lvl="0" algn="ctr"/>
            <a:r>
              <a:rPr lang="it-IT" sz="2800" dirty="0">
                <a:solidFill>
                  <a:srgbClr val="003F6E"/>
                </a:solidFill>
                <a:latin typeface="Calibri" panose="020F0502020204030204" pitchFamily="34" charset="0"/>
                <a:cs typeface="Calibri" panose="020F0502020204030204" pitchFamily="34" charset="0"/>
              </a:rPr>
              <a:t>I Comuni provvedono:</a:t>
            </a:r>
          </a:p>
          <a:p>
            <a:pPr lvl="0" algn="ctr"/>
            <a:endParaRPr lang="it-IT" dirty="0">
              <a:solidFill>
                <a:srgbClr val="003F6E"/>
              </a:solidFill>
              <a:latin typeface="Calibri" panose="020F0502020204030204" pitchFamily="34" charset="0"/>
              <a:cs typeface="Calibri" panose="020F0502020204030204" pitchFamily="34" charset="0"/>
            </a:endParaRPr>
          </a:p>
          <a:p>
            <a:pPr lvl="0" algn="just"/>
            <a:r>
              <a:rPr lang="it-IT" sz="2800" b="1" dirty="0">
                <a:solidFill>
                  <a:srgbClr val="003F6E"/>
                </a:solidFill>
                <a:latin typeface="Calibri" panose="020F0502020204030204" pitchFamily="34" charset="0"/>
                <a:cs typeface="Calibri" panose="020F0502020204030204" pitchFamily="34" charset="0"/>
              </a:rPr>
              <a:t>a) a classificare i territorio </a:t>
            </a:r>
            <a:r>
              <a:rPr lang="it-IT" sz="2800" dirty="0">
                <a:solidFill>
                  <a:srgbClr val="003F6E"/>
                </a:solidFill>
                <a:latin typeface="Calibri" panose="020F0502020204030204" pitchFamily="34" charset="0"/>
                <a:cs typeface="Calibri" panose="020F0502020204030204" pitchFamily="34" charset="0"/>
              </a:rPr>
              <a:t>secondo i criteri stabiliti dalle Regioni (</a:t>
            </a:r>
            <a:r>
              <a:rPr lang="it-IT" sz="2800" b="1" dirty="0">
                <a:solidFill>
                  <a:srgbClr val="003F6E"/>
                </a:solidFill>
                <a:latin typeface="Calibri" panose="020F0502020204030204" pitchFamily="34" charset="0"/>
                <a:cs typeface="Calibri" panose="020F0502020204030204" pitchFamily="34" charset="0"/>
              </a:rPr>
              <a:t>zonizzazione acustica</a:t>
            </a:r>
            <a:r>
              <a:rPr lang="it-IT" sz="2800" dirty="0">
                <a:solidFill>
                  <a:srgbClr val="003F6E"/>
                </a:solidFill>
                <a:latin typeface="Calibri" panose="020F0502020204030204" pitchFamily="34" charset="0"/>
                <a:cs typeface="Calibri" panose="020F0502020204030204" pitchFamily="34" charset="0"/>
              </a:rPr>
              <a:t>:</a:t>
            </a:r>
            <a:r>
              <a:rPr lang="it-IT" sz="2800" b="1" dirty="0">
                <a:solidFill>
                  <a:srgbClr val="003F6E"/>
                </a:solidFill>
                <a:latin typeface="Calibri" panose="020F0502020204030204" pitchFamily="34" charset="0"/>
                <a:cs typeface="Calibri" panose="020F0502020204030204" pitchFamily="34" charset="0"/>
              </a:rPr>
              <a:t> </a:t>
            </a:r>
            <a:r>
              <a:rPr lang="it-IT" sz="2800" dirty="0">
                <a:solidFill>
                  <a:srgbClr val="003F6E"/>
                </a:solidFill>
                <a:latin typeface="Calibri" panose="020F0502020204030204" pitchFamily="34" charset="0"/>
                <a:cs typeface="Calibri" panose="020F0502020204030204" pitchFamily="34" charset="0"/>
              </a:rPr>
              <a:t>questa classificazione è parte dello strumento urbanistico),</a:t>
            </a:r>
          </a:p>
          <a:p>
            <a:pPr lvl="0" algn="just"/>
            <a:endParaRPr lang="it-IT" sz="2800" dirty="0">
              <a:solidFill>
                <a:srgbClr val="003F6E"/>
              </a:solidFill>
              <a:latin typeface="Calibri" panose="020F0502020204030204" pitchFamily="34" charset="0"/>
              <a:cs typeface="Calibri" panose="020F0502020204030204" pitchFamily="34" charset="0"/>
            </a:endParaRPr>
          </a:p>
          <a:p>
            <a:pPr lvl="0" algn="just"/>
            <a:r>
              <a:rPr lang="it-IT" sz="2800" b="1" dirty="0">
                <a:solidFill>
                  <a:srgbClr val="003F6E"/>
                </a:solidFill>
                <a:latin typeface="Calibri" panose="020F0502020204030204" pitchFamily="34" charset="0"/>
                <a:cs typeface="Calibri" panose="020F0502020204030204" pitchFamily="34" charset="0"/>
              </a:rPr>
              <a:t>g) ai controlli </a:t>
            </a:r>
            <a:r>
              <a:rPr lang="it-IT" sz="2800" dirty="0">
                <a:solidFill>
                  <a:srgbClr val="003F6E"/>
                </a:solidFill>
                <a:latin typeface="Calibri" panose="020F0502020204030204" pitchFamily="34" charset="0"/>
                <a:cs typeface="Calibri" panose="020F0502020204030204" pitchFamily="34" charset="0"/>
              </a:rPr>
              <a:t>sull’osservanza delle prescrizioni della </a:t>
            </a:r>
            <a:r>
              <a:rPr lang="it-IT" sz="2800" dirty="0" smtClean="0">
                <a:solidFill>
                  <a:srgbClr val="003F6E"/>
                </a:solidFill>
                <a:latin typeface="Calibri" panose="020F0502020204030204" pitchFamily="34" charset="0"/>
                <a:cs typeface="Calibri" panose="020F0502020204030204" pitchFamily="34" charset="0"/>
              </a:rPr>
              <a:t>legge (cfr. art. 14 della legge n. </a:t>
            </a:r>
            <a:r>
              <a:rPr lang="it-IT" sz="2800" smtClean="0">
                <a:solidFill>
                  <a:srgbClr val="003F6E"/>
                </a:solidFill>
                <a:latin typeface="Calibri" panose="020F0502020204030204" pitchFamily="34" charset="0"/>
                <a:cs typeface="Calibri" panose="020F0502020204030204" pitchFamily="34" charset="0"/>
              </a:rPr>
              <a:t>447/1995)</a:t>
            </a:r>
            <a:endParaRPr lang="it-IT" sz="2800" dirty="0">
              <a:solidFill>
                <a:srgbClr val="003F6E"/>
              </a:solidFill>
            </a:endParaRPr>
          </a:p>
        </p:txBody>
      </p:sp>
    </p:spTree>
    <p:extLst>
      <p:ext uri="{BB962C8B-B14F-4D97-AF65-F5344CB8AC3E}">
        <p14:creationId xmlns:p14="http://schemas.microsoft.com/office/powerpoint/2010/main" val="702055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1438</Words>
  <Application>Microsoft Office PowerPoint</Application>
  <PresentationFormat>Presentazione su schermo (4:3)</PresentationFormat>
  <Paragraphs>122</Paragraphs>
  <Slides>18</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Minion Web</vt:lpstr>
      <vt:lpstr>Times</vt:lpstr>
      <vt:lpstr>Wingdings</vt:lpstr>
      <vt:lpstr>Struttura predefinita</vt:lpstr>
      <vt:lpstr>Presentazione standard di PowerPoint</vt:lpstr>
      <vt:lpstr>Legge n. 447/1995</vt:lpstr>
      <vt:lpstr>Legge n. 447/1995</vt:lpstr>
      <vt:lpstr>Legge n. 447/1995</vt:lpstr>
      <vt:lpstr>Legge n. 447/1995</vt:lpstr>
      <vt:lpstr>Legge n. 447/1995</vt:lpstr>
      <vt:lpstr>Legge n. 447/1995</vt:lpstr>
      <vt:lpstr>Legge n. 447/1995</vt:lpstr>
      <vt:lpstr>Legge n. 447/1995</vt:lpstr>
      <vt:lpstr>Legge n. 447/1995</vt:lpstr>
      <vt:lpstr>Legge n. 447/1995 Giurisprudenza amministrativa</vt:lpstr>
      <vt:lpstr>DPCM 14.11.1997</vt:lpstr>
      <vt:lpstr>DPCM 14.11.1997</vt:lpstr>
      <vt:lpstr>DPCM 14.11.1997 Tabella A</vt:lpstr>
      <vt:lpstr>DPCM 14.11.1997</vt:lpstr>
      <vt:lpstr>DPCM 14.11.1997 Tabella C valori limite assoluti di immissione - Leq in dB (A) (art. 3)</vt:lpstr>
      <vt:lpstr>DPCM 14.11.1997</vt:lpstr>
      <vt:lpstr>Rilevanza ai fini della responsabilità &lt;accettabilità amministrativa&gt;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cp:lastModifiedBy/>
  <cp:revision>8</cp:revision>
  <dcterms:created xsi:type="dcterms:W3CDTF">2010-10-04T07:23:49Z</dcterms:created>
  <dcterms:modified xsi:type="dcterms:W3CDTF">2019-06-20T06:50:06Z</dcterms:modified>
</cp:coreProperties>
</file>