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2" r:id="rId4"/>
  </p:sldMasterIdLst>
  <p:notesMasterIdLst>
    <p:notesMasterId r:id="rId22"/>
  </p:notesMasterIdLst>
  <p:sldIdLst>
    <p:sldId id="256" r:id="rId5"/>
    <p:sldId id="267" r:id="rId6"/>
    <p:sldId id="275" r:id="rId7"/>
    <p:sldId id="274" r:id="rId8"/>
    <p:sldId id="270" r:id="rId9"/>
    <p:sldId id="259" r:id="rId10"/>
    <p:sldId id="260" r:id="rId11"/>
    <p:sldId id="257" r:id="rId12"/>
    <p:sldId id="258" r:id="rId13"/>
    <p:sldId id="268" r:id="rId14"/>
    <p:sldId id="271" r:id="rId15"/>
    <p:sldId id="263" r:id="rId16"/>
    <p:sldId id="262" r:id="rId17"/>
    <p:sldId id="266" r:id="rId18"/>
    <p:sldId id="272" r:id="rId19"/>
    <p:sldId id="261" r:id="rId20"/>
    <p:sldId id="276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CC99FF"/>
    <a:srgbClr val="FF0066"/>
    <a:srgbClr val="FF6600"/>
    <a:srgbClr val="EF9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51" autoAdjust="0"/>
    <p:restoredTop sz="86357" autoAdjust="0"/>
  </p:normalViewPr>
  <p:slideViewPr>
    <p:cSldViewPr snapToGrid="0">
      <p:cViewPr>
        <p:scale>
          <a:sx n="90" d="100"/>
          <a:sy n="90" d="100"/>
        </p:scale>
        <p:origin x="-1194" y="-6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2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30AE3-6BD5-49C3-BD9C-4ED61B6F3F97}" type="datetimeFigureOut">
              <a:rPr lang="it-IT" smtClean="0"/>
              <a:t>21/05/2018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42C39-30E3-454F-8188-2394F4E545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0471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42C39-30E3-454F-8188-2394F4E54507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5602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2F8B8-09D7-4F0A-B447-5F4DD89E3AEE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21/05/2018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9F3A-F9C5-4CC2-8693-10BEF12D507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91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C877-54D6-4D3F-9879-4A0E4492A11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21/05/2018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9F3A-F9C5-4CC2-8693-10BEF12D507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403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D9C1-8D49-4D7C-A739-0E28D152D67E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21/05/2018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9F3A-F9C5-4CC2-8693-10BEF12D507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471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2F8B8-09D7-4F0A-B447-5F4DD89E3AEE}" type="datetime1">
              <a:rPr lang="it-IT" smtClean="0"/>
              <a:t>21/05/2018</a:t>
            </a:fld>
            <a:endParaRPr lang="it-I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D09F3A-F9C5-4CC2-8693-10BEF12D5074}" type="slidenum">
              <a:rPr lang="it-IT" smtClean="0"/>
              <a:t>‹N›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E214-535B-4B01-B68B-4D981DA4E1CA}" type="datetime1">
              <a:rPr lang="it-IT" smtClean="0"/>
              <a:t>21/05/2018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9F3A-F9C5-4CC2-8693-10BEF12D507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3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6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46B-ADC7-4D62-B293-EC06C75C2307}" type="datetime1">
              <a:rPr lang="it-IT" smtClean="0"/>
              <a:t>21/05/2018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9F3A-F9C5-4CC2-8693-10BEF12D507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2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2806-2D23-40F7-91E2-FEDE46E5CA86}" type="datetime1">
              <a:rPr lang="it-IT" smtClean="0"/>
              <a:t>21/05/2018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9F3A-F9C5-4CC2-8693-10BEF12D5074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2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7563-6855-483D-A430-04EBEA70BEE4}" type="datetime1">
              <a:rPr lang="it-IT" smtClean="0"/>
              <a:t>21/05/2018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9F3A-F9C5-4CC2-8693-10BEF12D5074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51"/>
            <a:ext cx="5388864" cy="39131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ADC5-44B6-4988-A57C-66E5F85ABD1F}" type="datetime1">
              <a:rPr lang="it-IT" smtClean="0"/>
              <a:t>21/05/2018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9F3A-F9C5-4CC2-8693-10BEF12D507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27A7F-1465-4225-A221-7BADD9A589B1}" type="datetime1">
              <a:rPr lang="it-IT" smtClean="0"/>
              <a:t>21/05/2018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9F3A-F9C5-4CC2-8693-10BEF12D507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8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1" y="273053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8" y="2438403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3353-4559-4969-A436-63976B00100A}" type="datetime1">
              <a:rPr lang="it-IT" smtClean="0"/>
              <a:t>21/05/2018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9F3A-F9C5-4CC2-8693-10BEF12D507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E214-535B-4B01-B68B-4D981DA4E1CA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21/05/2018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9F3A-F9C5-4CC2-8693-10BEF12D507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408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6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6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6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6C74-2442-4A9D-8815-3AF42442722D}" type="datetime1">
              <a:rPr lang="it-IT" smtClean="0"/>
              <a:t>21/05/2018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9F3A-F9C5-4CC2-8693-10BEF12D507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C877-54D6-4D3F-9879-4A0E4492A115}" type="datetime1">
              <a:rPr lang="it-IT" smtClean="0"/>
              <a:t>21/05/2018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9F3A-F9C5-4CC2-8693-10BEF12D507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3F7D-8261-49C3-8881-3D99F0443F41}" type="datetime1">
              <a:rPr lang="it-IT" smtClean="0"/>
              <a:t>21/05/2018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9F3A-F9C5-4CC2-8693-10BEF12D507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Avv. Dario Lupo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796BE-7353-4352-8853-E41477884894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112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Avv. Dario Lupo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37840-9E96-4D7D-A35D-34A631DFED0B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3219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Avv. Dario Lupo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1C2E5-D2B7-4779-9FCA-03E811A084DE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685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Avv. Dario Lupo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28847-6C22-43EC-B215-9C02792520B2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6459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Avv. Dario Lupo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B945D-1975-4DD7-A0E4-39365786FE4E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930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Avv. Dario Lupo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F176A-00C0-410F-A084-AB39A770EF23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2990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Avv. Dario Lupo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BE9C3-6AE2-4550-BA21-EE8FFD0312C6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16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46B-ADC7-4D62-B293-EC06C75C2307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21/05/2018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9F3A-F9C5-4CC2-8693-10BEF12D507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906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Avv. Dario Lupo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E5114-0872-4AB9-8CD6-912180246A38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8903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Avv. Dario Lupo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ED2E9-11CF-4F18-AFED-F09D0ECA225C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1883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Avv. Dario Lupo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10D26-ADAD-4C46-B3F5-90A174CF8B96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3983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Avv. Dario Lupo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DE9C8-CE54-42AB-A67F-93F0FD169B9F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484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Avv. Dario Lupo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38738-03F2-48CE-B7AB-85461C8FB9BB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7643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Avv. Dario Lupo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7AE59-69C3-4D3F-A835-B075A93E234A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1220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Avv. Dario Lupo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420FC-4BE7-48D3-8E5D-1C00CFF508D2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4716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lipArt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Avv. Dario Lupo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43ECD-34C3-4C0D-8651-3B04A100048C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1905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olo, testo e clip multimedi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risorsa multimediale 3"/>
          <p:cNvSpPr>
            <a:spLocks noGrp="1"/>
          </p:cNvSpPr>
          <p:nvPr>
            <p:ph type="media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Avv. Dario Lupo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00084-AC7A-4FAA-A4ED-63043AB4806C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1610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Avv. Dario Lupo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FEA1A-9715-4CD5-B51A-19665430A399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958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2806-2D23-40F7-91E2-FEDE46E5CA8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21/05/2018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9F3A-F9C5-4CC2-8693-10BEF12D507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1908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Avv. Dario Lupo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796BE-7353-4352-8853-E41477884894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8691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Avv. Dario Lupo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37840-9E96-4D7D-A35D-34A631DFED0B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96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Avv. Dario Lupo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1C2E5-D2B7-4779-9FCA-03E811A084DE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6993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Avv. Dario Lupo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28847-6C22-43EC-B215-9C02792520B2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5864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Avv. Dario Lupo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B945D-1975-4DD7-A0E4-39365786FE4E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2520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Avv. Dario Lupo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F176A-00C0-410F-A084-AB39A770EF23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6870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Avv. Dario Lupo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BE9C3-6AE2-4550-BA21-EE8FFD0312C6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876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Avv. Dario Lupo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E5114-0872-4AB9-8CD6-912180246A38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081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Avv. Dario Lupo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ED2E9-11CF-4F18-AFED-F09D0ECA225C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8223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Avv. Dario Lupo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10D26-ADAD-4C46-B3F5-90A174CF8B96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15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7563-6855-483D-A430-04EBEA70BEE4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21/05/2018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9F3A-F9C5-4CC2-8693-10BEF12D507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2798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Avv. Dario Lupo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DE9C8-CE54-42AB-A67F-93F0FD169B9F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5951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Avv. Dario Lupo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38738-03F2-48CE-B7AB-85461C8FB9BB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3338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Avv. Dario Lupo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7AE59-69C3-4D3F-A835-B075A93E234A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558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Avv. Dario Lupo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420FC-4BE7-48D3-8E5D-1C00CFF508D2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7575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lipArt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Avv. Dario Lupo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43ECD-34C3-4C0D-8651-3B04A100048C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5777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olo, testo e clip multimedi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risorsa multimediale 3"/>
          <p:cNvSpPr>
            <a:spLocks noGrp="1"/>
          </p:cNvSpPr>
          <p:nvPr>
            <p:ph type="media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Avv. Dario Lupo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00084-AC7A-4FAA-A4ED-63043AB4806C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7741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Avv. Dario Lupo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FEA1A-9715-4CD5-B51A-19665430A399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418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ADC5-44B6-4988-A57C-66E5F85ABD1F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21/05/2018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9F3A-F9C5-4CC2-8693-10BEF12D507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009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27A7F-1465-4225-A221-7BADD9A589B1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21/05/2018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9F3A-F9C5-4CC2-8693-10BEF12D507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2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3353-4559-4969-A436-63976B00100A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21/05/2018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9F3A-F9C5-4CC2-8693-10BEF12D507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09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6C74-2442-4A9D-8815-3AF42442722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21/05/2018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9F3A-F9C5-4CC2-8693-10BEF12D507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165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B3F7D-8261-49C3-8881-3D99F0443F41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21/05/2018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09F3A-F9C5-4CC2-8693-10BEF12D507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3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DEB3F7D-8261-49C3-8881-3D99F0443F41}" type="datetime1">
              <a:rPr lang="it-IT" smtClean="0"/>
              <a:t>21/05/2018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3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9" y="6356353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3D09F3A-F9C5-4CC2-8693-10BEF12D507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Oval 6"/>
          <p:cNvSpPr/>
          <p:nvPr/>
        </p:nvSpPr>
        <p:spPr>
          <a:xfrm>
            <a:off x="11277015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7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7676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000000"/>
                </a:solidFill>
              </a:rPr>
              <a:t>Avv. Dario Lupo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113199-BEDA-44E4-940F-E008A4B88389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6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7676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000000"/>
                </a:solidFill>
              </a:rPr>
              <a:t>Avv. Dario Lupo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113199-BEDA-44E4-940F-E008A4B88389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5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9F3A-F9C5-4CC2-8693-10BEF12D5074}" type="slidenum">
              <a:rPr lang="it-IT" smtClean="0">
                <a:solidFill>
                  <a:schemeClr val="tx1"/>
                </a:solidFill>
              </a:rPr>
              <a:t>1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3505200" y="6045959"/>
            <a:ext cx="5532474" cy="654879"/>
          </a:xfrm>
        </p:spPr>
        <p:txBody>
          <a:bodyPr>
            <a:normAutofit fontScale="85000" lnSpcReduction="20000"/>
          </a:bodyPr>
          <a:lstStyle/>
          <a:p>
            <a:endParaRPr lang="it-IT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Convegno in Como, 18 maggio 2018</a:t>
            </a:r>
          </a:p>
          <a:p>
            <a:endParaRPr lang="it-IT" sz="2000" b="1" dirty="0">
              <a:solidFill>
                <a:srgbClr val="C00000"/>
              </a:solidFill>
              <a:latin typeface="Belwe Bd BT" panose="020609030503050205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775127" y="1637414"/>
            <a:ext cx="11022419" cy="3408400"/>
          </a:xfrm>
        </p:spPr>
        <p:txBody>
          <a:bodyPr>
            <a:noAutofit/>
          </a:bodyPr>
          <a:lstStyle/>
          <a:p>
            <a:r>
              <a:rPr lang="it-IT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6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GIUSTIZIA SPORTIVA: </a:t>
            </a:r>
            <a:r>
              <a:rPr lang="it-IT" sz="36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it-IT" sz="36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FONTI INTERNAZIONALI, EUROPEE E NAZIONALI; LA </a:t>
            </a:r>
            <a:r>
              <a:rPr lang="it-IT" sz="36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RESPONSABILITÀ DISCIPLINARE</a:t>
            </a:r>
            <a:r>
              <a:rPr lang="it-IT" sz="36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I RAPPORTI TRA GIURISDIZIONE ORDINARIA </a:t>
            </a:r>
            <a:r>
              <a:rPr lang="it-IT" sz="36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36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6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it-IT" sz="36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GIUSTIZIA SPORTIVA </a:t>
            </a:r>
            <a:endParaRPr lang="it-IT" sz="4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072" y="5032948"/>
            <a:ext cx="2405584" cy="1385151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</p:pic>
      <p:pic>
        <p:nvPicPr>
          <p:cNvPr id="5" name="Picture 2" descr="logo Camera Civile di Co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545" y="209992"/>
            <a:ext cx="2086639" cy="208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71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0991" y="113827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6700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it-IT" sz="6700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it-IT" sz="8000" b="1" i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Se lo Sport ha sue leggi…</a:t>
            </a:r>
            <a:br>
              <a:rPr lang="it-IT" sz="8000" b="1" i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it-IT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9F3A-F9C5-4CC2-8693-10BEF12D5074}" type="slidenum">
              <a:rPr lang="it-IT" smtClean="0">
                <a:solidFill>
                  <a:schemeClr val="tx1"/>
                </a:solidFill>
              </a:rPr>
              <a:t>10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Freccia in giù 8"/>
          <p:cNvSpPr/>
          <p:nvPr/>
        </p:nvSpPr>
        <p:spPr>
          <a:xfrm rot="2325561">
            <a:off x="3906343" y="1374501"/>
            <a:ext cx="354842" cy="1898317"/>
          </a:xfrm>
          <a:prstGeom prst="downArrow">
            <a:avLst>
              <a:gd name="adj1" fmla="val 50000"/>
              <a:gd name="adj2" fmla="val 53160"/>
            </a:avLst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llout con freccia a destra 14"/>
          <p:cNvSpPr/>
          <p:nvPr/>
        </p:nvSpPr>
        <p:spPr>
          <a:xfrm>
            <a:off x="1106051" y="3192829"/>
            <a:ext cx="4121624" cy="1793841"/>
          </a:xfrm>
          <a:prstGeom prst="rightArrow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1213246" y="3234153"/>
            <a:ext cx="2307265" cy="1771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it-IT" sz="2800" b="1" i="1" dirty="0">
                <a:solidFill>
                  <a:srgbClr val="FF0066"/>
                </a:solidFill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n</a:t>
            </a:r>
            <a:r>
              <a:rPr lang="it-IT" sz="2800" b="1" i="1" dirty="0" smtClean="0">
                <a:solidFill>
                  <a:srgbClr val="FF0066"/>
                </a:solidFill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on può mancare la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it-IT" sz="2800" b="1" i="1" dirty="0" smtClean="0">
                <a:solidFill>
                  <a:srgbClr val="FF0066"/>
                </a:solidFill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Giustizia sportiva…</a:t>
            </a:r>
          </a:p>
        </p:txBody>
      </p:sp>
      <p:sp>
        <p:nvSpPr>
          <p:cNvPr id="5" name="Pergamena 1 4"/>
          <p:cNvSpPr/>
          <p:nvPr/>
        </p:nvSpPr>
        <p:spPr>
          <a:xfrm>
            <a:off x="5114262" y="2938797"/>
            <a:ext cx="2200939" cy="2094614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it-IT" sz="3000" b="1" dirty="0" smtClean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… e i suoi giudici</a:t>
            </a:r>
            <a:endParaRPr lang="it-IT" sz="3000" b="1" dirty="0">
              <a:solidFill>
                <a:srgbClr val="CC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29" name="Picture 5" descr="Risultati immagini per giustizia sportiva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316" y="3253204"/>
            <a:ext cx="246461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932" y="3234153"/>
            <a:ext cx="2553068" cy="184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7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numero diapositiva 5"/>
          <p:cNvSpPr txBox="1">
            <a:spLocks noGrp="1"/>
          </p:cNvSpPr>
          <p:nvPr/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4B4E0F8-77F3-4D80-B23B-EB734457BD0C}" type="slidenum">
              <a:rPr lang="it-IT" altLang="it-IT" sz="1400" smtClean="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it-IT" altLang="it-IT" sz="1400" smtClean="0">
              <a:solidFill>
                <a:srgbClr val="000000"/>
              </a:solidFill>
            </a:endParaRPr>
          </a:p>
        </p:txBody>
      </p:sp>
      <p:grpSp>
        <p:nvGrpSpPr>
          <p:cNvPr id="9219" name="Diagram 4"/>
          <p:cNvGrpSpPr>
            <a:grpSpLocks noChangeAspect="1"/>
          </p:cNvGrpSpPr>
          <p:nvPr/>
        </p:nvGrpSpPr>
        <p:grpSpPr bwMode="auto">
          <a:xfrm>
            <a:off x="1928598" y="449266"/>
            <a:ext cx="8323583" cy="5207099"/>
            <a:chOff x="867" y="1692"/>
            <a:chExt cx="1483" cy="1339"/>
          </a:xfrm>
        </p:grpSpPr>
        <p:sp>
          <p:nvSpPr>
            <p:cNvPr id="9224" name="_s77830"/>
            <p:cNvSpPr>
              <a:spLocks noChangeShapeType="1"/>
            </p:cNvSpPr>
            <p:nvPr/>
          </p:nvSpPr>
          <p:spPr bwMode="auto">
            <a:xfrm flipH="1">
              <a:off x="1252" y="2618"/>
              <a:ext cx="178" cy="10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2000" smtClean="0">
                <a:solidFill>
                  <a:srgbClr val="000000"/>
                </a:solidFill>
              </a:endParaRPr>
            </a:p>
          </p:txBody>
        </p:sp>
        <p:sp>
          <p:nvSpPr>
            <p:cNvPr id="9225" name="_s77831"/>
            <p:cNvSpPr>
              <a:spLocks noChangeArrowheads="1"/>
            </p:cNvSpPr>
            <p:nvPr/>
          </p:nvSpPr>
          <p:spPr bwMode="auto">
            <a:xfrm>
              <a:off x="867" y="2618"/>
              <a:ext cx="412" cy="412"/>
            </a:xfrm>
            <a:prstGeom prst="ellipse">
              <a:avLst/>
            </a:prstGeom>
            <a:gradFill rotWithShape="1">
              <a:gsLst>
                <a:gs pos="0">
                  <a:srgbClr val="767647"/>
                </a:gs>
                <a:gs pos="50000">
                  <a:srgbClr val="FFFF99"/>
                </a:gs>
                <a:gs pos="100000">
                  <a:srgbClr val="767647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b="1" dirty="0" smtClean="0">
                  <a:solidFill>
                    <a:srgbClr val="3333CC"/>
                  </a:solidFill>
                </a:rPr>
                <a:t>REGOLAMENTI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b="1" dirty="0" smtClean="0">
                  <a:solidFill>
                    <a:srgbClr val="3333CC"/>
                  </a:solidFill>
                </a:rPr>
                <a:t>FEDERALI</a:t>
              </a:r>
            </a:p>
          </p:txBody>
        </p:sp>
        <p:sp>
          <p:nvSpPr>
            <p:cNvPr id="9226" name="_s77832"/>
            <p:cNvSpPr>
              <a:spLocks noChangeShapeType="1"/>
            </p:cNvSpPr>
            <p:nvPr/>
          </p:nvSpPr>
          <p:spPr bwMode="auto">
            <a:xfrm>
              <a:off x="1787" y="2619"/>
              <a:ext cx="178" cy="10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2000" smtClean="0">
                <a:solidFill>
                  <a:srgbClr val="000000"/>
                </a:solidFill>
              </a:endParaRPr>
            </a:p>
          </p:txBody>
        </p:sp>
        <p:sp>
          <p:nvSpPr>
            <p:cNvPr id="9227" name="_s77833"/>
            <p:cNvSpPr>
              <a:spLocks noChangeArrowheads="1"/>
            </p:cNvSpPr>
            <p:nvPr/>
          </p:nvSpPr>
          <p:spPr bwMode="auto">
            <a:xfrm>
              <a:off x="1938" y="2619"/>
              <a:ext cx="412" cy="412"/>
            </a:xfrm>
            <a:prstGeom prst="ellipse">
              <a:avLst/>
            </a:prstGeom>
            <a:gradFill rotWithShape="1">
              <a:gsLst>
                <a:gs pos="0">
                  <a:srgbClr val="76472F"/>
                </a:gs>
                <a:gs pos="50000">
                  <a:srgbClr val="FF9966"/>
                </a:gs>
                <a:gs pos="100000">
                  <a:srgbClr val="76472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800" b="1" dirty="0" smtClean="0">
                  <a:solidFill>
                    <a:srgbClr val="0000FF"/>
                  </a:solidFill>
                </a:rPr>
                <a:t>STATUTI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800" b="1" dirty="0" smtClean="0">
                  <a:solidFill>
                    <a:srgbClr val="0000FF"/>
                  </a:solidFill>
                </a:rPr>
                <a:t>FEDERALI</a:t>
              </a:r>
            </a:p>
          </p:txBody>
        </p:sp>
        <p:sp>
          <p:nvSpPr>
            <p:cNvPr id="9228" name="_s77834"/>
            <p:cNvSpPr>
              <a:spLocks noChangeShapeType="1"/>
            </p:cNvSpPr>
            <p:nvPr/>
          </p:nvSpPr>
          <p:spPr bwMode="auto">
            <a:xfrm flipV="1">
              <a:off x="1609" y="2104"/>
              <a:ext cx="0" cy="2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2000" smtClean="0">
                <a:solidFill>
                  <a:srgbClr val="000000"/>
                </a:solidFill>
              </a:endParaRPr>
            </a:p>
          </p:txBody>
        </p:sp>
        <p:sp>
          <p:nvSpPr>
            <p:cNvPr id="157705" name="_s77835"/>
            <p:cNvSpPr>
              <a:spLocks noChangeArrowheads="1"/>
            </p:cNvSpPr>
            <p:nvPr/>
          </p:nvSpPr>
          <p:spPr bwMode="auto">
            <a:xfrm>
              <a:off x="1403" y="1692"/>
              <a:ext cx="412" cy="41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b="1" dirty="0" smtClean="0">
                  <a:solidFill>
                    <a:srgbClr val="FF0000"/>
                  </a:solidFill>
                </a:rPr>
                <a:t>CODICE DELLA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b="1" dirty="0" smtClean="0">
                  <a:solidFill>
                    <a:srgbClr val="FF0000"/>
                  </a:solidFill>
                </a:rPr>
                <a:t>GIUSTIZIA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b="1" dirty="0" smtClean="0">
                  <a:solidFill>
                    <a:srgbClr val="FF0000"/>
                  </a:solidFill>
                </a:rPr>
                <a:t>SPORTIVA-STATUTO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b="1" dirty="0" smtClean="0">
                  <a:solidFill>
                    <a:srgbClr val="FF0000"/>
                  </a:solidFill>
                </a:rPr>
                <a:t>CONI</a:t>
              </a:r>
              <a:endParaRPr lang="it-IT" sz="500" b="1" dirty="0">
                <a:solidFill>
                  <a:srgbClr val="FF0000"/>
                </a:solidFill>
              </a:endParaRPr>
            </a:p>
          </p:txBody>
        </p:sp>
        <p:sp>
          <p:nvSpPr>
            <p:cNvPr id="9230" name="_s77836"/>
            <p:cNvSpPr>
              <a:spLocks noChangeArrowheads="1"/>
            </p:cNvSpPr>
            <p:nvPr/>
          </p:nvSpPr>
          <p:spPr bwMode="auto">
            <a:xfrm>
              <a:off x="1403" y="2310"/>
              <a:ext cx="412" cy="412"/>
            </a:xfrm>
            <a:prstGeom prst="ellipse">
              <a:avLst/>
            </a:prstGeom>
            <a:gradFill rotWithShape="1">
              <a:gsLst>
                <a:gs pos="0">
                  <a:srgbClr val="004776"/>
                </a:gs>
                <a:gs pos="50000">
                  <a:srgbClr val="0099FF"/>
                </a:gs>
                <a:gs pos="100000">
                  <a:srgbClr val="00477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800" dirty="0" smtClean="0">
                  <a:solidFill>
                    <a:srgbClr val="FF0000"/>
                  </a:solidFill>
                </a:rPr>
                <a:t>FONTI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800" dirty="0" smtClean="0">
                  <a:solidFill>
                    <a:srgbClr val="FF0000"/>
                  </a:solidFill>
                </a:rPr>
                <a:t>NAZIONALI</a:t>
              </a:r>
              <a:endParaRPr lang="it-IT" altLang="it-IT" sz="48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9221" name="Rectangle 12"/>
          <p:cNvSpPr>
            <a:spLocks noChangeArrowheads="1"/>
          </p:cNvSpPr>
          <p:nvPr/>
        </p:nvSpPr>
        <p:spPr bwMode="auto">
          <a:xfrm>
            <a:off x="0" y="0"/>
            <a:ext cx="3551767" cy="2016125"/>
          </a:xfrm>
          <a:prstGeom prst="rect">
            <a:avLst/>
          </a:prstGeom>
          <a:solidFill>
            <a:srgbClr val="00B8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 algn="ctr" eaLnBrk="1" fontAlgn="base" hangingPunct="1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altLang="it-IT" sz="4000" dirty="0" smtClean="0">
              <a:solidFill>
                <a:srgbClr val="FFFFFF"/>
              </a:solidFill>
              <a:ea typeface="Lucida Sans Unicode" pitchFamily="34" charset="0"/>
              <a:cs typeface="Lucida Sans Unicode" pitchFamily="34" charset="0"/>
            </a:endParaRPr>
          </a:p>
          <a:p>
            <a:pPr algn="ctr" eaLnBrk="1" fontAlgn="base" hangingPunct="1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altLang="it-IT" sz="4000" dirty="0" err="1" smtClean="0">
                <a:solidFill>
                  <a:srgbClr val="FFFFFF"/>
                </a:solidFill>
                <a:ea typeface="Lucida Sans Unicode" pitchFamily="34" charset="0"/>
                <a:cs typeface="Lucida Sans Unicode" pitchFamily="34" charset="0"/>
              </a:rPr>
              <a:t>Giustizia</a:t>
            </a:r>
            <a:r>
              <a:rPr lang="en-GB" altLang="it-IT" sz="4000" dirty="0" smtClean="0">
                <a:solidFill>
                  <a:srgbClr val="FFFFFF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altLang="it-IT" sz="4000" dirty="0" err="1" smtClean="0">
                <a:solidFill>
                  <a:srgbClr val="FFFFFF"/>
                </a:solidFill>
                <a:ea typeface="Lucida Sans Unicode" pitchFamily="34" charset="0"/>
                <a:cs typeface="Lucida Sans Unicode" pitchFamily="34" charset="0"/>
              </a:rPr>
              <a:t>sportiva</a:t>
            </a:r>
            <a:endParaRPr lang="en-GB" altLang="it-IT" sz="4000" dirty="0" smtClean="0">
              <a:solidFill>
                <a:srgbClr val="FFFFFF"/>
              </a:solidFill>
              <a:ea typeface="Lucida Sans Unicode" pitchFamily="34" charset="0"/>
              <a:cs typeface="Lucida Sans Unicode" pitchFamily="34" charset="0"/>
            </a:endParaRPr>
          </a:p>
          <a:p>
            <a:pPr algn="ctr" eaLnBrk="1" fontAlgn="base" hangingPunct="1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altLang="it-IT" sz="4000" dirty="0" smtClean="0">
                <a:solidFill>
                  <a:srgbClr val="FFFFFF"/>
                </a:solidFill>
                <a:ea typeface="Lucida Sans Unicode" pitchFamily="34" charset="0"/>
                <a:cs typeface="Lucida Sans Unicode" pitchFamily="34" charset="0"/>
              </a:rPr>
              <a:t>italiana</a:t>
            </a:r>
          </a:p>
          <a:p>
            <a:pPr algn="ctr" eaLnBrk="1" fontAlgn="base" hangingPunct="1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altLang="it-IT" sz="3600" dirty="0" smtClean="0">
              <a:solidFill>
                <a:srgbClr val="FFFFFF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9223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 eaLnBrk="1" hangingPunct="1"/>
            <a:fld id="{D13A8EB5-1AB2-4E81-9833-FC6DADE6CBB0}" type="slidenum">
              <a:rPr lang="it-IT" altLang="it-IT" sz="1400" smtClean="0">
                <a:solidFill>
                  <a:srgbClr val="000000"/>
                </a:solidFill>
              </a:rPr>
              <a:pPr eaLnBrk="1" hangingPunct="1"/>
              <a:t>11</a:t>
            </a:fld>
            <a:endParaRPr lang="it-IT" altLang="it-IT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5377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364" y="13650"/>
            <a:ext cx="10515600" cy="1325563"/>
          </a:xfrm>
        </p:spPr>
        <p:txBody>
          <a:bodyPr>
            <a:normAutofit/>
          </a:bodyPr>
          <a:lstStyle/>
          <a:p>
            <a:r>
              <a:rPr lang="it-IT" sz="6600" dirty="0" smtClean="0">
                <a:solidFill>
                  <a:srgbClr val="7030A0"/>
                </a:solidFill>
                <a:latin typeface="Chiller" panose="04020404031007020602" pitchFamily="82" charset="0"/>
              </a:rPr>
              <a:t>    </a:t>
            </a:r>
            <a:r>
              <a:rPr lang="it-IT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LA GIUSTIZIA SPORTIVA </a:t>
            </a:r>
            <a:r>
              <a:rPr lang="it-IT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ITALIANA</a:t>
            </a:r>
            <a:endParaRPr lang="it-IT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76" y="103609"/>
            <a:ext cx="2219325" cy="2066925"/>
          </a:xfrm>
        </p:spPr>
      </p:pic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9F3A-F9C5-4CC2-8693-10BEF12D5074}" type="slidenum">
              <a:rPr lang="it-IT" smtClean="0">
                <a:solidFill>
                  <a:schemeClr val="tx1"/>
                </a:solidFill>
              </a:rPr>
              <a:t>12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Triangolo isoscele 4"/>
          <p:cNvSpPr/>
          <p:nvPr/>
        </p:nvSpPr>
        <p:spPr>
          <a:xfrm>
            <a:off x="2477425" y="1570839"/>
            <a:ext cx="7422777" cy="5002306"/>
          </a:xfrm>
          <a:prstGeom prst="triangl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>
            <a:off x="5048778" y="3085968"/>
            <a:ext cx="228007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3069306" y="5776392"/>
            <a:ext cx="623901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3681786" y="4949062"/>
            <a:ext cx="5014051" cy="1545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3204698" y="5990440"/>
            <a:ext cx="6103623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  <a:latin typeface="DFPOP1-W9" panose="02010609010101010101" pitchFamily="1" charset="-128"/>
                <a:ea typeface="DFPOP1-W9" panose="02010609010101010101" pitchFamily="1" charset="-128"/>
                <a:cs typeface="Carlito" panose="020F0502020204030204" pitchFamily="34" charset="0"/>
              </a:rPr>
              <a:t> 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POP1-W9" panose="02010609010101010101" pitchFamily="1" charset="-128"/>
                <a:cs typeface="Carlito" panose="020F0502020204030204" pitchFamily="34" charset="0"/>
              </a:rPr>
              <a:t>GIUDICI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POP1-W9" panose="02010609010101010101" pitchFamily="1" charset="-128"/>
                <a:cs typeface="Carlito" panose="020F0502020204030204" pitchFamily="34" charset="0"/>
              </a:rPr>
              <a:t>NAZIONALI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POP1-W9" panose="02010609010101010101" pitchFamily="1" charset="-128"/>
                <a:cs typeface="Carlito" panose="020F0502020204030204" pitchFamily="34" charset="0"/>
              </a:rPr>
              <a:t>GIUDICI TERRITORIALI</a:t>
            </a:r>
            <a:endParaRPr lang="it-IT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POP1-W9" panose="02010609010101010101" pitchFamily="1" charset="-128"/>
              <a:cs typeface="Carlito" panose="020F050202020403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3762823" y="5127038"/>
            <a:ext cx="5055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rgbClr val="002060"/>
                </a:solidFill>
                <a:latin typeface="DFPOP1-W9" panose="02010609010101010101" pitchFamily="1" charset="-128"/>
                <a:ea typeface="DFPOP1-W9" panose="02010609010101010101" pitchFamily="1" charset="-128"/>
                <a:cs typeface="Carlito" panose="020F0502020204030204" pitchFamily="34" charset="0"/>
              </a:rPr>
              <a:t>       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OP1-W9" panose="02010609010101010101" pitchFamily="1" charset="-128"/>
                <a:ea typeface="DFPOP1-W9" panose="02010609010101010101" pitchFamily="1" charset="-128"/>
                <a:cs typeface="Carlito" panose="020F0502020204030204" pitchFamily="34" charset="0"/>
              </a:rPr>
              <a:t>TRIBUNALE FEDERALE</a:t>
            </a:r>
            <a:endParaRPr lang="it-IT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OP1-W9" panose="02010609010101010101" pitchFamily="1" charset="-128"/>
              <a:ea typeface="DFPOP1-W9" panose="02010609010101010101" pitchFamily="1" charset="-128"/>
              <a:cs typeface="Carlito" panose="020F0502020204030204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898700" y="3304179"/>
            <a:ext cx="2430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2060"/>
                </a:solidFill>
                <a:latin typeface="DFPOP1-W9" panose="02010609010101010101" pitchFamily="1" charset="-128"/>
                <a:ea typeface="DFPOP1-W9" panose="02010609010101010101" pitchFamily="1" charset="-128"/>
                <a:cs typeface="Carlito" panose="020F0502020204030204" pitchFamily="34" charset="0"/>
              </a:rPr>
              <a:t> </a:t>
            </a:r>
            <a:r>
              <a:rPr lang="it-IT" dirty="0" smtClean="0">
                <a:solidFill>
                  <a:srgbClr val="002060"/>
                </a:solidFill>
                <a:latin typeface="DFPOP1-W9" panose="02010609010101010101" pitchFamily="1" charset="-128"/>
                <a:ea typeface="DFPOP1-W9" panose="02010609010101010101" pitchFamily="1" charset="-128"/>
                <a:cs typeface="Carlito" panose="020F0502020204030204" pitchFamily="34" charset="0"/>
              </a:rPr>
              <a:t>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OP1-W9" panose="02010609010101010101" pitchFamily="1" charset="-128"/>
                <a:ea typeface="DFPOP1-W9" panose="02010609010101010101" pitchFamily="1" charset="-128"/>
                <a:cs typeface="Carlito" panose="020F0502020204030204" pitchFamily="34" charset="0"/>
              </a:rPr>
              <a:t>CORTE FEDERALE </a:t>
            </a:r>
            <a:endParaRPr lang="it-IT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OP1-W9" panose="02010609010101010101" pitchFamily="1" charset="-128"/>
              <a:ea typeface="DFPOP1-W9" panose="02010609010101010101" pitchFamily="1" charset="-128"/>
              <a:cs typeface="Carlito" panose="020F0502020204030204" pitchFamily="34" charset="0"/>
            </a:endParaRPr>
          </a:p>
          <a:p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OP1-W9" panose="02010609010101010101" pitchFamily="1" charset="-128"/>
                <a:ea typeface="DFPOP1-W9" panose="02010609010101010101" pitchFamily="1" charset="-128"/>
                <a:cs typeface="Carlito" panose="020F0502020204030204" pitchFamily="34" charset="0"/>
              </a:rPr>
              <a:t>  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OP1-W9" panose="02010609010101010101" pitchFamily="1" charset="-128"/>
                <a:ea typeface="DFPOP1-W9" panose="02010609010101010101" pitchFamily="1" charset="-128"/>
                <a:cs typeface="Carlito" panose="020F0502020204030204" pitchFamily="34" charset="0"/>
              </a:rPr>
              <a:t> DI APPELLO</a:t>
            </a:r>
            <a:endParaRPr lang="it-IT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OP1-W9" panose="02010609010101010101" pitchFamily="1" charset="-128"/>
              <a:ea typeface="DFPOP1-W9" panose="02010609010101010101" pitchFamily="1" charset="-128"/>
              <a:cs typeface="Carlito" panose="020F0502020204030204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5356843" y="2157286"/>
            <a:ext cx="16405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  <a:latin typeface="DFPOP1-W9" panose="02010609010101010101" pitchFamily="1" charset="-128"/>
                <a:ea typeface="DFPOP1-W9" panose="02010609010101010101" pitchFamily="1" charset="-128"/>
                <a:cs typeface="Carlito" panose="020F0502020204030204" pitchFamily="34" charset="0"/>
              </a:rPr>
              <a:t>  </a:t>
            </a:r>
            <a:r>
              <a:rPr lang="it-IT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OP1-W9" panose="02010609010101010101" pitchFamily="1" charset="-128"/>
                <a:ea typeface="DFPOP1-W9" panose="02010609010101010101" pitchFamily="1" charset="-128"/>
                <a:cs typeface="Carlito" panose="020F0502020204030204" pitchFamily="34" charset="0"/>
              </a:rPr>
              <a:t>COLLEGIO</a:t>
            </a:r>
          </a:p>
          <a:p>
            <a:r>
              <a:rPr lang="it-IT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OP1-W9" panose="02010609010101010101" pitchFamily="1" charset="-128"/>
                <a:ea typeface="DFPOP1-W9" panose="02010609010101010101" pitchFamily="1" charset="-128"/>
                <a:cs typeface="Carlito" panose="020F0502020204030204" pitchFamily="34" charset="0"/>
              </a:rPr>
              <a:t>     DI        </a:t>
            </a:r>
          </a:p>
          <a:p>
            <a:r>
              <a:rPr lang="it-IT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OP1-W9" panose="02010609010101010101" pitchFamily="1" charset="-128"/>
                <a:ea typeface="DFPOP1-W9" panose="02010609010101010101" pitchFamily="1" charset="-128"/>
                <a:cs typeface="Carlito" panose="020F0502020204030204" pitchFamily="34" charset="0"/>
              </a:rPr>
              <a:t> </a:t>
            </a:r>
            <a:r>
              <a:rPr lang="it-IT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OP1-W9" panose="02010609010101010101" pitchFamily="1" charset="-128"/>
                <a:ea typeface="DFPOP1-W9" panose="02010609010101010101" pitchFamily="1" charset="-128"/>
                <a:cs typeface="Carlito" panose="020F0502020204030204" pitchFamily="34" charset="0"/>
              </a:rPr>
              <a:t> GARANZIA</a:t>
            </a:r>
            <a:endParaRPr lang="it-IT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OP1-W9" panose="02010609010101010101" pitchFamily="1" charset="-128"/>
              <a:ea typeface="DFPOP1-W9" panose="02010609010101010101" pitchFamily="1" charset="-128"/>
              <a:cs typeface="Carlito" panose="020F0502020204030204" pitchFamily="34" charset="0"/>
            </a:endParaRPr>
          </a:p>
        </p:txBody>
      </p:sp>
      <p:sp>
        <p:nvSpPr>
          <p:cNvPr id="22" name="Parentesi graffa chiusa 21"/>
          <p:cNvSpPr/>
          <p:nvPr/>
        </p:nvSpPr>
        <p:spPr>
          <a:xfrm>
            <a:off x="9849889" y="4949064"/>
            <a:ext cx="775076" cy="159965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10522423" y="5268562"/>
            <a:ext cx="2469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 smtClean="0">
                <a:solidFill>
                  <a:srgbClr val="C00000"/>
                </a:solidFill>
                <a:latin typeface="Comic Book" panose="02000500000000000000" pitchFamily="2" charset="0"/>
              </a:rPr>
              <a:t>Primo </a:t>
            </a:r>
          </a:p>
          <a:p>
            <a:r>
              <a:rPr lang="it-IT" sz="3000" b="1" dirty="0" smtClean="0">
                <a:solidFill>
                  <a:srgbClr val="C00000"/>
                </a:solidFill>
                <a:latin typeface="Comic Book" panose="02000500000000000000" pitchFamily="2" charset="0"/>
              </a:rPr>
              <a:t>Grado</a:t>
            </a:r>
          </a:p>
        </p:txBody>
      </p:sp>
      <p:cxnSp>
        <p:nvCxnSpPr>
          <p:cNvPr id="25" name="Connettore 1 24"/>
          <p:cNvCxnSpPr/>
          <p:nvPr/>
        </p:nvCxnSpPr>
        <p:spPr>
          <a:xfrm>
            <a:off x="8739315" y="4972112"/>
            <a:ext cx="11105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9562341" y="3517410"/>
            <a:ext cx="2814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C00000"/>
                </a:solidFill>
                <a:latin typeface="Comic Book" panose="02000500000000000000" pitchFamily="2" charset="0"/>
              </a:rPr>
              <a:t>Secondo </a:t>
            </a:r>
            <a:endParaRPr lang="it-IT" sz="3000" b="1" dirty="0" smtClean="0">
              <a:solidFill>
                <a:srgbClr val="C00000"/>
              </a:solidFill>
              <a:latin typeface="Comic Book" panose="02000500000000000000" pitchFamily="2" charset="0"/>
            </a:endParaRPr>
          </a:p>
          <a:p>
            <a:r>
              <a:rPr lang="it-IT" sz="3000" b="1" dirty="0" smtClean="0">
                <a:solidFill>
                  <a:srgbClr val="C00000"/>
                </a:solidFill>
                <a:latin typeface="Comic Book" panose="02000500000000000000" pitchFamily="2" charset="0"/>
              </a:rPr>
              <a:t>Grado</a:t>
            </a:r>
            <a:endParaRPr lang="it-IT" sz="3000" b="1" dirty="0">
              <a:solidFill>
                <a:srgbClr val="C00000"/>
              </a:solidFill>
              <a:latin typeface="Comic Book" panose="02000500000000000000" pitchFamily="2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7786033" y="1879818"/>
            <a:ext cx="2838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C00000"/>
                </a:solidFill>
                <a:latin typeface="Comic Book" panose="02000500000000000000" pitchFamily="2" charset="0"/>
              </a:rPr>
              <a:t>Ultima </a:t>
            </a:r>
            <a:r>
              <a:rPr lang="it-IT" sz="3000" b="1" dirty="0" smtClean="0">
                <a:solidFill>
                  <a:srgbClr val="C00000"/>
                </a:solidFill>
                <a:latin typeface="Comic Book" panose="02000500000000000000" pitchFamily="2" charset="0"/>
              </a:rPr>
              <a:t>istanza - coni </a:t>
            </a:r>
            <a:endParaRPr lang="it-IT" sz="3000" b="1" dirty="0">
              <a:solidFill>
                <a:srgbClr val="C00000"/>
              </a:solidFill>
              <a:latin typeface="Comic Book" panose="02000500000000000000" pitchFamily="2" charset="0"/>
            </a:endParaRPr>
          </a:p>
        </p:txBody>
      </p:sp>
      <p:cxnSp>
        <p:nvCxnSpPr>
          <p:cNvPr id="38" name="Connettore 1 37"/>
          <p:cNvCxnSpPr>
            <a:stCxn id="5" idx="1"/>
            <a:endCxn id="5" idx="5"/>
          </p:cNvCxnSpPr>
          <p:nvPr/>
        </p:nvCxnSpPr>
        <p:spPr>
          <a:xfrm>
            <a:off x="4333117" y="4071992"/>
            <a:ext cx="371138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4557906" y="4217547"/>
            <a:ext cx="326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OP1-W9" panose="02010609010101010101" pitchFamily="1" charset="-128"/>
                <a:ea typeface="DFPOP1-W9" panose="02010609010101010101" pitchFamily="1" charset="-128"/>
                <a:cs typeface="Carlito" panose="020F0502020204030204" pitchFamily="34" charset="0"/>
              </a:rPr>
              <a:t>CORTE SPORTIVA DI APPELLO</a:t>
            </a:r>
            <a:endParaRPr lang="it-IT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OP1-W9" panose="02010609010101010101" pitchFamily="1" charset="-128"/>
              <a:ea typeface="DFPOP1-W9" panose="02010609010101010101" pitchFamily="1" charset="-128"/>
              <a:cs typeface="Carlito" panose="020F0502020204030204" pitchFamily="34" charset="0"/>
            </a:endParaRPr>
          </a:p>
        </p:txBody>
      </p:sp>
      <p:sp>
        <p:nvSpPr>
          <p:cNvPr id="42" name="Parentesi graffa chiusa 41"/>
          <p:cNvSpPr/>
          <p:nvPr/>
        </p:nvSpPr>
        <p:spPr>
          <a:xfrm>
            <a:off x="8829633" y="3085969"/>
            <a:ext cx="684759" cy="187854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cxnSp>
        <p:nvCxnSpPr>
          <p:cNvPr id="46" name="Connettore 1 45"/>
          <p:cNvCxnSpPr/>
          <p:nvPr/>
        </p:nvCxnSpPr>
        <p:spPr>
          <a:xfrm>
            <a:off x="7328849" y="3085968"/>
            <a:ext cx="14897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>
            <a:endCxn id="5" idx="0"/>
          </p:cNvCxnSpPr>
          <p:nvPr/>
        </p:nvCxnSpPr>
        <p:spPr>
          <a:xfrm>
            <a:off x="5090433" y="1570839"/>
            <a:ext cx="10983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1258975" y="1783942"/>
            <a:ext cx="3254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000" b="1" dirty="0" smtClean="0">
                <a:solidFill>
                  <a:srgbClr val="002060"/>
                </a:solidFill>
                <a:latin typeface="Comic Book" panose="02000500000000000000" pitchFamily="2" charset="0"/>
              </a:rPr>
              <a:t>Procura</a:t>
            </a:r>
          </a:p>
          <a:p>
            <a:pPr lvl="0"/>
            <a:r>
              <a:rPr lang="it-IT" sz="3000" b="1" dirty="0" smtClean="0">
                <a:solidFill>
                  <a:srgbClr val="002060"/>
                </a:solidFill>
                <a:latin typeface="Comic Book" panose="02000500000000000000" pitchFamily="2" charset="0"/>
              </a:rPr>
              <a:t>Generale</a:t>
            </a:r>
            <a:endParaRPr lang="it-IT" sz="3000" b="1" dirty="0">
              <a:solidFill>
                <a:srgbClr val="002060"/>
              </a:solidFill>
              <a:latin typeface="Comic Book" panose="02000500000000000000" pitchFamily="2" charset="0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91263" y="3858176"/>
            <a:ext cx="3254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000" b="1" dirty="0" smtClean="0">
                <a:solidFill>
                  <a:srgbClr val="002060"/>
                </a:solidFill>
                <a:latin typeface="Comic Book" panose="02000500000000000000" pitchFamily="2" charset="0"/>
              </a:rPr>
              <a:t>Procura</a:t>
            </a:r>
          </a:p>
          <a:p>
            <a:pPr lvl="0"/>
            <a:r>
              <a:rPr lang="it-IT" sz="3000" b="1" dirty="0">
                <a:solidFill>
                  <a:srgbClr val="002060"/>
                </a:solidFill>
                <a:latin typeface="Comic Book" panose="02000500000000000000" pitchFamily="2" charset="0"/>
              </a:rPr>
              <a:t>Federale</a:t>
            </a:r>
          </a:p>
          <a:p>
            <a:pPr lvl="0"/>
            <a:endParaRPr lang="it-IT" sz="3000" b="1" dirty="0">
              <a:solidFill>
                <a:srgbClr val="002060"/>
              </a:solidFill>
              <a:latin typeface="Comic Book" panose="02000500000000000000" pitchFamily="2" charset="0"/>
            </a:endParaRPr>
          </a:p>
        </p:txBody>
      </p:sp>
      <p:sp>
        <p:nvSpPr>
          <p:cNvPr id="44" name="Parentesi quadra aperta 43"/>
          <p:cNvSpPr/>
          <p:nvPr/>
        </p:nvSpPr>
        <p:spPr>
          <a:xfrm>
            <a:off x="2331754" y="3085180"/>
            <a:ext cx="267943" cy="3459224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7" name="Connettore 1 46"/>
          <p:cNvCxnSpPr/>
          <p:nvPr/>
        </p:nvCxnSpPr>
        <p:spPr>
          <a:xfrm>
            <a:off x="2572125" y="3085181"/>
            <a:ext cx="2381399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arentesi quadra aperta 47"/>
          <p:cNvSpPr/>
          <p:nvPr/>
        </p:nvSpPr>
        <p:spPr>
          <a:xfrm>
            <a:off x="4858267" y="1546413"/>
            <a:ext cx="220467" cy="1539557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60725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9F3A-F9C5-4CC2-8693-10BEF12D5074}" type="slidenum">
              <a:rPr lang="it-IT" smtClean="0">
                <a:solidFill>
                  <a:schemeClr val="tx1"/>
                </a:solidFill>
              </a:rPr>
              <a:t>13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Ovale 4"/>
          <p:cNvSpPr/>
          <p:nvPr/>
        </p:nvSpPr>
        <p:spPr>
          <a:xfrm>
            <a:off x="402040" y="150127"/>
            <a:ext cx="2696571" cy="12660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741529" y="539509"/>
            <a:ext cx="2424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  <a:latin typeface="Bauhaus 93" panose="04030905020B02020C02" pitchFamily="82" charset="0"/>
              </a:rPr>
              <a:t>GIUDICI SPORTIVI</a:t>
            </a:r>
            <a:endParaRPr lang="it-IT" dirty="0">
              <a:solidFill>
                <a:srgbClr val="FFFF00"/>
              </a:solidFill>
              <a:latin typeface="Bauhaus 93" panose="04030905020B02020C02" pitchFamily="82" charset="0"/>
            </a:endParaRPr>
          </a:p>
        </p:txBody>
      </p:sp>
      <p:cxnSp>
        <p:nvCxnSpPr>
          <p:cNvPr id="8" name="Connettore 2 7"/>
          <p:cNvCxnSpPr/>
          <p:nvPr/>
        </p:nvCxnSpPr>
        <p:spPr>
          <a:xfrm flipV="1">
            <a:off x="3152917" y="416678"/>
            <a:ext cx="1231995" cy="24566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3184762" y="977280"/>
            <a:ext cx="1200151" cy="20089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4520253" y="182860"/>
            <a:ext cx="356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Bauhaus 93" panose="04030905020B02020C02" pitchFamily="82" charset="0"/>
              </a:rPr>
              <a:t>GIUDICE SPORTIVO NAZIONALE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492957" y="1028819"/>
            <a:ext cx="3589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Bauhaus 93" panose="04030905020B02020C02" pitchFamily="82" charset="0"/>
              </a:rPr>
              <a:t>GIUDICE SPORTIVO TERRITORIALE</a:t>
            </a:r>
          </a:p>
        </p:txBody>
      </p:sp>
      <p:sp>
        <p:nvSpPr>
          <p:cNvPr id="14" name="Parentesi graffa chiusa 13"/>
          <p:cNvSpPr/>
          <p:nvPr/>
        </p:nvSpPr>
        <p:spPr>
          <a:xfrm>
            <a:off x="7787755" y="182860"/>
            <a:ext cx="710821" cy="13006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8732294" y="321494"/>
            <a:ext cx="26175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Competenza: questioni connesse allo svolgimento delle gare (art. 14 codice giustizia sportiva)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reccia circolare a destra 21"/>
          <p:cNvSpPr/>
          <p:nvPr/>
        </p:nvSpPr>
        <p:spPr>
          <a:xfrm>
            <a:off x="4002490" y="1483468"/>
            <a:ext cx="532263" cy="1064526"/>
          </a:xfrm>
          <a:prstGeom prst="curvedRightArrow">
            <a:avLst/>
          </a:prstGeom>
          <a:solidFill>
            <a:schemeClr val="accent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5" name="Ovale 24"/>
          <p:cNvSpPr/>
          <p:nvPr/>
        </p:nvSpPr>
        <p:spPr>
          <a:xfrm>
            <a:off x="4902389" y="1724218"/>
            <a:ext cx="2511187" cy="127184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/>
          <p:cNvSpPr txBox="1"/>
          <p:nvPr/>
        </p:nvSpPr>
        <p:spPr>
          <a:xfrm>
            <a:off x="5200642" y="2001998"/>
            <a:ext cx="2044321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 </a:t>
            </a:r>
            <a:r>
              <a:rPr lang="it-IT" b="1" dirty="0">
                <a:solidFill>
                  <a:srgbClr val="7030A0"/>
                </a:solidFill>
                <a:latin typeface="Arial Narrow" panose="020B0606020202030204" pitchFamily="34" charset="0"/>
              </a:rPr>
              <a:t>CORTE SPORTIVA </a:t>
            </a:r>
          </a:p>
          <a:p>
            <a:r>
              <a:rPr lang="it-IT" b="1" dirty="0">
                <a:solidFill>
                  <a:srgbClr val="7030A0"/>
                </a:solidFill>
                <a:latin typeface="Arial Narrow" panose="020B0606020202030204" pitchFamily="34" charset="0"/>
              </a:rPr>
              <a:t>       D’APPELLO</a:t>
            </a:r>
          </a:p>
        </p:txBody>
      </p:sp>
      <p:sp>
        <p:nvSpPr>
          <p:cNvPr id="27" name="Ovale 26"/>
          <p:cNvSpPr/>
          <p:nvPr/>
        </p:nvSpPr>
        <p:spPr>
          <a:xfrm>
            <a:off x="279211" y="3588640"/>
            <a:ext cx="2696571" cy="12660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/>
          <p:cNvSpPr/>
          <p:nvPr/>
        </p:nvSpPr>
        <p:spPr>
          <a:xfrm>
            <a:off x="5049953" y="5267070"/>
            <a:ext cx="2511187" cy="127184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/>
          <p:cNvSpPr txBox="1"/>
          <p:nvPr/>
        </p:nvSpPr>
        <p:spPr>
          <a:xfrm>
            <a:off x="658067" y="3990838"/>
            <a:ext cx="2051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Bauhaus 93" panose="04030905020B02020C02" pitchFamily="82" charset="0"/>
              </a:rPr>
              <a:t>GIUDICI FEDERALI</a:t>
            </a:r>
          </a:p>
        </p:txBody>
      </p:sp>
      <p:sp>
        <p:nvSpPr>
          <p:cNvPr id="31" name="Freccia circolare a destra 30"/>
          <p:cNvSpPr/>
          <p:nvPr/>
        </p:nvSpPr>
        <p:spPr>
          <a:xfrm>
            <a:off x="4435522" y="4544836"/>
            <a:ext cx="532263" cy="1064526"/>
          </a:xfrm>
          <a:prstGeom prst="curvedRightArrow">
            <a:avLst/>
          </a:prstGeom>
          <a:solidFill>
            <a:schemeClr val="accent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35" name="Connettore 2 34"/>
          <p:cNvCxnSpPr/>
          <p:nvPr/>
        </p:nvCxnSpPr>
        <p:spPr>
          <a:xfrm>
            <a:off x="3184762" y="4221671"/>
            <a:ext cx="12001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4776716" y="3898506"/>
            <a:ext cx="2550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Bauhaus 93" panose="04030905020B02020C02" pitchFamily="82" charset="0"/>
              </a:rPr>
              <a:t>TRIBUNALE FEDERALE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5396978" y="5579826"/>
            <a:ext cx="2061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7030A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CORTE FEDERALE</a:t>
            </a:r>
          </a:p>
          <a:p>
            <a:pPr algn="ctr"/>
            <a:r>
              <a:rPr lang="it-IT" b="1" dirty="0" smtClean="0">
                <a:solidFill>
                  <a:srgbClr val="7030A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D’APPELLO</a:t>
            </a:r>
            <a:endParaRPr lang="it-IT" b="1" dirty="0">
              <a:solidFill>
                <a:srgbClr val="7030A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8121553" y="3760006"/>
            <a:ext cx="3136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Competenza: fatti rilevanti per l’ordinamento sportivo non attribuiti ai giudici sportivi (art. 25)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74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9F3A-F9C5-4CC2-8693-10BEF12D5074}" type="slidenum">
              <a:rPr lang="it-IT" smtClean="0">
                <a:solidFill>
                  <a:schemeClr val="tx1"/>
                </a:solidFill>
              </a:rPr>
              <a:t>14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674962" y="218363"/>
            <a:ext cx="696035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 smtClean="0">
                <a:solidFill>
                  <a:srgbClr val="0000FF"/>
                </a:solidFill>
                <a:latin typeface="Mistral" panose="03090702030407020403" pitchFamily="66" charset="0"/>
              </a:rPr>
              <a:t>COLLEGIO DI GARANZIA </a:t>
            </a:r>
          </a:p>
          <a:p>
            <a:pPr algn="ctr"/>
            <a:r>
              <a:rPr lang="it-IT" sz="6000" b="1" dirty="0" smtClean="0">
                <a:solidFill>
                  <a:srgbClr val="0000FF"/>
                </a:solidFill>
                <a:latin typeface="Mistral" panose="03090702030407020403" pitchFamily="66" charset="0"/>
              </a:rPr>
              <a:t>DELLO SPORT</a:t>
            </a:r>
          </a:p>
          <a:p>
            <a:pPr algn="ctr"/>
            <a:r>
              <a:rPr lang="it-IT" sz="3600" b="1" dirty="0" smtClean="0">
                <a:solidFill>
                  <a:srgbClr val="0000FF"/>
                </a:solidFill>
                <a:latin typeface="Mistral" panose="03090702030407020403" pitchFamily="66" charset="0"/>
              </a:rPr>
              <a:t>Presso il Coni</a:t>
            </a:r>
          </a:p>
          <a:p>
            <a:r>
              <a:rPr lang="it-IT" sz="4000" dirty="0" smtClean="0">
                <a:solidFill>
                  <a:srgbClr val="0000FF"/>
                </a:solidFill>
                <a:latin typeface="Broadway" panose="04040905080B02020502" pitchFamily="82" charset="0"/>
              </a:rPr>
              <a:t>      </a:t>
            </a:r>
            <a:r>
              <a:rPr lang="it-IT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oadway" panose="04040905080B02020502" pitchFamily="82" charset="0"/>
              </a:rPr>
              <a:t>Artt. 54 ss. codice giustizia sportiva - art. 12 bis Statuto Coni</a:t>
            </a:r>
          </a:p>
          <a:p>
            <a:endParaRPr lang="it-IT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Broadway" panose="04040905080B02020502" pitchFamily="82" charset="0"/>
            </a:endParaRPr>
          </a:p>
          <a:p>
            <a:endParaRPr lang="it-IT" sz="2000" dirty="0">
              <a:solidFill>
                <a:srgbClr val="0000FF"/>
              </a:solidFill>
              <a:latin typeface="Broadway" panose="04040905080B02020502" pitchFamily="8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357953" y="3850126"/>
            <a:ext cx="95943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mezzo di impugnazione straordinario per:</a:t>
            </a:r>
          </a:p>
          <a:p>
            <a:pPr algn="just"/>
            <a:r>
              <a:rPr lang="it-IT" sz="25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violazione norme di diritto</a:t>
            </a:r>
          </a:p>
          <a:p>
            <a:pPr algn="just"/>
            <a:r>
              <a:rPr lang="it-IT" sz="25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omessa o insufficiente motivazione punto decisivo controversia </a:t>
            </a:r>
          </a:p>
          <a:p>
            <a:pPr algn="just"/>
            <a:endParaRPr lang="it-IT" sz="2500" b="1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it-IT" sz="25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escluse </a:t>
            </a:r>
            <a:r>
              <a:rPr lang="it-IT" sz="25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controversie </a:t>
            </a:r>
            <a:r>
              <a:rPr lang="it-IT" sz="25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materia di </a:t>
            </a:r>
            <a:r>
              <a:rPr lang="it-IT" sz="25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doping;</a:t>
            </a:r>
          </a:p>
          <a:p>
            <a:pPr algn="just"/>
            <a:r>
              <a:rPr lang="it-IT" sz="25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2" y="218362"/>
            <a:ext cx="2906973" cy="209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352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numero diapositiva 5"/>
          <p:cNvSpPr txBox="1">
            <a:spLocks noGrp="1"/>
          </p:cNvSpPr>
          <p:nvPr/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4B4E0F8-77F3-4D80-B23B-EB734457BD0C}" type="slidenum">
              <a:rPr lang="it-IT" altLang="it-IT" sz="1400" smtClean="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it-IT" altLang="it-IT" sz="1400" smtClean="0">
              <a:solidFill>
                <a:srgbClr val="000000"/>
              </a:solidFill>
            </a:endParaRPr>
          </a:p>
        </p:txBody>
      </p:sp>
      <p:grpSp>
        <p:nvGrpSpPr>
          <p:cNvPr id="9219" name="Diagram 4"/>
          <p:cNvGrpSpPr>
            <a:grpSpLocks noChangeAspect="1"/>
          </p:cNvGrpSpPr>
          <p:nvPr/>
        </p:nvGrpSpPr>
        <p:grpSpPr bwMode="auto">
          <a:xfrm>
            <a:off x="1928598" y="449266"/>
            <a:ext cx="8323583" cy="5207099"/>
            <a:chOff x="867" y="1692"/>
            <a:chExt cx="1483" cy="1339"/>
          </a:xfrm>
        </p:grpSpPr>
        <p:sp>
          <p:nvSpPr>
            <p:cNvPr id="9224" name="_s77830"/>
            <p:cNvSpPr>
              <a:spLocks noChangeShapeType="1"/>
            </p:cNvSpPr>
            <p:nvPr/>
          </p:nvSpPr>
          <p:spPr bwMode="auto">
            <a:xfrm flipH="1">
              <a:off x="1252" y="2618"/>
              <a:ext cx="178" cy="10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2000" smtClean="0">
                <a:solidFill>
                  <a:srgbClr val="000000"/>
                </a:solidFill>
              </a:endParaRPr>
            </a:p>
          </p:txBody>
        </p:sp>
        <p:sp>
          <p:nvSpPr>
            <p:cNvPr id="9225" name="_s77831"/>
            <p:cNvSpPr>
              <a:spLocks noChangeArrowheads="1"/>
            </p:cNvSpPr>
            <p:nvPr/>
          </p:nvSpPr>
          <p:spPr bwMode="auto">
            <a:xfrm>
              <a:off x="867" y="2618"/>
              <a:ext cx="412" cy="412"/>
            </a:xfrm>
            <a:prstGeom prst="ellipse">
              <a:avLst/>
            </a:prstGeom>
            <a:gradFill rotWithShape="1">
              <a:gsLst>
                <a:gs pos="0">
                  <a:srgbClr val="767647"/>
                </a:gs>
                <a:gs pos="50000">
                  <a:srgbClr val="FFFF99"/>
                </a:gs>
                <a:gs pos="100000">
                  <a:srgbClr val="767647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3200" b="1" dirty="0" err="1" smtClean="0">
                  <a:solidFill>
                    <a:srgbClr val="3333CC"/>
                  </a:solidFill>
                </a:rPr>
                <a:t>Lex</a:t>
              </a:r>
              <a:r>
                <a:rPr lang="it-IT" altLang="it-IT" sz="3200" b="1" dirty="0" smtClean="0">
                  <a:solidFill>
                    <a:srgbClr val="3333CC"/>
                  </a:solidFill>
                </a:rPr>
                <a:t> sportiva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3200" b="1" dirty="0">
                  <a:solidFill>
                    <a:srgbClr val="3333CC"/>
                  </a:solidFill>
                </a:rPr>
                <a:t>f</a:t>
              </a:r>
              <a:r>
                <a:rPr lang="it-IT" altLang="it-IT" sz="3200" b="1" dirty="0" smtClean="0">
                  <a:solidFill>
                    <a:srgbClr val="3333CC"/>
                  </a:solidFill>
                </a:rPr>
                <a:t>air play</a:t>
              </a:r>
            </a:p>
          </p:txBody>
        </p:sp>
        <p:sp>
          <p:nvSpPr>
            <p:cNvPr id="9226" name="_s77832"/>
            <p:cNvSpPr>
              <a:spLocks noChangeShapeType="1"/>
            </p:cNvSpPr>
            <p:nvPr/>
          </p:nvSpPr>
          <p:spPr bwMode="auto">
            <a:xfrm>
              <a:off x="1787" y="2619"/>
              <a:ext cx="178" cy="10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2000" smtClean="0">
                <a:solidFill>
                  <a:srgbClr val="000000"/>
                </a:solidFill>
              </a:endParaRPr>
            </a:p>
          </p:txBody>
        </p:sp>
        <p:sp>
          <p:nvSpPr>
            <p:cNvPr id="9227" name="_s77833"/>
            <p:cNvSpPr>
              <a:spLocks noChangeArrowheads="1"/>
            </p:cNvSpPr>
            <p:nvPr/>
          </p:nvSpPr>
          <p:spPr bwMode="auto">
            <a:xfrm>
              <a:off x="1938" y="2619"/>
              <a:ext cx="412" cy="412"/>
            </a:xfrm>
            <a:prstGeom prst="ellipse">
              <a:avLst/>
            </a:prstGeom>
            <a:gradFill rotWithShape="1">
              <a:gsLst>
                <a:gs pos="0">
                  <a:srgbClr val="76472F"/>
                </a:gs>
                <a:gs pos="50000">
                  <a:srgbClr val="FF9966"/>
                </a:gs>
                <a:gs pos="100000">
                  <a:srgbClr val="76472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3200" b="1" dirty="0" smtClean="0">
                  <a:solidFill>
                    <a:srgbClr val="0000FF"/>
                  </a:solidFill>
                </a:rPr>
                <a:t>Codice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3200" b="1" dirty="0" smtClean="0">
                  <a:solidFill>
                    <a:srgbClr val="0000FF"/>
                  </a:solidFill>
                </a:rPr>
                <a:t>antidoping</a:t>
              </a:r>
            </a:p>
          </p:txBody>
        </p:sp>
        <p:sp>
          <p:nvSpPr>
            <p:cNvPr id="9228" name="_s77834"/>
            <p:cNvSpPr>
              <a:spLocks noChangeShapeType="1"/>
            </p:cNvSpPr>
            <p:nvPr/>
          </p:nvSpPr>
          <p:spPr bwMode="auto">
            <a:xfrm flipV="1">
              <a:off x="1609" y="2104"/>
              <a:ext cx="0" cy="2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2000" smtClean="0">
                <a:solidFill>
                  <a:srgbClr val="000000"/>
                </a:solidFill>
              </a:endParaRPr>
            </a:p>
          </p:txBody>
        </p:sp>
        <p:sp>
          <p:nvSpPr>
            <p:cNvPr id="157705" name="_s77835"/>
            <p:cNvSpPr>
              <a:spLocks noChangeArrowheads="1"/>
            </p:cNvSpPr>
            <p:nvPr/>
          </p:nvSpPr>
          <p:spPr bwMode="auto">
            <a:xfrm>
              <a:off x="1403" y="1692"/>
              <a:ext cx="412" cy="41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2400" b="1" dirty="0" smtClean="0">
                  <a:solidFill>
                    <a:schemeClr val="bg1"/>
                  </a:solidFill>
                </a:rPr>
                <a:t>Code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2400" b="1" dirty="0">
                  <a:solidFill>
                    <a:schemeClr val="bg1"/>
                  </a:solidFill>
                </a:rPr>
                <a:t>d</a:t>
              </a:r>
              <a:r>
                <a:rPr lang="it-IT" sz="2400" b="1" dirty="0" smtClean="0">
                  <a:solidFill>
                    <a:schemeClr val="bg1"/>
                  </a:solidFill>
                </a:rPr>
                <a:t>e l’</a:t>
              </a:r>
              <a:r>
                <a:rPr lang="it-IT" sz="2400" b="1" dirty="0" err="1" smtClean="0">
                  <a:solidFill>
                    <a:schemeClr val="bg1"/>
                  </a:solidFill>
                </a:rPr>
                <a:t>Arbitrage</a:t>
              </a:r>
              <a:r>
                <a:rPr lang="it-IT" sz="2400" b="1" dirty="0" smtClean="0">
                  <a:solidFill>
                    <a:schemeClr val="bg1"/>
                  </a:solidFill>
                </a:rPr>
                <a:t>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2400" b="1" dirty="0" smtClean="0">
                  <a:solidFill>
                    <a:schemeClr val="bg1"/>
                  </a:solidFill>
                </a:rPr>
                <a:t>en </a:t>
              </a:r>
              <a:r>
                <a:rPr lang="it-IT" sz="2400" b="1" dirty="0" err="1">
                  <a:solidFill>
                    <a:schemeClr val="bg1"/>
                  </a:solidFill>
                </a:rPr>
                <a:t>m</a:t>
              </a:r>
              <a:r>
                <a:rPr lang="it-IT" sz="2400" b="1" dirty="0" err="1" smtClean="0">
                  <a:solidFill>
                    <a:schemeClr val="bg1"/>
                  </a:solidFill>
                </a:rPr>
                <a:t>atière</a:t>
              </a:r>
              <a:endParaRPr lang="it-IT" sz="2400" b="1" dirty="0">
                <a:solidFill>
                  <a:schemeClr val="bg1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2400" b="1" dirty="0" smtClean="0">
                  <a:solidFill>
                    <a:schemeClr val="bg1"/>
                  </a:solidFill>
                </a:rPr>
                <a:t>de sport</a:t>
              </a:r>
              <a:endParaRPr lang="it-IT" sz="700" b="1" dirty="0">
                <a:solidFill>
                  <a:schemeClr val="bg1"/>
                </a:solidFill>
              </a:endParaRPr>
            </a:p>
          </p:txBody>
        </p:sp>
        <p:sp>
          <p:nvSpPr>
            <p:cNvPr id="9230" name="_s77836"/>
            <p:cNvSpPr>
              <a:spLocks noChangeArrowheads="1"/>
            </p:cNvSpPr>
            <p:nvPr/>
          </p:nvSpPr>
          <p:spPr bwMode="auto">
            <a:xfrm>
              <a:off x="1403" y="2310"/>
              <a:ext cx="412" cy="412"/>
            </a:xfrm>
            <a:prstGeom prst="ellipse">
              <a:avLst/>
            </a:prstGeom>
            <a:gradFill rotWithShape="1">
              <a:gsLst>
                <a:gs pos="0">
                  <a:srgbClr val="004776"/>
                </a:gs>
                <a:gs pos="50000">
                  <a:srgbClr val="0099FF"/>
                </a:gs>
                <a:gs pos="100000">
                  <a:srgbClr val="00477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dirty="0" smtClean="0">
                  <a:solidFill>
                    <a:srgbClr val="FF0000"/>
                  </a:solidFill>
                </a:rPr>
                <a:t>FONTI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dirty="0" smtClean="0">
                  <a:solidFill>
                    <a:srgbClr val="FF0000"/>
                  </a:solidFill>
                </a:rPr>
                <a:t>INTERNAZIONALI</a:t>
              </a:r>
              <a:endParaRPr lang="it-IT" altLang="it-IT" sz="40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9221" name="Rectangle 12"/>
          <p:cNvSpPr>
            <a:spLocks noChangeArrowheads="1"/>
          </p:cNvSpPr>
          <p:nvPr/>
        </p:nvSpPr>
        <p:spPr bwMode="auto">
          <a:xfrm>
            <a:off x="0" y="0"/>
            <a:ext cx="3551767" cy="2016125"/>
          </a:xfrm>
          <a:prstGeom prst="rect">
            <a:avLst/>
          </a:prstGeom>
          <a:solidFill>
            <a:srgbClr val="00B8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 algn="ctr" eaLnBrk="1" fontAlgn="base" hangingPunct="1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altLang="it-IT" sz="3600" dirty="0" err="1" smtClean="0">
                <a:solidFill>
                  <a:srgbClr val="FFFFFF"/>
                </a:solidFill>
                <a:ea typeface="Lucida Sans Unicode" pitchFamily="34" charset="0"/>
                <a:cs typeface="Lucida Sans Unicode" pitchFamily="34" charset="0"/>
              </a:rPr>
              <a:t>Giustizia</a:t>
            </a:r>
            <a:r>
              <a:rPr lang="en-GB" altLang="it-IT" sz="3600" dirty="0" smtClean="0">
                <a:solidFill>
                  <a:srgbClr val="FFFFFF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altLang="it-IT" sz="3600" dirty="0" err="1" smtClean="0">
                <a:solidFill>
                  <a:srgbClr val="FFFFFF"/>
                </a:solidFill>
                <a:ea typeface="Lucida Sans Unicode" pitchFamily="34" charset="0"/>
                <a:cs typeface="Lucida Sans Unicode" pitchFamily="34" charset="0"/>
              </a:rPr>
              <a:t>sportiva</a:t>
            </a:r>
            <a:endParaRPr lang="en-GB" altLang="it-IT" sz="3600" dirty="0" smtClean="0">
              <a:solidFill>
                <a:srgbClr val="FFFFFF"/>
              </a:solidFill>
              <a:ea typeface="Lucida Sans Unicode" pitchFamily="34" charset="0"/>
              <a:cs typeface="Lucida Sans Unicode" pitchFamily="34" charset="0"/>
            </a:endParaRPr>
          </a:p>
          <a:p>
            <a:pPr algn="ctr" eaLnBrk="1" fontAlgn="base" hangingPunct="1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altLang="it-IT" sz="3600" dirty="0" err="1" smtClean="0">
                <a:solidFill>
                  <a:srgbClr val="FFFFFF"/>
                </a:solidFill>
                <a:ea typeface="Lucida Sans Unicode" pitchFamily="34" charset="0"/>
                <a:cs typeface="Lucida Sans Unicode" pitchFamily="34" charset="0"/>
              </a:rPr>
              <a:t>internazionale</a:t>
            </a:r>
            <a:endParaRPr lang="en-GB" altLang="it-IT" sz="3600" dirty="0" smtClean="0">
              <a:solidFill>
                <a:srgbClr val="FFFFFF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9222" name="Segnaposto piè di pagina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 eaLnBrk="1" hangingPunct="1"/>
            <a:r>
              <a:rPr lang="it-IT" altLang="it-IT" sz="1400" smtClean="0">
                <a:solidFill>
                  <a:srgbClr val="000000"/>
                </a:solidFill>
              </a:rPr>
              <a:t>Avv. Dario Lupo</a:t>
            </a:r>
          </a:p>
        </p:txBody>
      </p:sp>
      <p:sp>
        <p:nvSpPr>
          <p:cNvPr id="9223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 eaLnBrk="1" hangingPunct="1"/>
            <a:fld id="{D13A8EB5-1AB2-4E81-9833-FC6DADE6CBB0}" type="slidenum">
              <a:rPr lang="it-IT" altLang="it-IT" sz="1400" smtClean="0">
                <a:solidFill>
                  <a:srgbClr val="000000"/>
                </a:solidFill>
              </a:rPr>
              <a:pPr eaLnBrk="1" hangingPunct="1"/>
              <a:t>15</a:t>
            </a:fld>
            <a:endParaRPr lang="it-IT" altLang="it-IT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01875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47767" y="1466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it-IT" sz="5400" b="1" dirty="0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   </a:t>
            </a:r>
            <a:r>
              <a:rPr lang="it-IT" b="1" dirty="0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LA GIUSTIZIA SPORTIVA INTERNAZIONALE</a:t>
            </a:r>
            <a:endParaRPr lang="it-IT" sz="5400" b="1" dirty="0">
              <a:solidFill>
                <a:srgbClr val="00B0F0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15" name="Segnaposto contenuto 1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449" y="2"/>
            <a:ext cx="1891553" cy="2837331"/>
          </a:xfrm>
        </p:spPr>
      </p:pic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11442701" y="6441157"/>
            <a:ext cx="749300" cy="365125"/>
          </a:xfrm>
        </p:spPr>
        <p:txBody>
          <a:bodyPr/>
          <a:lstStyle/>
          <a:p>
            <a:endParaRPr lang="it-IT" dirty="0" smtClean="0">
              <a:solidFill>
                <a:schemeClr val="tx1"/>
              </a:solidFill>
            </a:endParaRPr>
          </a:p>
          <a:p>
            <a:fld id="{63D09F3A-F9C5-4CC2-8693-10BEF12D5074}" type="slidenum">
              <a:rPr lang="it-IT" smtClean="0">
                <a:solidFill>
                  <a:schemeClr val="tx1"/>
                </a:solidFill>
              </a:rPr>
              <a:t>16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" name="Pergamena 2 6"/>
          <p:cNvSpPr/>
          <p:nvPr/>
        </p:nvSpPr>
        <p:spPr>
          <a:xfrm>
            <a:off x="3588120" y="1340225"/>
            <a:ext cx="4764309" cy="1497106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3851541" y="1556457"/>
            <a:ext cx="4759059" cy="129266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Algerian" panose="04020705040A02060702" pitchFamily="82" charset="0"/>
              </a:rPr>
              <a:t>             </a:t>
            </a:r>
            <a:r>
              <a:rPr lang="it-IT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TAS</a:t>
            </a:r>
          </a:p>
          <a:p>
            <a:r>
              <a:rPr lang="it-IT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  Tribunale arbitrale sportivo</a:t>
            </a:r>
          </a:p>
          <a:p>
            <a:endParaRPr lang="it-IT" dirty="0"/>
          </a:p>
        </p:txBody>
      </p:sp>
      <p:sp>
        <p:nvSpPr>
          <p:cNvPr id="17" name="Ovale 16"/>
          <p:cNvSpPr/>
          <p:nvPr/>
        </p:nvSpPr>
        <p:spPr>
          <a:xfrm>
            <a:off x="220797" y="2686566"/>
            <a:ext cx="3367323" cy="208193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1"/>
                </a:solidFill>
              </a:rPr>
              <a:t>     </a:t>
            </a:r>
            <a:r>
              <a:rPr lang="it-IT" sz="3000" b="1" i="1" dirty="0" err="1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Chambre</a:t>
            </a:r>
            <a:r>
              <a:rPr lang="it-IT" sz="3000" b="1" i="1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</a:t>
            </a:r>
          </a:p>
          <a:p>
            <a:r>
              <a:rPr lang="it-IT" sz="3000" b="1" i="1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it-IT" sz="3000" b="1" i="1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d’</a:t>
            </a:r>
            <a:r>
              <a:rPr lang="it-IT" sz="3000" b="1" i="1" dirty="0" err="1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Arbitrage</a:t>
            </a:r>
            <a:r>
              <a:rPr lang="it-IT" sz="3000" b="1" i="1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  <a:p>
            <a:r>
              <a:rPr lang="it-IT" sz="3000" b="1" i="1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it-IT" sz="3000" b="1" i="1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it-IT" sz="3000" b="1" i="1" dirty="0" err="1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Ordinaire</a:t>
            </a:r>
            <a:endParaRPr lang="it-IT" sz="3000" b="1" i="1" dirty="0">
              <a:solidFill>
                <a:srgbClr val="7030A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8" name="Ovale 17"/>
          <p:cNvSpPr/>
          <p:nvPr/>
        </p:nvSpPr>
        <p:spPr>
          <a:xfrm>
            <a:off x="8477100" y="3016155"/>
            <a:ext cx="3503360" cy="134065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" name="Connettore 2 18"/>
          <p:cNvCxnSpPr/>
          <p:nvPr/>
        </p:nvCxnSpPr>
        <p:spPr>
          <a:xfrm flipH="1">
            <a:off x="2718804" y="1747446"/>
            <a:ext cx="869317" cy="910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8968418" y="3016156"/>
            <a:ext cx="2910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i="1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</a:t>
            </a:r>
            <a:r>
              <a:rPr lang="it-IT" sz="3000" b="1" i="1" dirty="0" err="1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Chambre</a:t>
            </a:r>
            <a:r>
              <a:rPr lang="it-IT" sz="3000" b="1" i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it-IT" sz="3000" b="1" i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Arbitrale d’Appel</a:t>
            </a:r>
          </a:p>
        </p:txBody>
      </p:sp>
      <p:cxnSp>
        <p:nvCxnSpPr>
          <p:cNvPr id="21" name="Connettore 2 20"/>
          <p:cNvCxnSpPr/>
          <p:nvPr/>
        </p:nvCxnSpPr>
        <p:spPr>
          <a:xfrm>
            <a:off x="8352430" y="1754433"/>
            <a:ext cx="982639" cy="932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>
            <a:off x="5988987" y="2837331"/>
            <a:ext cx="13648" cy="709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2524075" y="4699053"/>
            <a:ext cx="77047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Soluzione controversie sportive transnazionali;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latin typeface="Bookman Old Style" panose="02050604050505020204" pitchFamily="18" charset="0"/>
              </a:rPr>
              <a:t>C.I.A.S.</a:t>
            </a:r>
            <a:r>
              <a:rPr lang="it-IT" dirty="0" smtClean="0">
                <a:latin typeface="Bookman Old Style" panose="02050604050505020204" pitchFamily="18" charset="0"/>
              </a:rPr>
              <a:t> </a:t>
            </a:r>
            <a:r>
              <a:rPr lang="it-IT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garantisce indipendenza e imparzialità, amministrazione e finanziamento;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i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Code de l’</a:t>
            </a:r>
            <a:r>
              <a:rPr lang="it-IT" i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A</a:t>
            </a:r>
            <a:r>
              <a:rPr lang="it-IT" i="1" dirty="0" err="1" smtClean="0">
                <a:solidFill>
                  <a:srgbClr val="7030A0"/>
                </a:solidFill>
                <a:latin typeface="Bookman Old Style" panose="02050604050505020204" pitchFamily="18" charset="0"/>
              </a:rPr>
              <a:t>rbitrage</a:t>
            </a:r>
            <a:r>
              <a:rPr lang="it-IT" i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 en </a:t>
            </a:r>
            <a:r>
              <a:rPr lang="it-IT" i="1" dirty="0" err="1" smtClean="0">
                <a:solidFill>
                  <a:srgbClr val="7030A0"/>
                </a:solidFill>
                <a:latin typeface="Bookman Old Style" panose="02050604050505020204" pitchFamily="18" charset="0"/>
              </a:rPr>
              <a:t>matière</a:t>
            </a:r>
            <a:r>
              <a:rPr lang="it-IT" i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 de sport </a:t>
            </a:r>
            <a:r>
              <a:rPr lang="it-IT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ne regola </a:t>
            </a:r>
          </a:p>
          <a:p>
            <a:pPr algn="just"/>
            <a:r>
              <a:rPr lang="it-IT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    l’organizzazione e le procedure arbitrali.</a:t>
            </a:r>
          </a:p>
          <a:p>
            <a:pPr algn="just"/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0467834" y="5813946"/>
            <a:ext cx="116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cxnSp>
        <p:nvCxnSpPr>
          <p:cNvPr id="5" name="Connettore 2 4"/>
          <p:cNvCxnSpPr/>
          <p:nvPr/>
        </p:nvCxnSpPr>
        <p:spPr>
          <a:xfrm>
            <a:off x="1146412" y="4836834"/>
            <a:ext cx="0" cy="4584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220798" y="5412071"/>
            <a:ext cx="1949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0000"/>
                </a:solidFill>
              </a:rPr>
              <a:t>Controversie     private</a:t>
            </a:r>
            <a:endParaRPr lang="it-IT" sz="1600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0392770" y="4477253"/>
            <a:ext cx="17992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C00000"/>
                </a:solidFill>
              </a:rPr>
              <a:t>Avverso decisioni tribunali nazionali antidoping e altri organismi, se previsti da statuto</a:t>
            </a:r>
            <a:endParaRPr lang="it-IT" sz="1600" b="1" dirty="0">
              <a:solidFill>
                <a:srgbClr val="C00000"/>
              </a:solidFill>
            </a:endParaRPr>
          </a:p>
        </p:txBody>
      </p:sp>
      <p:cxnSp>
        <p:nvCxnSpPr>
          <p:cNvPr id="22" name="Connettore 4 21"/>
          <p:cNvCxnSpPr/>
          <p:nvPr/>
        </p:nvCxnSpPr>
        <p:spPr>
          <a:xfrm>
            <a:off x="9335068" y="4356813"/>
            <a:ext cx="893712" cy="521357"/>
          </a:xfrm>
          <a:prstGeom prst="bentConnector3">
            <a:avLst>
              <a:gd name="adj1" fmla="val -192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3851540" y="3849346"/>
            <a:ext cx="4378059" cy="646331"/>
          </a:xfrm>
          <a:prstGeom prst="rect">
            <a:avLst/>
          </a:prstGeom>
          <a:solidFill>
            <a:srgbClr val="0000FF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Consiglio Internazionale per l’Arbitrato Sportivo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2203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7200" dirty="0" smtClean="0"/>
              <a:t>Fine presentazione</a:t>
            </a:r>
            <a:endParaRPr lang="it-IT" sz="7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9F3A-F9C5-4CC2-8693-10BEF12D5074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03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06608" y="3398461"/>
            <a:ext cx="9144000" cy="852824"/>
          </a:xfrm>
        </p:spPr>
        <p:txBody>
          <a:bodyPr>
            <a:normAutofit fontScale="90000"/>
          </a:bodyPr>
          <a:lstStyle/>
          <a:p>
            <a:r>
              <a:rPr lang="it-IT" sz="49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49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9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49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9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49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9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49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9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49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9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49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9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49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9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49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9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49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9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49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9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49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44460" y="4388896"/>
            <a:ext cx="9144000" cy="2298531"/>
          </a:xfrm>
        </p:spPr>
        <p:txBody>
          <a:bodyPr>
            <a:normAutofit fontScale="92500" lnSpcReduction="20000"/>
          </a:bodyPr>
          <a:lstStyle/>
          <a:p>
            <a:endParaRPr lang="it-IT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16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16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Dario Lupo</a:t>
            </a:r>
          </a:p>
          <a:p>
            <a:endParaRPr lang="it-IT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7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Como, 18 maggio 2018</a:t>
            </a:r>
            <a:endParaRPr lang="it-IT" sz="3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9F3A-F9C5-4CC2-8693-10BEF12D5074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223" y="3023209"/>
            <a:ext cx="8038213" cy="244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784" y="221684"/>
            <a:ext cx="7108825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99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5400" b="1" dirty="0" smtClean="0"/>
              <a:t>Anno 776 a.C. – nascono le Olimpiadi</a:t>
            </a:r>
            <a:endParaRPr lang="it-IT" sz="54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9F3A-F9C5-4CC2-8693-10BEF12D507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6539"/>
            <a:ext cx="12192000" cy="557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35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5791" y="148855"/>
            <a:ext cx="10515600" cy="755025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L’Atleta di Taranto, V sec. a.C.: vinse 4 Olimpiadi</a:t>
            </a:r>
            <a:endParaRPr lang="it-I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9F3A-F9C5-4CC2-8693-10BEF12D507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6930"/>
            <a:ext cx="12191999" cy="590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83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3" name="Rectangle 13"/>
          <p:cNvSpPr>
            <a:spLocks noGrp="1" noChangeArrowheads="1"/>
          </p:cNvSpPr>
          <p:nvPr>
            <p:ph type="title" idx="4294967295"/>
          </p:nvPr>
        </p:nvSpPr>
        <p:spPr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r>
              <a:rPr lang="it-IT" altLang="it-IT" sz="6600" dirty="0" smtClean="0">
                <a:solidFill>
                  <a:srgbClr val="FF0000"/>
                </a:solidFill>
                <a:latin typeface="Chiller" pitchFamily="82" charset="0"/>
              </a:rPr>
              <a:t>Le fonti della giustizia sportiva</a:t>
            </a:r>
          </a:p>
        </p:txBody>
      </p:sp>
      <p:grpSp>
        <p:nvGrpSpPr>
          <p:cNvPr id="3" name="Diagram 3"/>
          <p:cNvGrpSpPr>
            <a:grpSpLocks/>
          </p:cNvGrpSpPr>
          <p:nvPr/>
        </p:nvGrpSpPr>
        <p:grpSpPr bwMode="auto">
          <a:xfrm>
            <a:off x="2292351" y="2139952"/>
            <a:ext cx="7607300" cy="3794125"/>
            <a:chOff x="1061" y="938"/>
            <a:chExt cx="3594" cy="2390"/>
          </a:xfrm>
        </p:grpSpPr>
        <p:sp>
          <p:nvSpPr>
            <p:cNvPr id="4" name="_s2052"/>
            <p:cNvSpPr>
              <a:spLocks noChangeArrowheads="1" noTextEdit="1"/>
            </p:cNvSpPr>
            <p:nvPr/>
          </p:nvSpPr>
          <p:spPr bwMode="auto">
            <a:xfrm>
              <a:off x="2372" y="1278"/>
              <a:ext cx="972" cy="972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4669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" name="_s2053"/>
            <p:cNvSpPr>
              <a:spLocks noChangeArrowheads="1"/>
            </p:cNvSpPr>
            <p:nvPr/>
          </p:nvSpPr>
          <p:spPr bwMode="auto">
            <a:xfrm>
              <a:off x="2284" y="938"/>
              <a:ext cx="1155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400" b="0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Viner Hand ITC" pitchFamily="66" charset="0"/>
                </a:rPr>
                <a:t>internazionali</a:t>
              </a:r>
            </a:p>
          </p:txBody>
        </p:sp>
        <p:sp>
          <p:nvSpPr>
            <p:cNvPr id="6" name="_s2054"/>
            <p:cNvSpPr>
              <a:spLocks noChangeArrowheads="1" noTextEdit="1"/>
            </p:cNvSpPr>
            <p:nvPr/>
          </p:nvSpPr>
          <p:spPr bwMode="auto">
            <a:xfrm>
              <a:off x="2692" y="1462"/>
              <a:ext cx="972" cy="972"/>
            </a:xfrm>
            <a:prstGeom prst="ellipse">
              <a:avLst/>
            </a:prstGeom>
            <a:solidFill>
              <a:schemeClr val="hlink">
                <a:alpha val="50000"/>
              </a:schemeClr>
            </a:solidFill>
            <a:ln w="4669">
              <a:solidFill>
                <a:schemeClr val="hlink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" name="_s2055"/>
            <p:cNvSpPr>
              <a:spLocks noChangeArrowheads="1"/>
            </p:cNvSpPr>
            <p:nvPr/>
          </p:nvSpPr>
          <p:spPr bwMode="auto">
            <a:xfrm>
              <a:off x="3683" y="1414"/>
              <a:ext cx="972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400" b="0" i="0" u="none" strike="noStrike" cap="none" normalizeH="0" baseline="0" dirty="0" smtClean="0">
                  <a:ln>
                    <a:noFill/>
                  </a:ln>
                  <a:solidFill>
                    <a:srgbClr val="990000"/>
                  </a:solidFill>
                  <a:effectLst/>
                  <a:latin typeface="Tempus Sans ITC" pitchFamily="82" charset="0"/>
                </a:rPr>
                <a:t>continentali</a:t>
              </a:r>
            </a:p>
          </p:txBody>
        </p:sp>
        <p:sp>
          <p:nvSpPr>
            <p:cNvPr id="8" name="_s2056"/>
            <p:cNvSpPr>
              <a:spLocks noChangeArrowheads="1" noTextEdit="1"/>
            </p:cNvSpPr>
            <p:nvPr/>
          </p:nvSpPr>
          <p:spPr bwMode="auto">
            <a:xfrm>
              <a:off x="2693" y="1832"/>
              <a:ext cx="972" cy="972"/>
            </a:xfrm>
            <a:prstGeom prst="ellipse">
              <a:avLst/>
            </a:prstGeom>
            <a:solidFill>
              <a:schemeClr val="folHlink">
                <a:alpha val="50000"/>
              </a:schemeClr>
            </a:solidFill>
            <a:ln w="4669">
              <a:solidFill>
                <a:schemeClr val="folHlink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" name="_s2057"/>
            <p:cNvSpPr>
              <a:spLocks noChangeArrowheads="1"/>
            </p:cNvSpPr>
            <p:nvPr/>
          </p:nvSpPr>
          <p:spPr bwMode="auto">
            <a:xfrm>
              <a:off x="3683" y="2609"/>
              <a:ext cx="972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4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6" charset="0"/>
                </a:rPr>
                <a:t>europee</a:t>
              </a:r>
            </a:p>
          </p:txBody>
        </p:sp>
        <p:sp>
          <p:nvSpPr>
            <p:cNvPr id="10" name="_s2058"/>
            <p:cNvSpPr>
              <a:spLocks noChangeArrowheads="1" noTextEdit="1"/>
            </p:cNvSpPr>
            <p:nvPr/>
          </p:nvSpPr>
          <p:spPr bwMode="auto">
            <a:xfrm>
              <a:off x="2373" y="2017"/>
              <a:ext cx="972" cy="972"/>
            </a:xfrm>
            <a:prstGeom prst="ellipse">
              <a:avLst/>
            </a:prstGeom>
            <a:solidFill>
              <a:schemeClr val="bg2">
                <a:alpha val="50000"/>
              </a:schemeClr>
            </a:solidFill>
            <a:ln w="4669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" name="_s2059"/>
            <p:cNvSpPr>
              <a:spLocks noChangeArrowheads="1"/>
            </p:cNvSpPr>
            <p:nvPr/>
          </p:nvSpPr>
          <p:spPr bwMode="auto">
            <a:xfrm>
              <a:off x="2284" y="3085"/>
              <a:ext cx="1061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2800" dirty="0" smtClean="0">
                  <a:solidFill>
                    <a:srgbClr val="FFFF00"/>
                  </a:solidFill>
                  <a:latin typeface="Chiller" pitchFamily="82" charset="0"/>
                </a:rPr>
                <a:t>nazionali</a:t>
              </a:r>
              <a:r>
                <a:rPr kumimoji="0" lang="it-IT" altLang="it-IT" sz="12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Chiller" pitchFamily="82" charset="0"/>
                </a:rPr>
                <a:t> </a:t>
              </a:r>
            </a:p>
          </p:txBody>
        </p:sp>
        <p:sp>
          <p:nvSpPr>
            <p:cNvPr id="12" name="_s2060"/>
            <p:cNvSpPr>
              <a:spLocks noChangeArrowheads="1" noTextEdit="1"/>
            </p:cNvSpPr>
            <p:nvPr/>
          </p:nvSpPr>
          <p:spPr bwMode="auto">
            <a:xfrm>
              <a:off x="2052" y="1833"/>
              <a:ext cx="972" cy="97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4669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" name="_s2061"/>
            <p:cNvSpPr>
              <a:spLocks noChangeArrowheads="1"/>
            </p:cNvSpPr>
            <p:nvPr/>
          </p:nvSpPr>
          <p:spPr bwMode="auto">
            <a:xfrm>
              <a:off x="1062" y="2610"/>
              <a:ext cx="972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4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Times New Roman" pitchFamily="16" charset="0"/>
                </a:rPr>
                <a:t>federali</a:t>
              </a:r>
            </a:p>
          </p:txBody>
        </p:sp>
        <p:sp>
          <p:nvSpPr>
            <p:cNvPr id="14" name="_s2062"/>
            <p:cNvSpPr>
              <a:spLocks noChangeArrowheads="1" noTextEdit="1"/>
            </p:cNvSpPr>
            <p:nvPr/>
          </p:nvSpPr>
          <p:spPr bwMode="auto">
            <a:xfrm>
              <a:off x="2051" y="1463"/>
              <a:ext cx="972" cy="972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4669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" name="_s2063"/>
            <p:cNvSpPr>
              <a:spLocks noChangeArrowheads="1"/>
            </p:cNvSpPr>
            <p:nvPr/>
          </p:nvSpPr>
          <p:spPr bwMode="auto">
            <a:xfrm>
              <a:off x="1061" y="1415"/>
              <a:ext cx="972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32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latin typeface="Rage Italic" pitchFamily="66" charset="0"/>
                </a:rPr>
                <a:t>prassi</a:t>
              </a:r>
            </a:p>
          </p:txBody>
        </p:sp>
      </p:grpSp>
      <p:sp>
        <p:nvSpPr>
          <p:cNvPr id="3089" name="Segnaposto piè di pagina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 eaLnBrk="1" hangingPunct="1"/>
            <a:endParaRPr lang="it-IT" altLang="it-IT" sz="1400" dirty="0" smtClean="0">
              <a:solidFill>
                <a:srgbClr val="000000"/>
              </a:solidFill>
            </a:endParaRPr>
          </a:p>
        </p:txBody>
      </p:sp>
      <p:sp>
        <p:nvSpPr>
          <p:cNvPr id="3090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 eaLnBrk="1" hangingPunct="1"/>
            <a:fld id="{4F70C99E-6ED3-4228-B332-F1D02AC3C35C}" type="slidenum">
              <a:rPr lang="it-IT" altLang="it-IT" sz="1400" smtClean="0">
                <a:solidFill>
                  <a:srgbClr val="000000"/>
                </a:solidFill>
              </a:rPr>
              <a:pPr eaLnBrk="1" hangingPunct="1"/>
              <a:t>5</a:t>
            </a:fld>
            <a:endParaRPr lang="it-IT" altLang="it-IT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77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9F3A-F9C5-4CC2-8693-10BEF12D5074}" type="slidenum">
              <a:rPr lang="it-IT" smtClean="0">
                <a:solidFill>
                  <a:schemeClr val="tx1"/>
                </a:solidFill>
              </a:rPr>
              <a:t>6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165100"/>
            <a:ext cx="11353800" cy="1325563"/>
          </a:xfrm>
        </p:spPr>
        <p:txBody>
          <a:bodyPr>
            <a:noAutofit/>
          </a:bodyPr>
          <a:lstStyle/>
          <a:p>
            <a:r>
              <a:rPr lang="it-IT" sz="5200" b="1" dirty="0" smtClean="0">
                <a:solidFill>
                  <a:schemeClr val="accent6"/>
                </a:solidFill>
                <a:latin typeface="Snap ITC" panose="04040A07060A02020202" pitchFamily="82" charset="0"/>
              </a:rPr>
              <a:t>   </a:t>
            </a:r>
            <a:r>
              <a:rPr lang="it-IT" sz="5200" b="1" dirty="0" smtClean="0">
                <a:solidFill>
                  <a:srgbClr val="0000FF"/>
                </a:solidFill>
                <a:latin typeface="Rockwell Condensed" panose="02060603050405020104" pitchFamily="18" charset="0"/>
              </a:rPr>
              <a:t>L’organizzazione internazionale dello sport</a:t>
            </a:r>
            <a:endParaRPr lang="it-IT" sz="5200" b="1" dirty="0">
              <a:solidFill>
                <a:srgbClr val="0000FF"/>
              </a:solidFill>
              <a:latin typeface="Rockwell Condensed" panose="02060603050405020104" pitchFamily="18" charset="0"/>
            </a:endParaRPr>
          </a:p>
        </p:txBody>
      </p:sp>
      <p:pic>
        <p:nvPicPr>
          <p:cNvPr id="17" name="Segnaposto contenuto 1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263" y="3386138"/>
            <a:ext cx="1201737" cy="1201737"/>
          </a:xfrm>
        </p:spPr>
      </p:pic>
      <p:sp>
        <p:nvSpPr>
          <p:cNvPr id="4" name="Rettangolo 3"/>
          <p:cNvSpPr/>
          <p:nvPr/>
        </p:nvSpPr>
        <p:spPr>
          <a:xfrm>
            <a:off x="4366917" y="1755369"/>
            <a:ext cx="3186953" cy="14388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3393265" y="3169880"/>
            <a:ext cx="5486403" cy="163556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2192490" y="4805447"/>
            <a:ext cx="7812741" cy="1881048"/>
          </a:xfrm>
          <a:prstGeom prst="rect">
            <a:avLst/>
          </a:prstGeom>
          <a:solidFill>
            <a:srgbClr val="7030A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4756882" y="1757965"/>
            <a:ext cx="24070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cs typeface="Arabic Typesetting" panose="03020402040406030203" pitchFamily="66" charset="-78"/>
              </a:rPr>
              <a:t>Comitato</a:t>
            </a:r>
          </a:p>
          <a:p>
            <a:pPr algn="ctr"/>
            <a:r>
              <a:rPr lang="it-IT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cs typeface="Arabic Typesetting" panose="03020402040406030203" pitchFamily="66" charset="-78"/>
              </a:rPr>
              <a:t>Internazionale</a:t>
            </a:r>
          </a:p>
          <a:p>
            <a:pPr algn="ctr"/>
            <a:r>
              <a:rPr lang="it-IT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cs typeface="Arabic Typesetting" panose="03020402040406030203" pitchFamily="66" charset="-78"/>
              </a:rPr>
              <a:t>Olimpico</a:t>
            </a:r>
            <a:endParaRPr lang="it-IT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  <a:cs typeface="Arabic Typesetting" panose="03020402040406030203" pitchFamily="66" charset="-78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514627" y="3510237"/>
            <a:ext cx="62259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FEDERAZIONI SPORTIVE </a:t>
            </a:r>
          </a:p>
          <a:p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   INTERNAZIONALI</a:t>
            </a:r>
            <a:endParaRPr lang="it-IT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941093" y="5131400"/>
            <a:ext cx="69364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rgbClr val="FFFF00"/>
                </a:solidFill>
                <a:latin typeface="Bradley Hand ITC" panose="03070402050302030203" pitchFamily="66" charset="0"/>
              </a:rPr>
              <a:t>FEDERAZIONI SPORTIVE </a:t>
            </a:r>
          </a:p>
          <a:p>
            <a:r>
              <a:rPr lang="it-IT" sz="4000" b="1" dirty="0">
                <a:solidFill>
                  <a:srgbClr val="FFFF00"/>
                </a:solidFill>
                <a:latin typeface="Bradley Hand ITC" panose="03070402050302030203" pitchFamily="66" charset="0"/>
              </a:rPr>
              <a:t> </a:t>
            </a:r>
            <a:r>
              <a:rPr lang="it-IT" sz="4000" b="1" dirty="0" smtClean="0">
                <a:solidFill>
                  <a:srgbClr val="FFFF00"/>
                </a:solidFill>
                <a:latin typeface="Bradley Hand ITC" panose="03070402050302030203" pitchFamily="66" charset="0"/>
              </a:rPr>
              <a:t>           NAZIONALI</a:t>
            </a:r>
            <a:endParaRPr lang="it-IT" sz="4000" b="1" dirty="0">
              <a:solidFill>
                <a:srgbClr val="FFFF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4" name="Freccia a destra 13"/>
          <p:cNvSpPr/>
          <p:nvPr/>
        </p:nvSpPr>
        <p:spPr>
          <a:xfrm>
            <a:off x="9567081" y="3798454"/>
            <a:ext cx="501563" cy="25039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381"/>
            <a:ext cx="2060812" cy="97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ccia a sinistra 2"/>
          <p:cNvSpPr/>
          <p:nvPr/>
        </p:nvSpPr>
        <p:spPr>
          <a:xfrm>
            <a:off x="2661314" y="3798454"/>
            <a:ext cx="559559" cy="2503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563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381000" y="93625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6700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C.I.O.</a:t>
            </a:r>
            <a:br>
              <a:rPr lang="it-IT" sz="6700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it-IT" sz="6000" b="1" i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Comitato Internazionale Olimpico</a:t>
            </a:r>
            <a:r>
              <a:rPr lang="it-IT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it-IT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it-IT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5486402" y="4354715"/>
            <a:ext cx="6557751" cy="1632259"/>
          </a:xfrm>
        </p:spPr>
        <p:txBody>
          <a:bodyPr>
            <a:noAutofit/>
          </a:bodyPr>
          <a:lstStyle/>
          <a:p>
            <a:pPr algn="just"/>
            <a:r>
              <a:rPr lang="it-IT" sz="3000" b="1" dirty="0">
                <a:solidFill>
                  <a:srgbClr val="C00000"/>
                </a:solidFill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Massime istituzioni mondiali delle rispettive </a:t>
            </a:r>
            <a:r>
              <a:rPr lang="it-IT" sz="3000" b="1" dirty="0" smtClean="0">
                <a:solidFill>
                  <a:srgbClr val="C00000"/>
                </a:solidFill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discipline; </a:t>
            </a:r>
          </a:p>
          <a:p>
            <a:pPr algn="just"/>
            <a:r>
              <a:rPr lang="it-IT" sz="3000" b="1" dirty="0" smtClean="0">
                <a:solidFill>
                  <a:srgbClr val="C00000"/>
                </a:solidFill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emanano </a:t>
            </a:r>
            <a:r>
              <a:rPr lang="it-IT" sz="3000" b="1" dirty="0">
                <a:solidFill>
                  <a:srgbClr val="C00000"/>
                </a:solidFill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norme tecniche vincolanti per tutte le Federazioni sportive </a:t>
            </a:r>
            <a:r>
              <a:rPr lang="it-IT" sz="3000" b="1" dirty="0" smtClean="0">
                <a:solidFill>
                  <a:srgbClr val="C00000"/>
                </a:solidFill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nazionali.</a:t>
            </a:r>
            <a:endParaRPr lang="it-IT" sz="3000" b="1" dirty="0">
              <a:solidFill>
                <a:srgbClr val="C00000"/>
              </a:solidFill>
              <a:latin typeface="Andalus" panose="02020603050405020304" pitchFamily="18" charset="-78"/>
              <a:ea typeface="+mj-ea"/>
              <a:cs typeface="Andalus" panose="02020603050405020304" pitchFamily="18" charset="-78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9F3A-F9C5-4CC2-8693-10BEF12D5074}" type="slidenum">
              <a:rPr lang="it-IT" smtClean="0">
                <a:solidFill>
                  <a:schemeClr val="tx1"/>
                </a:solidFill>
              </a:rPr>
              <a:t>7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Freccia in giù 8"/>
          <p:cNvSpPr/>
          <p:nvPr/>
        </p:nvSpPr>
        <p:spPr>
          <a:xfrm>
            <a:off x="1501254" y="3609193"/>
            <a:ext cx="709684" cy="67288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245657" y="1277630"/>
            <a:ext cx="109591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chemeClr val="accent1">
                    <a:lumMod val="50000"/>
                  </a:schemeClr>
                </a:solidFill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Organizzazione non governativa sopranazionale, composta </a:t>
            </a:r>
            <a:r>
              <a:rPr lang="it-IT" sz="3000" b="1" dirty="0" smtClean="0">
                <a:solidFill>
                  <a:schemeClr val="accent1">
                    <a:lumMod val="50000"/>
                  </a:schemeClr>
                </a:solidFill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dai rappresentanti </a:t>
            </a:r>
            <a:r>
              <a:rPr lang="it-IT" sz="3000" b="1" dirty="0">
                <a:solidFill>
                  <a:schemeClr val="accent1">
                    <a:lumMod val="50000"/>
                  </a:schemeClr>
                </a:solidFill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degli Stati </a:t>
            </a:r>
            <a:r>
              <a:rPr lang="it-IT" sz="3000" b="1" dirty="0" smtClean="0">
                <a:solidFill>
                  <a:schemeClr val="accent1">
                    <a:lumMod val="50000"/>
                  </a:schemeClr>
                </a:solidFill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aderenti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chemeClr val="accent1">
                    <a:lumMod val="50000"/>
                  </a:schemeClr>
                </a:solidFill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A</a:t>
            </a:r>
            <a:r>
              <a:rPr lang="it-IT" sz="3000" b="1" dirty="0" smtClean="0">
                <a:solidFill>
                  <a:schemeClr val="accent1">
                    <a:lumMod val="50000"/>
                  </a:schemeClr>
                </a:solidFill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utorità suprema del Movimento Olimpico</a:t>
            </a:r>
            <a:endParaRPr lang="it-IT" sz="3000" b="1" dirty="0">
              <a:solidFill>
                <a:schemeClr val="accent1">
                  <a:lumMod val="50000"/>
                </a:schemeClr>
              </a:solidFill>
              <a:latin typeface="Andalus" panose="02020603050405020304" pitchFamily="18" charset="-78"/>
              <a:ea typeface="+mj-ea"/>
              <a:cs typeface="Andalus" panose="02020603050405020304" pitchFamily="18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chemeClr val="accent1">
                    <a:lumMod val="50000"/>
                  </a:schemeClr>
                </a:solidFill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O</a:t>
            </a:r>
            <a:r>
              <a:rPr lang="it-IT" sz="3000" b="1" dirty="0" smtClean="0">
                <a:solidFill>
                  <a:schemeClr val="accent1">
                    <a:lumMod val="50000"/>
                  </a:schemeClr>
                </a:solidFill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rganizza </a:t>
            </a:r>
            <a:r>
              <a:rPr lang="it-IT" sz="3000" b="1" dirty="0">
                <a:solidFill>
                  <a:schemeClr val="accent1">
                    <a:lumMod val="50000"/>
                  </a:schemeClr>
                </a:solidFill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e decide sull’ammissione ai Giochi </a:t>
            </a:r>
            <a:r>
              <a:rPr lang="it-IT" sz="3000" b="1" dirty="0" smtClean="0">
                <a:solidFill>
                  <a:schemeClr val="accent1">
                    <a:lumMod val="50000"/>
                  </a:schemeClr>
                </a:solidFill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Olimpici</a:t>
            </a:r>
            <a:endParaRPr lang="it-IT" sz="3000" b="1" dirty="0">
              <a:solidFill>
                <a:schemeClr val="accent1">
                  <a:lumMod val="50000"/>
                </a:schemeClr>
              </a:solidFill>
              <a:latin typeface="Andalus" panose="02020603050405020304" pitchFamily="18" charset="-78"/>
              <a:ea typeface="+mj-ea"/>
              <a:cs typeface="Andalus" panose="02020603050405020304" pitchFamily="18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chemeClr val="accent1">
                    <a:lumMod val="50000"/>
                  </a:schemeClr>
                </a:solidFill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L</a:t>
            </a:r>
            <a:r>
              <a:rPr lang="it-IT" sz="3000" b="1" dirty="0" smtClean="0">
                <a:solidFill>
                  <a:schemeClr val="accent1">
                    <a:lumMod val="50000"/>
                  </a:schemeClr>
                </a:solidFill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a </a:t>
            </a:r>
            <a:r>
              <a:rPr lang="it-IT" sz="3000" b="1" dirty="0">
                <a:solidFill>
                  <a:schemeClr val="accent1">
                    <a:lumMod val="50000"/>
                  </a:schemeClr>
                </a:solidFill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Carta Olimpica ne è lo </a:t>
            </a:r>
            <a:r>
              <a:rPr lang="it-IT" sz="3000" b="1" dirty="0" smtClean="0">
                <a:solidFill>
                  <a:schemeClr val="accent1">
                    <a:lumMod val="50000"/>
                  </a:schemeClr>
                </a:solidFill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statuto</a:t>
            </a:r>
            <a:endParaRPr lang="it-IT" sz="3000" dirty="0">
              <a:solidFill>
                <a:schemeClr val="accent1">
                  <a:lumMod val="50000"/>
                </a:schemeClr>
              </a:solidFill>
              <a:latin typeface="Andalus" panose="02020603050405020304" pitchFamily="18" charset="-78"/>
              <a:ea typeface="+mj-ea"/>
              <a:cs typeface="Andalus" panose="02020603050405020304" pitchFamily="18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3000" dirty="0">
              <a:solidFill>
                <a:srgbClr val="FF0000"/>
              </a:solidFill>
              <a:latin typeface="Andalus" panose="02020603050405020304" pitchFamily="18" charset="-78"/>
              <a:ea typeface="+mj-ea"/>
              <a:cs typeface="Andalus" panose="02020603050405020304" pitchFamily="18" charset="-78"/>
            </a:endParaRPr>
          </a:p>
        </p:txBody>
      </p:sp>
      <p:sp>
        <p:nvSpPr>
          <p:cNvPr id="15" name="Callout con freccia a destra 14"/>
          <p:cNvSpPr/>
          <p:nvPr/>
        </p:nvSpPr>
        <p:spPr>
          <a:xfrm>
            <a:off x="755176" y="4585697"/>
            <a:ext cx="4121624" cy="2272305"/>
          </a:xfrm>
          <a:prstGeom prst="right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932597" y="4712228"/>
            <a:ext cx="294791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it-IT" sz="3000" b="1" dirty="0"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Federazioni sportive internazionali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989" y="60065"/>
            <a:ext cx="2271012" cy="12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20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31377" y="2"/>
            <a:ext cx="12189759" cy="1209447"/>
          </a:xfrm>
        </p:spPr>
        <p:txBody>
          <a:bodyPr>
            <a:noAutofit/>
          </a:bodyPr>
          <a:lstStyle/>
          <a:p>
            <a:r>
              <a:rPr lang="it-IT" sz="5200" b="1" dirty="0" smtClean="0">
                <a:solidFill>
                  <a:srgbClr val="C00000"/>
                </a:solidFill>
                <a:latin typeface="Viner Hand ITC" panose="03070502030502020203" pitchFamily="66" charset="0"/>
                <a:cs typeface="Times New Roman" panose="02020603050405020304" pitchFamily="18" charset="0"/>
              </a:rPr>
              <a:t>L’organizzazione nazionale dello sport</a:t>
            </a:r>
            <a:endParaRPr lang="it-IT" sz="5200" b="1" dirty="0">
              <a:solidFill>
                <a:srgbClr val="C00000"/>
              </a:solidFill>
              <a:latin typeface="Viner Hand ITC" panose="03070502030502020203" pitchFamily="66" charset="0"/>
              <a:cs typeface="Times New Roman" panose="02020603050405020304" pitchFamily="18" charset="0"/>
            </a:endParaRPr>
          </a:p>
        </p:txBody>
      </p:sp>
      <p:sp>
        <p:nvSpPr>
          <p:cNvPr id="55" name="Segnaposto numero diapositiva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9F3A-F9C5-4CC2-8693-10BEF12D5074}" type="slidenum">
              <a:rPr lang="it-IT" smtClean="0">
                <a:solidFill>
                  <a:schemeClr val="tx1"/>
                </a:solidFill>
              </a:rPr>
              <a:t>8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Triangolo isoscele 3"/>
          <p:cNvSpPr/>
          <p:nvPr/>
        </p:nvSpPr>
        <p:spPr>
          <a:xfrm>
            <a:off x="1146414" y="887506"/>
            <a:ext cx="9635319" cy="5674659"/>
          </a:xfrm>
          <a:prstGeom prst="triangle">
            <a:avLst>
              <a:gd name="adj" fmla="val 50085"/>
            </a:avLst>
          </a:prstGeom>
          <a:solidFill>
            <a:schemeClr val="bg2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 flipV="1">
            <a:off x="2060813" y="5502264"/>
            <a:ext cx="7710985" cy="1766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2674962" y="4809163"/>
            <a:ext cx="653727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3711688" y="3504580"/>
            <a:ext cx="4504765" cy="1591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4737134" y="2456729"/>
            <a:ext cx="229567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5275729" y="1734111"/>
            <a:ext cx="1308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tx2"/>
                </a:solidFill>
                <a:latin typeface="Belwe Bd BT" panose="02060903050305020504" pitchFamily="18" charset="0"/>
              </a:rPr>
              <a:t>CONI</a:t>
            </a:r>
            <a:endParaRPr lang="it-IT" sz="2800" b="1" dirty="0">
              <a:solidFill>
                <a:schemeClr val="tx2"/>
              </a:solidFill>
              <a:latin typeface="Belwe Bd BT" panose="02060903050305020504" pitchFamily="18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3493829" y="2465830"/>
            <a:ext cx="5611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 smtClean="0">
                <a:solidFill>
                  <a:srgbClr val="C00000"/>
                </a:solidFill>
                <a:latin typeface="Belwe Bd BT" panose="02060903050305020504" pitchFamily="18" charset="0"/>
              </a:rPr>
              <a:t>             </a:t>
            </a:r>
            <a:r>
              <a:rPr lang="it-IT" sz="3000" b="1" dirty="0" smtClean="0">
                <a:solidFill>
                  <a:srgbClr val="00B0F0"/>
                </a:solidFill>
                <a:latin typeface="Belwe Bd BT" panose="02060903050305020504" pitchFamily="18" charset="0"/>
              </a:rPr>
              <a:t>F</a:t>
            </a:r>
            <a:r>
              <a:rPr lang="it-IT" sz="2400" b="1" dirty="0" smtClean="0">
                <a:solidFill>
                  <a:srgbClr val="00B0F0"/>
                </a:solidFill>
                <a:latin typeface="Belwe Bd BT" panose="02060903050305020504" pitchFamily="18" charset="0"/>
              </a:rPr>
              <a:t>ederazioni </a:t>
            </a:r>
          </a:p>
          <a:p>
            <a:r>
              <a:rPr lang="it-IT" sz="2400" b="1" dirty="0" smtClean="0">
                <a:solidFill>
                  <a:srgbClr val="CC99FF"/>
                </a:solidFill>
                <a:latin typeface="Belwe Bd BT" panose="02060903050305020504" pitchFamily="18" charset="0"/>
              </a:rPr>
              <a:t>                     </a:t>
            </a:r>
            <a:r>
              <a:rPr lang="it-IT" sz="2400" b="1" dirty="0" smtClean="0">
                <a:solidFill>
                  <a:srgbClr val="FF0000"/>
                </a:solidFill>
                <a:latin typeface="Belwe Bd BT" panose="02060903050305020504" pitchFamily="18" charset="0"/>
              </a:rPr>
              <a:t>(Leghe)</a:t>
            </a:r>
            <a:endParaRPr lang="it-IT" sz="2400" b="1" dirty="0">
              <a:solidFill>
                <a:srgbClr val="CC99FF"/>
              </a:solidFill>
              <a:latin typeface="Belwe Bd BT" panose="02060903050305020504" pitchFamily="18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3324624" y="3608836"/>
            <a:ext cx="5237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CC99FF"/>
                </a:solidFill>
                <a:latin typeface="Belwe Bd BT" panose="02060903050305020504" pitchFamily="18" charset="0"/>
              </a:rPr>
              <a:t> </a:t>
            </a:r>
            <a:r>
              <a:rPr lang="it-IT" sz="2200" b="1" dirty="0" smtClean="0">
                <a:solidFill>
                  <a:srgbClr val="CC99FF"/>
                </a:solidFill>
                <a:latin typeface="Belwe Bd BT" panose="02060903050305020504" pitchFamily="18" charset="0"/>
              </a:rPr>
              <a:t>Discipline  sportive associate</a:t>
            </a:r>
          </a:p>
          <a:p>
            <a:r>
              <a:rPr lang="it-IT" sz="2200" b="1" dirty="0" smtClean="0">
                <a:solidFill>
                  <a:srgbClr val="CC99FF"/>
                </a:solidFill>
                <a:latin typeface="Belwe Bd BT" panose="02060903050305020504" pitchFamily="18" charset="0"/>
              </a:rPr>
              <a:t>    </a:t>
            </a:r>
            <a:r>
              <a:rPr lang="it-IT" sz="2200" b="1" dirty="0" smtClean="0">
                <a:solidFill>
                  <a:srgbClr val="0070C0"/>
                </a:solidFill>
                <a:latin typeface="Belwe Bd BT" panose="02060903050305020504" pitchFamily="18" charset="0"/>
              </a:rPr>
              <a:t>Enti di promozione sportiva</a:t>
            </a:r>
          </a:p>
          <a:p>
            <a:r>
              <a:rPr lang="it-IT" sz="2200" b="1" dirty="0" smtClean="0">
                <a:solidFill>
                  <a:srgbClr val="0070C0"/>
                </a:solidFill>
                <a:latin typeface="Belwe Bd BT" panose="02060903050305020504" pitchFamily="18" charset="0"/>
              </a:rPr>
              <a:t>       </a:t>
            </a:r>
            <a:r>
              <a:rPr lang="it-IT" sz="2200" b="1" dirty="0" smtClean="0">
                <a:solidFill>
                  <a:schemeClr val="bg1">
                    <a:lumMod val="65000"/>
                  </a:schemeClr>
                </a:solidFill>
                <a:latin typeface="Belwe Bd BT" panose="02060903050305020504" pitchFamily="18" charset="0"/>
              </a:rPr>
              <a:t>Associazioni benemerite</a:t>
            </a:r>
            <a:endParaRPr lang="it-IT" sz="2200" b="1" dirty="0">
              <a:solidFill>
                <a:schemeClr val="bg1">
                  <a:lumMod val="65000"/>
                </a:schemeClr>
              </a:solidFill>
              <a:latin typeface="Belwe Bd BT" panose="02060903050305020504" pitchFamily="18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4214532" y="4895108"/>
            <a:ext cx="3697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00FF"/>
                </a:solidFill>
                <a:latin typeface="Belwe Bd BT" panose="02060903050305020504" pitchFamily="18" charset="0"/>
              </a:rPr>
              <a:t>S</a:t>
            </a:r>
            <a:r>
              <a:rPr lang="it-IT" sz="2800" dirty="0" smtClean="0">
                <a:solidFill>
                  <a:srgbClr val="0000FF"/>
                </a:solidFill>
                <a:latin typeface="Belwe Bd BT" panose="02060903050305020504" pitchFamily="18" charset="0"/>
              </a:rPr>
              <a:t>ocietà sportive</a:t>
            </a:r>
            <a:endParaRPr lang="it-IT" sz="2800" dirty="0">
              <a:solidFill>
                <a:srgbClr val="0000FF"/>
              </a:solidFill>
              <a:latin typeface="Belwe Bd BT" panose="02060903050305020504" pitchFamily="18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1836217" y="5420544"/>
            <a:ext cx="98127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 smtClean="0">
                <a:solidFill>
                  <a:srgbClr val="C00000"/>
                </a:solidFill>
                <a:latin typeface="Belwe Bd BT" panose="02060903050305020504" pitchFamily="18" charset="0"/>
              </a:rPr>
              <a:t>         </a:t>
            </a:r>
            <a:r>
              <a:rPr lang="it-IT" sz="3000" dirty="0">
                <a:solidFill>
                  <a:schemeClr val="accent5">
                    <a:lumMod val="75000"/>
                  </a:schemeClr>
                </a:solidFill>
                <a:latin typeface="Belwe Bd BT" panose="02060903050305020504" pitchFamily="18" charset="0"/>
              </a:rPr>
              <a:t>A</a:t>
            </a:r>
            <a:r>
              <a:rPr lang="it-IT" sz="2800" dirty="0" smtClean="0">
                <a:solidFill>
                  <a:schemeClr val="accent5">
                    <a:lumMod val="75000"/>
                  </a:schemeClr>
                </a:solidFill>
                <a:latin typeface="Belwe Bd BT" panose="02060903050305020504" pitchFamily="18" charset="0"/>
              </a:rPr>
              <a:t>tleti – Allenatori – Tecnici           </a:t>
            </a:r>
          </a:p>
          <a:p>
            <a:r>
              <a:rPr lang="it-IT" sz="2800" dirty="0" smtClean="0">
                <a:solidFill>
                  <a:schemeClr val="accent5">
                    <a:lumMod val="75000"/>
                  </a:schemeClr>
                </a:solidFill>
                <a:latin typeface="Belwe Bd BT" panose="02060903050305020504" pitchFamily="18" charset="0"/>
              </a:rPr>
              <a:t> Dirigenti – Ufficiali di gara – Medici …</a:t>
            </a:r>
            <a:r>
              <a:rPr lang="it-IT" sz="2800" dirty="0" smtClean="0">
                <a:solidFill>
                  <a:srgbClr val="C00000"/>
                </a:solidFill>
                <a:latin typeface="Belwe Bd BT" panose="02060903050305020504" pitchFamily="18" charset="0"/>
              </a:rPr>
              <a:t>          </a:t>
            </a:r>
          </a:p>
          <a:p>
            <a:r>
              <a:rPr lang="it-IT" sz="3000" b="1" dirty="0" smtClean="0">
                <a:solidFill>
                  <a:srgbClr val="C00000"/>
                </a:solidFill>
                <a:latin typeface="Belwe Bd BT" panose="02060903050305020504" pitchFamily="18" charset="0"/>
              </a:rPr>
              <a:t>                         </a:t>
            </a:r>
            <a:endParaRPr lang="it-IT" sz="3000" b="1" dirty="0">
              <a:solidFill>
                <a:srgbClr val="C00000"/>
              </a:solidFill>
              <a:latin typeface="Belwe Bd BT" panose="020609030503050205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11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3515" y="5081533"/>
            <a:ext cx="8694763" cy="168843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it-IT" sz="36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O</a:t>
            </a:r>
            <a:r>
              <a:rPr lang="it-IT" sz="3600" b="1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rganizza e potenzia lo sport italiano, stabilisce i princìpi fondamentali degli statuti delle FSN, DSA, Società sportive, Enti di promozione sportiva e Associazioni Benemerite</a:t>
            </a:r>
            <a:endParaRPr lang="it-IT" sz="3600" b="1" i="1" dirty="0" smtClean="0">
              <a:solidFill>
                <a:srgbClr val="0000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9F3A-F9C5-4CC2-8693-10BEF12D5074}" type="slidenum">
              <a:rPr lang="it-IT" smtClean="0">
                <a:solidFill>
                  <a:schemeClr val="tx1"/>
                </a:solidFill>
              </a:rPr>
              <a:t>9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Nastro perforato 4"/>
          <p:cNvSpPr/>
          <p:nvPr/>
        </p:nvSpPr>
        <p:spPr>
          <a:xfrm>
            <a:off x="723333" y="208849"/>
            <a:ext cx="10863617" cy="2479760"/>
          </a:xfrm>
          <a:prstGeom prst="flowChartPunchedTap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132766" y="903018"/>
            <a:ext cx="10140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«La Repubblica riconosce e favorisce l’autonomia dell’ordinamento sportivo nazionale, quale articolazione dell’ordinamento sportivo internazionale facente capo al Comitato Olimpico Internazionale (L. 280/2003)»</a:t>
            </a:r>
            <a:endParaRPr lang="it-IT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957549" y="3060575"/>
            <a:ext cx="70706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32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Confederazione delle </a:t>
            </a:r>
            <a:r>
              <a:rPr lang="it-IT" sz="3200" b="1" i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Federazioni Sportive Nazionali </a:t>
            </a:r>
            <a:r>
              <a:rPr lang="it-IT" sz="32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 delle</a:t>
            </a:r>
            <a:r>
              <a:rPr lang="it-IT" sz="3200" b="1" i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Discipline sportive associate, </a:t>
            </a:r>
            <a:r>
              <a:rPr lang="it-IT" sz="32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dotata di personalità giuridica e riconosciuta dallo Stato</a:t>
            </a:r>
            <a:endParaRPr lang="it-IT" sz="3200" b="1" i="1" dirty="0" smtClean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Freccia a destra 7"/>
          <p:cNvSpPr/>
          <p:nvPr/>
        </p:nvSpPr>
        <p:spPr>
          <a:xfrm>
            <a:off x="3686496" y="3243985"/>
            <a:ext cx="914400" cy="4261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/>
          <p:cNvSpPr/>
          <p:nvPr/>
        </p:nvSpPr>
        <p:spPr>
          <a:xfrm>
            <a:off x="1544469" y="4156129"/>
            <a:ext cx="429903" cy="7635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Segnaposto contenuto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05" y="2962402"/>
            <a:ext cx="2842359" cy="89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40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1058</TotalTime>
  <Words>498</Words>
  <Application>Microsoft Office PowerPoint</Application>
  <PresentationFormat>Personalizzato</PresentationFormat>
  <Paragraphs>155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Titoli diapositive</vt:lpstr>
      </vt:variant>
      <vt:variant>
        <vt:i4>17</vt:i4>
      </vt:variant>
    </vt:vector>
  </HeadingPairs>
  <TitlesOfParts>
    <vt:vector size="21" baseType="lpstr">
      <vt:lpstr>1_Tema di Office</vt:lpstr>
      <vt:lpstr>Executive</vt:lpstr>
      <vt:lpstr>Struttura predefinita</vt:lpstr>
      <vt:lpstr>1_Struttura predefinita</vt:lpstr>
      <vt:lpstr> LA GIUSTIZIA SPORTIVA: LE FONTI INTERNAZIONALI, EUROPEE E NAZIONALI; LA RESPONSABILITÀ DISCIPLINARE; I RAPPORTI TRA GIURISDIZIONE ORDINARIA  E GIUSTIZIA SPORTIVA </vt:lpstr>
      <vt:lpstr>            </vt:lpstr>
      <vt:lpstr>Anno 776 a.C. – nascono le Olimpiadi</vt:lpstr>
      <vt:lpstr>L’Atleta di Taranto, V sec. a.C.: vinse 4 Olimpiadi</vt:lpstr>
      <vt:lpstr>Le fonti della giustizia sportiva</vt:lpstr>
      <vt:lpstr>   L’organizzazione internazionale dello sport</vt:lpstr>
      <vt:lpstr>C.I.O. Comitato Internazionale Olimpico </vt:lpstr>
      <vt:lpstr>L’organizzazione nazionale dello sport</vt:lpstr>
      <vt:lpstr>Presentazione standard di PowerPoint</vt:lpstr>
      <vt:lpstr> Se lo Sport ha sue leggi… </vt:lpstr>
      <vt:lpstr>Presentazione standard di PowerPoint</vt:lpstr>
      <vt:lpstr>    LA GIUSTIZIA SPORTIVA ITALIANA</vt:lpstr>
      <vt:lpstr>Presentazione standard di PowerPoint</vt:lpstr>
      <vt:lpstr>Presentazione standard di PowerPoint</vt:lpstr>
      <vt:lpstr>Presentazione standard di PowerPoint</vt:lpstr>
      <vt:lpstr>   LA GIUSTIZIA SPORTIVA INTERNAZIONALE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NUOVO CODICE   DELLA GIUSTIZIA SPORTIVA</dc:title>
  <dc:creator>Francesco</dc:creator>
  <cp:lastModifiedBy>Dario</cp:lastModifiedBy>
  <cp:revision>142</cp:revision>
  <dcterms:created xsi:type="dcterms:W3CDTF">2016-01-19T20:21:23Z</dcterms:created>
  <dcterms:modified xsi:type="dcterms:W3CDTF">2018-05-21T07:28:16Z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-53858642</vt:i4>
  </property>
  <property fmtid="{D5CDD505-2E9C-101B-9397-08002B2CF9AE}" pid="3" name="_NewReviewCycle">
    <vt:lpwstr/>
  </property>
  <property fmtid="{D5CDD505-2E9C-101B-9397-08002B2CF9AE}" pid="4" name="_EmailSubject">
    <vt:lpwstr>Convegno di Como</vt:lpwstr>
  </property>
  <property fmtid="{D5CDD505-2E9C-101B-9397-08002B2CF9AE}" pid="5" name="_AuthorEmail">
    <vt:lpwstr>avvocato@dariolupo.it</vt:lpwstr>
  </property>
  <property fmtid="{D5CDD505-2E9C-101B-9397-08002B2CF9AE}" pid="6" name="_AuthorEmailDisplayName">
    <vt:lpwstr>Avv. Dario Lupo</vt:lpwstr>
  </property>
</Properties>
</file>