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307" r:id="rId3"/>
    <p:sldId id="304" r:id="rId4"/>
    <p:sldId id="305" r:id="rId5"/>
    <p:sldId id="257" r:id="rId6"/>
    <p:sldId id="258" r:id="rId7"/>
    <p:sldId id="260" r:id="rId8"/>
    <p:sldId id="291" r:id="rId9"/>
    <p:sldId id="268" r:id="rId10"/>
    <p:sldId id="269" r:id="rId11"/>
    <p:sldId id="270" r:id="rId12"/>
    <p:sldId id="301" r:id="rId13"/>
    <p:sldId id="271" r:id="rId14"/>
    <p:sldId id="272" r:id="rId15"/>
    <p:sldId id="273" r:id="rId16"/>
    <p:sldId id="275" r:id="rId17"/>
    <p:sldId id="299" r:id="rId18"/>
    <p:sldId id="279" r:id="rId19"/>
    <p:sldId id="280" r:id="rId20"/>
    <p:sldId id="276" r:id="rId21"/>
    <p:sldId id="277" r:id="rId22"/>
    <p:sldId id="278" r:id="rId23"/>
    <p:sldId id="281" r:id="rId24"/>
    <p:sldId id="283" r:id="rId25"/>
    <p:sldId id="282" r:id="rId26"/>
    <p:sldId id="300" r:id="rId27"/>
    <p:sldId id="289" r:id="rId28"/>
    <p:sldId id="303" r:id="rId29"/>
    <p:sldId id="284" r:id="rId30"/>
    <p:sldId id="302" r:id="rId31"/>
    <p:sldId id="285" r:id="rId32"/>
    <p:sldId id="297" r:id="rId33"/>
    <p:sldId id="298" r:id="rId34"/>
    <p:sldId id="286" r:id="rId35"/>
    <p:sldId id="308" r:id="rId36"/>
    <p:sldId id="287" r:id="rId37"/>
  </p:sldIdLst>
  <p:sldSz cx="9144000" cy="6858000" type="screen4x3"/>
  <p:notesSz cx="6794500" cy="99314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84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24" autoAdjust="0"/>
  </p:normalViewPr>
  <p:slideViewPr>
    <p:cSldViewPr>
      <p:cViewPr>
        <p:scale>
          <a:sx n="90" d="100"/>
          <a:sy n="90" d="100"/>
        </p:scale>
        <p:origin x="-1350" y="42"/>
      </p:cViewPr>
      <p:guideLst>
        <p:guide orient="horz" pos="2160"/>
        <p:guide pos="2880"/>
      </p:guideLst>
    </p:cSldViewPr>
  </p:slideViewPr>
  <p:outlineViewPr>
    <p:cViewPr>
      <p:scale>
        <a:sx n="33" d="100"/>
        <a:sy n="33" d="100"/>
      </p:scale>
      <p:origin x="0" y="99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E0B54C6A-A72F-4894-B13F-2887BF697DA5}" type="datetimeFigureOut">
              <a:rPr lang="it-IT" smtClean="0"/>
              <a:pPr/>
              <a:t>16/04/2018</a:t>
            </a:fld>
            <a:endParaRPr lang="it-IT"/>
          </a:p>
        </p:txBody>
      </p:sp>
      <p:sp>
        <p:nvSpPr>
          <p:cNvPr id="4" name="Segnaposto immagine diapositiva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F526510B-A2A7-4C55-BFB5-619C0C3BE161}" type="slidenum">
              <a:rPr lang="it-IT" smtClean="0"/>
              <a:pPr/>
              <a:t>‹N›</a:t>
            </a:fld>
            <a:endParaRPr lang="it-IT"/>
          </a:p>
        </p:txBody>
      </p:sp>
    </p:spTree>
    <p:extLst>
      <p:ext uri="{BB962C8B-B14F-4D97-AF65-F5344CB8AC3E}">
        <p14:creationId xmlns:p14="http://schemas.microsoft.com/office/powerpoint/2010/main" val="4069393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Diritto </a:t>
            </a:r>
            <a:endParaRPr lang="it-IT" dirty="0"/>
          </a:p>
        </p:txBody>
      </p:sp>
      <p:sp>
        <p:nvSpPr>
          <p:cNvPr id="4" name="Segnaposto numero diapositiva 3"/>
          <p:cNvSpPr>
            <a:spLocks noGrp="1"/>
          </p:cNvSpPr>
          <p:nvPr>
            <p:ph type="sldNum" sz="quarter" idx="10"/>
          </p:nvPr>
        </p:nvSpPr>
        <p:spPr/>
        <p:txBody>
          <a:bodyPr/>
          <a:lstStyle/>
          <a:p>
            <a:fld id="{F526510B-A2A7-4C55-BFB5-619C0C3BE161}" type="slidenum">
              <a:rPr lang="it-IT" smtClean="0"/>
              <a:pPr/>
              <a:t>4</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F526510B-A2A7-4C55-BFB5-619C0C3BE161}" type="slidenum">
              <a:rPr lang="it-IT" smtClean="0"/>
              <a:pPr/>
              <a:t>7</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F526510B-A2A7-4C55-BFB5-619C0C3BE161}" type="slidenum">
              <a:rPr lang="it-IT" smtClean="0"/>
              <a:pPr/>
              <a:t>15</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F526510B-A2A7-4C55-BFB5-619C0C3BE161}" type="slidenum">
              <a:rPr lang="it-IT" smtClean="0"/>
              <a:pPr/>
              <a:t>34</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ttotito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53D5EF67-0F18-41A1-BD1C-34E020767882}" type="datetimeFigureOut">
              <a:rPr lang="it-IT" smtClean="0"/>
              <a:pPr/>
              <a:t>16/04/2018</a:t>
            </a:fld>
            <a:endParaRPr lang="it-IT"/>
          </a:p>
        </p:txBody>
      </p:sp>
      <p:sp>
        <p:nvSpPr>
          <p:cNvPr id="17" name="Segnaposto piè di pagina 16"/>
          <p:cNvSpPr>
            <a:spLocks noGrp="1"/>
          </p:cNvSpPr>
          <p:nvPr>
            <p:ph type="ftr" sz="quarter" idx="11"/>
          </p:nvPr>
        </p:nvSpPr>
        <p:spPr/>
        <p:txBody>
          <a:bodyPr/>
          <a:lstStyle/>
          <a:p>
            <a:endParaRPr lang="it-IT"/>
          </a:p>
        </p:txBody>
      </p:sp>
      <p:sp>
        <p:nvSpPr>
          <p:cNvPr id="7" name="Connettore 1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e 12"/>
          <p:cNvSpPr/>
          <p:nvPr/>
        </p:nvSpPr>
        <p:spPr>
          <a:xfrm>
            <a:off x="4267200" y="211531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egnaposto numero diapositiva 28"/>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92AABA66-C4CE-4599-B08F-BC3E1A10423C}" type="slidenum">
              <a:rPr lang="it-IT" smtClean="0"/>
              <a:pPr/>
              <a:t>‹N›</a:t>
            </a:fld>
            <a:endParaRPr lang="it-IT"/>
          </a:p>
        </p:txBody>
      </p:sp>
      <p:sp>
        <p:nvSpPr>
          <p:cNvPr id="8" name="Titolo 7"/>
          <p:cNvSpPr>
            <a:spLocks noGrp="1"/>
          </p:cNvSpPr>
          <p:nvPr>
            <p:ph type="ctrTitle"/>
          </p:nvPr>
        </p:nvSpPr>
        <p:spPr>
          <a:xfrm>
            <a:off x="685800" y="381001"/>
            <a:ext cx="7772400" cy="1752600"/>
          </a:xfrm>
        </p:spPr>
        <p:txBody>
          <a:bodyPr anchor="b"/>
          <a:lstStyle>
            <a:lvl1pPr>
              <a:defRPr sz="4200">
                <a:solidFill>
                  <a:schemeClr val="accent1"/>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3D5EF67-0F18-41A1-BD1C-34E020767882}" type="datetimeFigureOut">
              <a:rPr lang="it-IT" smtClean="0"/>
              <a:pPr/>
              <a:t>16/04/2018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2AABA66-C4CE-4599-B08F-BC3E1A10423C}"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2"/>
      </p:bgRef>
    </p:bg>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ttore 1 12"/>
          <p:cNvSpPr>
            <a:spLocks noChangeShapeType="1"/>
          </p:cNvSpPr>
          <p:nvPr/>
        </p:nvSpPr>
        <p:spPr bwMode="auto">
          <a:xfrm rot="5400000">
            <a:off x="4021837"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e 13"/>
          <p:cNvSpPr/>
          <p:nvPr/>
        </p:nvSpPr>
        <p:spPr>
          <a:xfrm>
            <a:off x="6839712" y="2925764"/>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6915912" y="3009902"/>
            <a:ext cx="457200" cy="441325"/>
          </a:xfrm>
        </p:spPr>
        <p:txBody>
          <a:bodyPr/>
          <a:lstStyle/>
          <a:p>
            <a:fld id="{92AABA66-C4CE-4599-B08F-BC3E1A10423C}" type="slidenum">
              <a:rPr lang="it-IT" smtClean="0"/>
              <a:pPr/>
              <a:t>‹N›</a:t>
            </a:fld>
            <a:endParaRPr lang="it-IT"/>
          </a:p>
        </p:txBody>
      </p:sp>
      <p:sp>
        <p:nvSpPr>
          <p:cNvPr id="3" name="Segnaposto testo verticale 2"/>
          <p:cNvSpPr>
            <a:spLocks noGrp="1"/>
          </p:cNvSpPr>
          <p:nvPr>
            <p:ph type="body" orient="vert" idx="1"/>
          </p:nvPr>
        </p:nvSpPr>
        <p:spPr>
          <a:xfrm>
            <a:off x="304800" y="304800"/>
            <a:ext cx="6553200" cy="5821366"/>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3D5EF67-0F18-41A1-BD1C-34E020767882}" type="datetimeFigureOut">
              <a:rPr lang="it-IT" smtClean="0"/>
              <a:pPr/>
              <a:t>16/04/2018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2" name="Titolo verticale 1"/>
          <p:cNvSpPr>
            <a:spLocks noGrp="1"/>
          </p:cNvSpPr>
          <p:nvPr>
            <p:ph type="title" orient="vert"/>
          </p:nvPr>
        </p:nvSpPr>
        <p:spPr>
          <a:xfrm>
            <a:off x="7391400" y="304802"/>
            <a:ext cx="1447800" cy="5851525"/>
          </a:xfrm>
        </p:spPr>
        <p:txBody>
          <a:bodyPr vert="eaVert"/>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accent3">
                    <a:shade val="75000"/>
                  </a:schemeClr>
                </a:solidFill>
              </a:defRPr>
            </a:lvl1p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53D5EF67-0F18-41A1-BD1C-34E020767882}" type="datetimeFigureOut">
              <a:rPr lang="it-IT" smtClean="0"/>
              <a:pPr/>
              <a:t>16/04/2018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4361688" y="1026373"/>
            <a:ext cx="457200" cy="441325"/>
          </a:xfrm>
        </p:spPr>
        <p:txBody>
          <a:bodyPr/>
          <a:lstStyle/>
          <a:p>
            <a:fld id="{92AABA66-C4CE-4599-B08F-BC3E1A10423C}" type="slidenum">
              <a:rPr lang="it-IT" smtClean="0"/>
              <a:pPr/>
              <a:t>‹N›</a:t>
            </a:fld>
            <a:endParaRPr lang="it-IT"/>
          </a:p>
        </p:txBody>
      </p:sp>
      <p:sp>
        <p:nvSpPr>
          <p:cNvPr id="8" name="Segnaposto contenuto 7"/>
          <p:cNvSpPr>
            <a:spLocks noGrp="1"/>
          </p:cNvSpPr>
          <p:nvPr>
            <p:ph sz="quarter" idx="1"/>
          </p:nvPr>
        </p:nvSpPr>
        <p:spPr>
          <a:xfrm>
            <a:off x="301752" y="1527048"/>
            <a:ext cx="850392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1"/>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1368426" y="2743201"/>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3" name="Rettangolo 12"/>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tango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egnaposto piè di pagina 4"/>
          <p:cNvSpPr>
            <a:spLocks noGrp="1"/>
          </p:cNvSpPr>
          <p:nvPr>
            <p:ph type="ftr" sz="quarter" idx="11"/>
          </p:nvPr>
        </p:nvSpPr>
        <p:spPr/>
        <p:txBody>
          <a:bodyPr/>
          <a:lstStyle/>
          <a:p>
            <a:endParaRPr lang="it-IT"/>
          </a:p>
        </p:txBody>
      </p:sp>
      <p:sp>
        <p:nvSpPr>
          <p:cNvPr id="4" name="Segnaposto data 3"/>
          <p:cNvSpPr>
            <a:spLocks noGrp="1"/>
          </p:cNvSpPr>
          <p:nvPr>
            <p:ph type="dt" sz="half" idx="10"/>
          </p:nvPr>
        </p:nvSpPr>
        <p:spPr/>
        <p:txBody>
          <a:bodyPr/>
          <a:lstStyle/>
          <a:p>
            <a:fld id="{53D5EF67-0F18-41A1-BD1C-34E020767882}" type="datetimeFigureOut">
              <a:rPr lang="it-IT" smtClean="0"/>
              <a:pPr/>
              <a:t>16/04/2018</a:t>
            </a:fld>
            <a:endParaRPr lang="it-IT"/>
          </a:p>
        </p:txBody>
      </p:sp>
      <p:sp>
        <p:nvSpPr>
          <p:cNvPr id="8" name="Connettore 1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e 9"/>
          <p:cNvSpPr/>
          <p:nvPr/>
        </p:nvSpPr>
        <p:spPr>
          <a:xfrm>
            <a:off x="4267200" y="211531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92AABA66-C4CE-4599-B08F-BC3E1A10423C}" type="slidenum">
              <a:rPr lang="it-IT" smtClean="0"/>
              <a:pPr/>
              <a:t>‹N›</a:t>
            </a:fld>
            <a:endParaRPr lang="it-IT"/>
          </a:p>
        </p:txBody>
      </p:sp>
      <p:sp>
        <p:nvSpPr>
          <p:cNvPr id="2" name="Tito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301752" y="228601"/>
            <a:ext cx="8534400" cy="758952"/>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a:xfrm>
            <a:off x="5791200" y="6409944"/>
            <a:ext cx="3044952" cy="365760"/>
          </a:xfrm>
        </p:spPr>
        <p:txBody>
          <a:bodyPr/>
          <a:lstStyle/>
          <a:p>
            <a:fld id="{53D5EF67-0F18-41A1-BD1C-34E020767882}" type="datetimeFigureOut">
              <a:rPr lang="it-IT" smtClean="0"/>
              <a:pPr/>
              <a:t>16/04/2018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2AABA66-C4CE-4599-B08F-BC3E1A10423C}" type="slidenum">
              <a:rPr lang="it-IT" smtClean="0"/>
              <a:pPr/>
              <a:t>‹N›</a:t>
            </a:fld>
            <a:endParaRPr lang="it-IT"/>
          </a:p>
        </p:txBody>
      </p:sp>
      <p:sp>
        <p:nvSpPr>
          <p:cNvPr id="8" name="Connettore 1 7"/>
          <p:cNvSpPr>
            <a:spLocks noChangeShapeType="1"/>
          </p:cNvSpPr>
          <p:nvPr/>
        </p:nvSpPr>
        <p:spPr bwMode="auto">
          <a:xfrm flipV="1">
            <a:off x="4563082" y="1575653"/>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egnaposto contenuto 9"/>
          <p:cNvSpPr>
            <a:spLocks noGrp="1"/>
          </p:cNvSpPr>
          <p:nvPr>
            <p:ph sz="half" idx="1"/>
          </p:nvPr>
        </p:nvSpPr>
        <p:spPr>
          <a:xfrm>
            <a:off x="301752"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contenuto 11"/>
          <p:cNvSpPr>
            <a:spLocks noGrp="1"/>
          </p:cNvSpPr>
          <p:nvPr>
            <p:ph sz="half" idx="2"/>
          </p:nvPr>
        </p:nvSpPr>
        <p:spPr>
          <a:xfrm>
            <a:off x="4800600" y="1371600"/>
            <a:ext cx="40386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1">
        <a:schemeClr val="bg2"/>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flipV="1">
            <a:off x="4572000" y="2200276"/>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tango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tango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tango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301752" y="1524001"/>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791332"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53D5EF67-0F18-41A1-BD1C-34E020767882}" type="datetimeFigureOut">
              <a:rPr lang="it-IT" smtClean="0"/>
              <a:pPr/>
              <a:t>16/04/2018</a:t>
            </a:fld>
            <a:endParaRPr lang="it-IT"/>
          </a:p>
        </p:txBody>
      </p:sp>
      <p:sp>
        <p:nvSpPr>
          <p:cNvPr id="8" name="Segnaposto piè di pagina 7"/>
          <p:cNvSpPr>
            <a:spLocks noGrp="1"/>
          </p:cNvSpPr>
          <p:nvPr>
            <p:ph type="ftr" sz="quarter" idx="11"/>
          </p:nvPr>
        </p:nvSpPr>
        <p:spPr>
          <a:xfrm>
            <a:off x="304800" y="6409944"/>
            <a:ext cx="3581400" cy="365760"/>
          </a:xfrm>
        </p:spPr>
        <p:txBody>
          <a:bodyPr/>
          <a:lstStyle/>
          <a:p>
            <a:endParaRPr lang="it-IT"/>
          </a:p>
        </p:txBody>
      </p:sp>
      <p:sp>
        <p:nvSpPr>
          <p:cNvPr id="15" name="Connettore 1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egnaposto contenuto 23"/>
          <p:cNvSpPr>
            <a:spLocks noGrp="1"/>
          </p:cNvSpPr>
          <p:nvPr>
            <p:ph sz="quarter" idx="2"/>
          </p:nvPr>
        </p:nvSpPr>
        <p:spPr>
          <a:xfrm>
            <a:off x="301752" y="2471384"/>
            <a:ext cx="4041648" cy="3818404"/>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6" name="Segnaposto contenuto 25"/>
          <p:cNvSpPr>
            <a:spLocks noGrp="1"/>
          </p:cNvSpPr>
          <p:nvPr>
            <p:ph sz="quarter" idx="4"/>
          </p:nvPr>
        </p:nvSpPr>
        <p:spPr>
          <a:xfrm>
            <a:off x="4800600" y="2471384"/>
            <a:ext cx="4038600" cy="382219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Oval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egnaposto numero diapositiva 8"/>
          <p:cNvSpPr>
            <a:spLocks noGrp="1"/>
          </p:cNvSpPr>
          <p:nvPr>
            <p:ph type="sldNum" sz="quarter" idx="12"/>
          </p:nvPr>
        </p:nvSpPr>
        <p:spPr>
          <a:xfrm>
            <a:off x="4343400" y="1042417"/>
            <a:ext cx="457200" cy="441325"/>
          </a:xfrm>
        </p:spPr>
        <p:txBody>
          <a:bodyPr/>
          <a:lstStyle>
            <a:lvl1pPr algn="ctr">
              <a:defRPr/>
            </a:lvl1pPr>
          </a:lstStyle>
          <a:p>
            <a:fld id="{92AABA66-C4CE-4599-B08F-BC3E1A10423C}" type="slidenum">
              <a:rPr lang="it-IT" smtClean="0"/>
              <a:pPr/>
              <a:t>‹N›</a:t>
            </a:fld>
            <a:endParaRPr lang="it-IT"/>
          </a:p>
        </p:txBody>
      </p:sp>
      <p:sp>
        <p:nvSpPr>
          <p:cNvPr id="23" name="Titolo 22"/>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53D5EF67-0F18-41A1-BD1C-34E020767882}" type="datetimeFigureOut">
              <a:rPr lang="it-IT" smtClean="0"/>
              <a:pPr/>
              <a:t>16/04/2018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a:xfrm>
            <a:off x="4343400" y="1036021"/>
            <a:ext cx="457200" cy="441325"/>
          </a:xfrm>
        </p:spPr>
        <p:txBody>
          <a:bodyPr/>
          <a:lstStyle/>
          <a:p>
            <a:fld id="{92AABA66-C4CE-4599-B08F-BC3E1A10423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tangolo 4"/>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tango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egnaposto data 1"/>
          <p:cNvSpPr>
            <a:spLocks noGrp="1"/>
          </p:cNvSpPr>
          <p:nvPr>
            <p:ph type="dt" sz="half" idx="10"/>
          </p:nvPr>
        </p:nvSpPr>
        <p:spPr/>
        <p:txBody>
          <a:bodyPr/>
          <a:lstStyle/>
          <a:p>
            <a:fld id="{53D5EF67-0F18-41A1-BD1C-34E020767882}" type="datetimeFigureOut">
              <a:rPr lang="it-IT" smtClean="0"/>
              <a:pPr/>
              <a:t>16/04/2018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2AABA66-C4CE-4599-B08F-BC3E1A10423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9" name="Rettangolo 18"/>
          <p:cNvSpPr>
            <a:spLocks noChangeArrowheads="1"/>
          </p:cNvSpPr>
          <p:nvPr/>
        </p:nvSpPr>
        <p:spPr bwMode="auto">
          <a:xfrm>
            <a:off x="152400" y="152401"/>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1"/>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tangolo 12"/>
          <p:cNvSpPr/>
          <p:nvPr/>
        </p:nvSpPr>
        <p:spPr>
          <a:xfrm>
            <a:off x="152400" y="609601"/>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Rettango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ttore 1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egnaposto contenuto 19"/>
          <p:cNvSpPr>
            <a:spLocks noGrp="1"/>
          </p:cNvSpPr>
          <p:nvPr>
            <p:ph sz="quarter" idx="1"/>
          </p:nvPr>
        </p:nvSpPr>
        <p:spPr>
          <a:xfrm>
            <a:off x="3124200" y="685801"/>
            <a:ext cx="5638800" cy="5410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Ovale 9"/>
          <p:cNvSpPr/>
          <p:nvPr/>
        </p:nvSpPr>
        <p:spPr>
          <a:xfrm>
            <a:off x="1295400" y="228601"/>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9"/>
            <a:ext cx="457200" cy="441325"/>
          </a:xfrm>
        </p:spPr>
        <p:txBody>
          <a:bodyPr/>
          <a:lstStyle>
            <a:lvl1pPr>
              <a:defRPr>
                <a:solidFill>
                  <a:schemeClr val="accent3">
                    <a:shade val="75000"/>
                  </a:schemeClr>
                </a:solidFill>
              </a:defRPr>
            </a:lvl1pPr>
          </a:lstStyle>
          <a:p>
            <a:fld id="{92AABA66-C4CE-4599-B08F-BC3E1A10423C}" type="slidenum">
              <a:rPr lang="it-IT" smtClean="0"/>
              <a:pPr/>
              <a:t>‹N›</a:t>
            </a:fld>
            <a:endParaRPr lang="it-IT"/>
          </a:p>
        </p:txBody>
      </p:sp>
      <p:sp>
        <p:nvSpPr>
          <p:cNvPr id="21" name="Rettangolo 20"/>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p:txBody>
          <a:bodyPr/>
          <a:lstStyle/>
          <a:p>
            <a:fld id="{53D5EF67-0F18-41A1-BD1C-34E020767882}" type="datetimeFigureOut">
              <a:rPr lang="it-IT" smtClean="0"/>
              <a:pPr/>
              <a:t>16/04/2018</a:t>
            </a:fld>
            <a:endParaRPr lang="it-IT"/>
          </a:p>
        </p:txBody>
      </p:sp>
      <p:sp>
        <p:nvSpPr>
          <p:cNvPr id="6" name="Segnaposto piè di pagina 5"/>
          <p:cNvSpPr>
            <a:spLocks noGrp="1"/>
          </p:cNvSpPr>
          <p:nvPr>
            <p:ph type="ftr" sz="quarter" idx="11"/>
          </p:nvPr>
        </p:nvSpPr>
        <p:spPr>
          <a:xfrm>
            <a:off x="301752" y="6410848"/>
            <a:ext cx="3383280" cy="365760"/>
          </a:xfrm>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1" name="Connettore 1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1"/>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tangolo 19"/>
          <p:cNvSpPr>
            <a:spLocks noChangeArrowheads="1"/>
          </p:cNvSpPr>
          <p:nvPr/>
        </p:nvSpPr>
        <p:spPr bwMode="auto">
          <a:xfrm>
            <a:off x="152400" y="152401"/>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p:nvPr/>
        </p:nvSpPr>
        <p:spPr>
          <a:xfrm>
            <a:off x="152400" y="609601"/>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tango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e 11"/>
          <p:cNvSpPr/>
          <p:nvPr/>
        </p:nvSpPr>
        <p:spPr>
          <a:xfrm>
            <a:off x="1295400" y="228601"/>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371600" y="312739"/>
            <a:ext cx="457200" cy="441325"/>
          </a:xfrm>
        </p:spPr>
        <p:txBody>
          <a:bodyPr/>
          <a:lstStyle/>
          <a:p>
            <a:fld id="{92AABA66-C4CE-4599-B08F-BC3E1A10423C}" type="slidenum">
              <a:rPr lang="it-IT" smtClean="0"/>
              <a:pPr/>
              <a:t>‹N›</a:t>
            </a:fld>
            <a:endParaRPr lang="it-IT"/>
          </a:p>
        </p:txBody>
      </p:sp>
      <p:sp>
        <p:nvSpPr>
          <p:cNvPr id="2" name="Tito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3000375" y="609601"/>
            <a:ext cx="5867400" cy="4267200"/>
          </a:xfrm>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22" name="Rettangolo 21"/>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a:xfrm>
            <a:off x="5788152" y="6404984"/>
            <a:ext cx="3044952" cy="365760"/>
          </a:xfrm>
        </p:spPr>
        <p:txBody>
          <a:bodyPr/>
          <a:lstStyle/>
          <a:p>
            <a:fld id="{53D5EF67-0F18-41A1-BD1C-34E020767882}" type="datetimeFigureOut">
              <a:rPr lang="it-IT" smtClean="0"/>
              <a:pPr/>
              <a:t>16/04/2018</a:t>
            </a:fld>
            <a:endParaRPr lang="it-IT"/>
          </a:p>
        </p:txBody>
      </p:sp>
      <p:sp>
        <p:nvSpPr>
          <p:cNvPr id="6" name="Segnaposto piè di pagina 5"/>
          <p:cNvSpPr>
            <a:spLocks noGrp="1"/>
          </p:cNvSpPr>
          <p:nvPr>
            <p:ph type="ftr" sz="quarter" idx="11"/>
          </p:nvPr>
        </p:nvSpPr>
        <p:spPr>
          <a:xfrm>
            <a:off x="301752" y="6410848"/>
            <a:ext cx="3584448" cy="365760"/>
          </a:xfrm>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1"/>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egnaposto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3D5EF67-0F18-41A1-BD1C-34E020767882}" type="datetimeFigureOut">
              <a:rPr lang="it-IT" smtClean="0"/>
              <a:pPr/>
              <a:t>16/04/2018</a:t>
            </a:fld>
            <a:endParaRPr lang="it-IT"/>
          </a:p>
        </p:txBody>
      </p:sp>
      <p:sp>
        <p:nvSpPr>
          <p:cNvPr id="3" name="Segnaposto piè di pa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t-IT"/>
          </a:p>
        </p:txBody>
      </p:sp>
      <p:sp>
        <p:nvSpPr>
          <p:cNvPr id="8" name="Rettango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ttore 1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4343400" y="1040175"/>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2AABA66-C4CE-4599-B08F-BC3E1A10423C}" type="slidenum">
              <a:rPr lang="it-IT" smtClean="0"/>
              <a:pPr/>
              <a:t>‹N›</a:t>
            </a:fld>
            <a:endParaRPr lang="it-IT"/>
          </a:p>
        </p:txBody>
      </p:sp>
      <p:sp>
        <p:nvSpPr>
          <p:cNvPr id="22" name="Segnaposto titolo 21"/>
          <p:cNvSpPr>
            <a:spLocks noGrp="1"/>
          </p:cNvSpPr>
          <p:nvPr>
            <p:ph type="title"/>
          </p:nvPr>
        </p:nvSpPr>
        <p:spPr>
          <a:xfrm>
            <a:off x="301752" y="228601"/>
            <a:ext cx="8534400" cy="758952"/>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301752" y="1524001"/>
            <a:ext cx="8534400" cy="459943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67544" y="3212976"/>
            <a:ext cx="8136904" cy="3096344"/>
          </a:xfrm>
        </p:spPr>
        <p:txBody>
          <a:bodyPr>
            <a:noAutofit/>
          </a:bodyPr>
          <a:lstStyle/>
          <a:p>
            <a:r>
              <a:rPr lang="it-IT" sz="3200" cap="none" dirty="0" smtClean="0"/>
              <a:t>Legge 22 dicembre 2017, n. 219</a:t>
            </a:r>
          </a:p>
          <a:p>
            <a:endParaRPr lang="it-IT" sz="3200" cap="none" dirty="0" smtClean="0"/>
          </a:p>
          <a:p>
            <a:r>
              <a:rPr lang="it-IT" sz="3200" b="0" cap="none" dirty="0" smtClean="0"/>
              <a:t>“Norme in materia di consenso informato e di disposizioni anticipate di trattamento”</a:t>
            </a:r>
            <a:endParaRPr lang="it-IT" sz="3200" b="0" cap="none" dirty="0"/>
          </a:p>
        </p:txBody>
      </p:sp>
      <p:sp>
        <p:nvSpPr>
          <p:cNvPr id="2" name="Titolo 1"/>
          <p:cNvSpPr>
            <a:spLocks noGrp="1"/>
          </p:cNvSpPr>
          <p:nvPr>
            <p:ph type="ctrTitle"/>
          </p:nvPr>
        </p:nvSpPr>
        <p:spPr>
          <a:xfrm>
            <a:off x="685800" y="620688"/>
            <a:ext cx="7772400" cy="1152873"/>
          </a:xfrm>
        </p:spPr>
        <p:txBody>
          <a:bodyPr>
            <a:normAutofit/>
          </a:bodyPr>
          <a:lstStyle/>
          <a:p>
            <a:r>
              <a:rPr lang="it-IT" sz="6000" dirty="0" smtClean="0"/>
              <a:t>Camilla </a:t>
            </a:r>
            <a:r>
              <a:rPr lang="it-IT" sz="6000" dirty="0" err="1" smtClean="0"/>
              <a:t>Pelizzatti</a:t>
            </a:r>
            <a:endParaRPr lang="it-IT"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323528" y="332656"/>
            <a:ext cx="8503920" cy="360040"/>
          </a:xfrm>
          <a:prstGeom prst="rect">
            <a:avLst/>
          </a:prstGeom>
        </p:spPr>
        <p:txBody>
          <a:bodyPr/>
          <a:lstStyle/>
          <a:p>
            <a:pPr marL="274320" lvl="0" indent="-274320">
              <a:spcBef>
                <a:spcPct val="20000"/>
              </a:spcBef>
              <a:buClr>
                <a:schemeClr val="accent1"/>
              </a:buClr>
              <a:buSzPct val="85000"/>
              <a:buFont typeface="Wingdings 2"/>
              <a:buChar char=""/>
            </a:pPr>
            <a:r>
              <a:rPr lang="it-IT" b="1" dirty="0" smtClean="0"/>
              <a:t>Diritto a rifiutare le cure </a:t>
            </a:r>
            <a:r>
              <a:rPr lang="it-IT" dirty="0" smtClean="0"/>
              <a:t>per i soggetti capaci:</a:t>
            </a:r>
            <a:endParaRPr lang="it-IT" b="1" dirty="0" smtClean="0"/>
          </a:p>
        </p:txBody>
      </p:sp>
      <p:sp>
        <p:nvSpPr>
          <p:cNvPr id="5" name="Rettangolo arrotondato 4"/>
          <p:cNvSpPr/>
          <p:nvPr/>
        </p:nvSpPr>
        <p:spPr>
          <a:xfrm>
            <a:off x="755576" y="764704"/>
            <a:ext cx="7560840"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ctangle 1"/>
          <p:cNvSpPr>
            <a:spLocks noChangeArrowheads="1"/>
          </p:cNvSpPr>
          <p:nvPr/>
        </p:nvSpPr>
        <p:spPr bwMode="auto">
          <a:xfrm>
            <a:off x="899592" y="908720"/>
            <a:ext cx="7236296" cy="98488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lvl="0" algn="ctr" fontAlgn="base">
              <a:spcBef>
                <a:spcPct val="0"/>
              </a:spcBef>
              <a:spcAft>
                <a:spcPct val="0"/>
              </a:spcAft>
            </a:pPr>
            <a:r>
              <a:rPr lang="it-IT" sz="1600" dirty="0" smtClean="0">
                <a:solidFill>
                  <a:schemeClr val="bg1"/>
                </a:solidFill>
              </a:rPr>
              <a:t>“</a:t>
            </a:r>
            <a:r>
              <a:rPr lang="it-IT" sz="1600" i="1" dirty="0" smtClean="0">
                <a:solidFill>
                  <a:schemeClr val="bg1"/>
                </a:solidFill>
              </a:rPr>
              <a:t>Ogni persona capace di agire ha il </a:t>
            </a:r>
            <a:r>
              <a:rPr lang="it-IT" sz="1600" i="1" u="sng" dirty="0" smtClean="0">
                <a:solidFill>
                  <a:schemeClr val="bg1"/>
                </a:solidFill>
              </a:rPr>
              <a:t>diritto di rifiutare, in tutto o in parte</a:t>
            </a:r>
            <a:r>
              <a:rPr lang="it-IT" sz="1600" i="1" dirty="0" smtClean="0">
                <a:solidFill>
                  <a:schemeClr val="bg1"/>
                </a:solidFill>
              </a:rPr>
              <a:t> </a:t>
            </a:r>
            <a:r>
              <a:rPr lang="it-IT" sz="1600" dirty="0" smtClean="0">
                <a:solidFill>
                  <a:schemeClr val="bg1"/>
                </a:solidFill>
              </a:rPr>
              <a:t>[…] </a:t>
            </a:r>
            <a:r>
              <a:rPr lang="it-IT" sz="1600" i="1" u="sng" dirty="0" smtClean="0">
                <a:solidFill>
                  <a:schemeClr val="bg1"/>
                </a:solidFill>
              </a:rPr>
              <a:t>qualsiasi accertamento diagnostico o trattamento sanitario</a:t>
            </a:r>
            <a:r>
              <a:rPr lang="it-IT" sz="1600" i="1" dirty="0" smtClean="0">
                <a:solidFill>
                  <a:schemeClr val="bg1"/>
                </a:solidFill>
              </a:rPr>
              <a:t> indicato dal medico per la sua patologia o singoli atti del trattamento stesso</a:t>
            </a:r>
            <a:r>
              <a:rPr lang="it-IT" sz="1600" dirty="0" smtClean="0">
                <a:solidFill>
                  <a:schemeClr val="bg1"/>
                </a:solidFill>
              </a:rPr>
              <a:t>”</a:t>
            </a:r>
            <a:r>
              <a:rPr kumimoji="0" lang="it-IT" sz="1600" b="0" i="1" u="none" strike="noStrike" cap="none" normalizeH="0" baseline="0" dirty="0" smtClean="0">
                <a:ln>
                  <a:noFill/>
                </a:ln>
                <a:solidFill>
                  <a:schemeClr val="bg1"/>
                </a:solidFill>
                <a:effectLst/>
                <a:cs typeface="Arial" pitchFamily="34" charset="0"/>
              </a:rPr>
              <a:t>                                                                                                                                               </a:t>
            </a:r>
            <a:br>
              <a:rPr kumimoji="0" lang="it-IT" sz="1600" b="0" i="1" u="none" strike="noStrike" cap="none" normalizeH="0" baseline="0" dirty="0" smtClean="0">
                <a:ln>
                  <a:noFill/>
                </a:ln>
                <a:solidFill>
                  <a:schemeClr val="bg1"/>
                </a:solidFill>
                <a:effectLst/>
                <a:cs typeface="Arial" pitchFamily="34" charset="0"/>
              </a:rPr>
            </a:br>
            <a:r>
              <a:rPr kumimoji="0" lang="it-IT" sz="1600" b="0" u="none" strike="noStrike" cap="none" normalizeH="0" baseline="0" dirty="0" smtClean="0">
                <a:ln>
                  <a:noFill/>
                </a:ln>
                <a:solidFill>
                  <a:schemeClr val="bg1"/>
                </a:solidFill>
                <a:effectLst/>
                <a:cs typeface="Arial" pitchFamily="34" charset="0"/>
              </a:rPr>
              <a:t>                                                                                                                  (art.1, comma 5)</a:t>
            </a:r>
            <a:endParaRPr kumimoji="0" lang="it-IT" sz="1700" b="0" u="none" strike="noStrike" cap="none" normalizeH="0" baseline="0" dirty="0" smtClean="0">
              <a:ln>
                <a:noFill/>
              </a:ln>
              <a:solidFill>
                <a:schemeClr val="bg1"/>
              </a:solidFill>
              <a:effectLst/>
              <a:cs typeface="Arial" pitchFamily="34" charset="0"/>
            </a:endParaRPr>
          </a:p>
        </p:txBody>
      </p:sp>
      <p:sp>
        <p:nvSpPr>
          <p:cNvPr id="8" name="Segnaposto contenuto 2"/>
          <p:cNvSpPr txBox="1">
            <a:spLocks/>
          </p:cNvSpPr>
          <p:nvPr/>
        </p:nvSpPr>
        <p:spPr>
          <a:xfrm>
            <a:off x="323528" y="2060848"/>
            <a:ext cx="8503920" cy="4104456"/>
          </a:xfrm>
          <a:prstGeom prst="rect">
            <a:avLst/>
          </a:prstGeom>
        </p:spPr>
        <p:txBody>
          <a:bodyPr/>
          <a:lstStyle/>
          <a:p>
            <a:pPr marL="274320" lvl="0" indent="-274320">
              <a:spcBef>
                <a:spcPct val="20000"/>
              </a:spcBef>
              <a:buClr>
                <a:schemeClr val="accent1"/>
              </a:buClr>
              <a:buSzPct val="85000"/>
              <a:buFont typeface="Wingdings 2"/>
              <a:buChar char=""/>
            </a:pPr>
            <a:r>
              <a:rPr lang="it-IT" dirty="0" smtClean="0"/>
              <a:t>possibilità </a:t>
            </a:r>
            <a:r>
              <a:rPr lang="it-IT" dirty="0"/>
              <a:t>di “</a:t>
            </a:r>
            <a:r>
              <a:rPr lang="it-IT" b="1" dirty="0"/>
              <a:t>revocare</a:t>
            </a:r>
            <a:r>
              <a:rPr lang="it-IT" dirty="0"/>
              <a:t> in qualsiasi momento” l’eventuale </a:t>
            </a:r>
            <a:r>
              <a:rPr lang="it-IT" b="1" dirty="0"/>
              <a:t>consenso prestato</a:t>
            </a:r>
            <a:r>
              <a:rPr lang="it-IT" dirty="0"/>
              <a:t>, “anche quando la revoca comporti l’interruzione del trattamento”; </a:t>
            </a:r>
            <a:endParaRPr lang="it-IT" dirty="0" smtClean="0"/>
          </a:p>
          <a:p>
            <a:pPr marL="274320" lvl="0" indent="-274320">
              <a:spcBef>
                <a:spcPct val="20000"/>
              </a:spcBef>
              <a:buClr>
                <a:schemeClr val="accent1"/>
              </a:buClr>
              <a:buSzPct val="85000"/>
              <a:buFont typeface="Wingdings 2"/>
              <a:buChar char=""/>
            </a:pPr>
            <a:r>
              <a:rPr lang="it-IT" dirty="0"/>
              <a:t>prevede esplicitamente che “sono considerati trattamenti sanitari la </a:t>
            </a:r>
            <a:r>
              <a:rPr lang="it-IT" b="1" dirty="0"/>
              <a:t>nutrizione artificiale</a:t>
            </a:r>
            <a:r>
              <a:rPr lang="it-IT" dirty="0"/>
              <a:t> e l’</a:t>
            </a:r>
            <a:r>
              <a:rPr lang="it-IT" b="1" dirty="0"/>
              <a:t>idratazione artificiale</a:t>
            </a:r>
            <a:r>
              <a:rPr lang="it-IT" dirty="0"/>
              <a:t>”, “in quanto somministrazione, su prescrizione medica, di nutrienti mediante dispositivi medici</a:t>
            </a:r>
            <a:r>
              <a:rPr lang="it-IT" dirty="0" smtClean="0"/>
              <a:t>” </a:t>
            </a:r>
            <a:br>
              <a:rPr lang="it-IT" dirty="0" smtClean="0"/>
            </a:br>
            <a:r>
              <a:rPr lang="it-IT" dirty="0">
                <a:sym typeface="Wingdings"/>
              </a:rPr>
              <a:t> </a:t>
            </a:r>
            <a:r>
              <a:rPr lang="it-IT" dirty="0" smtClean="0">
                <a:sym typeface="Wingdings"/>
              </a:rPr>
              <a:t>    </a:t>
            </a:r>
            <a:r>
              <a:rPr lang="it-IT" dirty="0" smtClean="0"/>
              <a:t>  la Cassazione, nel noto caso </a:t>
            </a:r>
            <a:r>
              <a:rPr lang="it-IT" dirty="0" err="1" smtClean="0"/>
              <a:t>Englaro</a:t>
            </a:r>
            <a:r>
              <a:rPr lang="it-IT" dirty="0" smtClean="0"/>
              <a:t>, aveva già avuto modo di affermare: “</a:t>
            </a:r>
            <a:r>
              <a:rPr lang="it-IT" i="1" dirty="0" smtClean="0"/>
              <a:t>non </a:t>
            </a:r>
            <a:r>
              <a:rPr lang="it-IT" i="1" dirty="0"/>
              <a:t>vi è dubbio che l’idratazione e l’alimentazione artificiali con sondino naso-gastrico costituiscono un trattamento </a:t>
            </a:r>
            <a:r>
              <a:rPr lang="it-IT" i="1" dirty="0" smtClean="0"/>
              <a:t>sanitario</a:t>
            </a:r>
            <a:r>
              <a:rPr lang="it-IT" dirty="0" smtClean="0"/>
              <a:t>” </a:t>
            </a:r>
            <a:br>
              <a:rPr lang="it-IT" dirty="0" smtClean="0"/>
            </a:br>
            <a:r>
              <a:rPr lang="it-IT" dirty="0" smtClean="0"/>
              <a:t>                                                                                   (</a:t>
            </a:r>
            <a:r>
              <a:rPr lang="it-IT" u="sng" dirty="0" smtClean="0"/>
              <a:t>Cass</a:t>
            </a:r>
            <a:r>
              <a:rPr lang="it-IT" u="sng" dirty="0"/>
              <a:t>. civ., sent. n. 21748/2007</a:t>
            </a:r>
            <a:r>
              <a:rPr lang="it-IT" dirty="0" smtClean="0"/>
              <a:t>);</a:t>
            </a:r>
          </a:p>
          <a:p>
            <a:pPr marL="274320" lvl="0" indent="-274320">
              <a:spcBef>
                <a:spcPct val="20000"/>
              </a:spcBef>
              <a:buClr>
                <a:schemeClr val="accent1"/>
              </a:buClr>
              <a:buSzPct val="85000"/>
              <a:buFont typeface="Wingdings 2"/>
              <a:buChar char=""/>
            </a:pPr>
            <a:r>
              <a:rPr lang="it-IT" dirty="0"/>
              <a:t>se il paziente rinuncia a </a:t>
            </a:r>
            <a:r>
              <a:rPr lang="it-IT" b="1" dirty="0"/>
              <a:t>trattamenti sanitari necessari</a:t>
            </a:r>
            <a:r>
              <a:rPr lang="it-IT" dirty="0"/>
              <a:t> </a:t>
            </a:r>
            <a:r>
              <a:rPr lang="it-IT" b="1" dirty="0"/>
              <a:t>alla propria sopravvivenza</a:t>
            </a:r>
            <a:r>
              <a:rPr lang="it-IT" dirty="0"/>
              <a:t>, </a:t>
            </a:r>
            <a:r>
              <a:rPr lang="it-IT" dirty="0" smtClean="0"/>
              <a:t>“il </a:t>
            </a:r>
            <a:r>
              <a:rPr lang="it-IT" dirty="0"/>
              <a:t>medico prospetta al paziente </a:t>
            </a:r>
            <a:r>
              <a:rPr lang="it-IT" dirty="0" smtClean="0"/>
              <a:t>e, se questi acconsente, ai suoi familiari, le </a:t>
            </a:r>
            <a:r>
              <a:rPr lang="it-IT" dirty="0"/>
              <a:t>conseguenze di tale decisione e le possibili alternative e promuove ogni azione di sostegno al paziente medesimo, anche avvalendosi dei servizi di assistenza </a:t>
            </a:r>
            <a:r>
              <a:rPr lang="it-IT" dirty="0" smtClean="0"/>
              <a:t>psicologica”. </a:t>
            </a:r>
            <a:r>
              <a:rPr lang="it-IT" dirty="0"/>
              <a:t/>
            </a:r>
            <a:br>
              <a:rPr lang="it-IT" dirty="0"/>
            </a:br>
            <a:endParaRPr lang="it-IT" dirty="0" smtClean="0">
              <a:sym typeface="Wingdings" pitchFamily="2" charset="2"/>
            </a:endParaRPr>
          </a:p>
        </p:txBody>
      </p:sp>
      <p:sp>
        <p:nvSpPr>
          <p:cNvPr id="11" name="Freccia a destra 10"/>
          <p:cNvSpPr/>
          <p:nvPr/>
        </p:nvSpPr>
        <p:spPr>
          <a:xfrm>
            <a:off x="755576" y="3803108"/>
            <a:ext cx="28803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323528" y="548680"/>
            <a:ext cx="8503920" cy="1296144"/>
          </a:xfrm>
          <a:prstGeom prst="rect">
            <a:avLst/>
          </a:prstGeom>
        </p:spPr>
        <p:txBody>
          <a:bodyPr/>
          <a:lstStyle/>
          <a:p>
            <a:pPr marL="274320" lvl="0" indent="-274320">
              <a:spcBef>
                <a:spcPct val="20000"/>
              </a:spcBef>
              <a:buClr>
                <a:schemeClr val="accent1"/>
              </a:buClr>
              <a:buSzPct val="85000"/>
              <a:buFont typeface="Wingdings 2"/>
              <a:buChar char=""/>
            </a:pPr>
            <a:r>
              <a:rPr lang="it-IT" dirty="0" smtClean="0"/>
              <a:t>Il </a:t>
            </a:r>
            <a:r>
              <a:rPr lang="it-IT" u="sng" dirty="0" smtClean="0"/>
              <a:t>consenso</a:t>
            </a:r>
            <a:r>
              <a:rPr lang="it-IT" dirty="0" smtClean="0"/>
              <a:t> </a:t>
            </a:r>
            <a:r>
              <a:rPr lang="it-IT" dirty="0"/>
              <a:t>informato, la sua </a:t>
            </a:r>
            <a:r>
              <a:rPr lang="it-IT" u="sng" dirty="0"/>
              <a:t>revoca</a:t>
            </a:r>
            <a:r>
              <a:rPr lang="it-IT" dirty="0"/>
              <a:t> e l’eventuale </a:t>
            </a:r>
            <a:r>
              <a:rPr lang="it-IT" u="sng" dirty="0"/>
              <a:t>rifiuto</a:t>
            </a:r>
            <a:r>
              <a:rPr lang="it-IT" dirty="0"/>
              <a:t> devono essere </a:t>
            </a:r>
            <a:r>
              <a:rPr lang="it-IT" b="1" dirty="0"/>
              <a:t>documentati</a:t>
            </a:r>
            <a:r>
              <a:rPr lang="it-IT" dirty="0"/>
              <a:t> </a:t>
            </a:r>
            <a:r>
              <a:rPr lang="it-IT" b="1" dirty="0"/>
              <a:t>in forma scritta</a:t>
            </a:r>
            <a:r>
              <a:rPr lang="it-IT" dirty="0"/>
              <a:t> o attraverso </a:t>
            </a:r>
            <a:r>
              <a:rPr lang="it-IT" b="1" dirty="0"/>
              <a:t>videoregistrazioni</a:t>
            </a:r>
            <a:r>
              <a:rPr lang="it-IT" dirty="0"/>
              <a:t> o, per la persona con disabilità, attraverso </a:t>
            </a:r>
            <a:r>
              <a:rPr lang="it-IT" b="1" dirty="0"/>
              <a:t>dispositivi</a:t>
            </a:r>
            <a:r>
              <a:rPr lang="it-IT" dirty="0"/>
              <a:t> che le consentano di comunicare </a:t>
            </a:r>
            <a:r>
              <a:rPr lang="it-IT" dirty="0" smtClean="0"/>
              <a:t>  </a:t>
            </a:r>
            <a:br>
              <a:rPr lang="it-IT" dirty="0" smtClean="0"/>
            </a:br>
            <a:r>
              <a:rPr lang="it-IT" dirty="0" smtClean="0"/>
              <a:t>        inseriti nella </a:t>
            </a:r>
            <a:r>
              <a:rPr lang="it-IT" dirty="0"/>
              <a:t>cartella clinica e nel fascicolo sanitario </a:t>
            </a:r>
            <a:r>
              <a:rPr lang="it-IT" b="1" dirty="0" smtClean="0"/>
              <a:t>elettronico</a:t>
            </a:r>
            <a:endParaRPr lang="it-IT" dirty="0" smtClean="0"/>
          </a:p>
        </p:txBody>
      </p:sp>
      <p:sp>
        <p:nvSpPr>
          <p:cNvPr id="5" name="Rettangolo arrotondato 4"/>
          <p:cNvSpPr/>
          <p:nvPr/>
        </p:nvSpPr>
        <p:spPr>
          <a:xfrm>
            <a:off x="539552" y="2420888"/>
            <a:ext cx="8064896"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ctangle 1"/>
          <p:cNvSpPr>
            <a:spLocks noChangeArrowheads="1"/>
          </p:cNvSpPr>
          <p:nvPr/>
        </p:nvSpPr>
        <p:spPr bwMode="auto">
          <a:xfrm>
            <a:off x="581756" y="2527736"/>
            <a:ext cx="7992888" cy="147732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lvl="0" algn="ctr" fontAlgn="base">
              <a:spcBef>
                <a:spcPct val="0"/>
              </a:spcBef>
              <a:spcAft>
                <a:spcPct val="0"/>
              </a:spcAft>
            </a:pPr>
            <a:r>
              <a:rPr lang="it-IT" sz="1600" dirty="0" smtClean="0">
                <a:solidFill>
                  <a:schemeClr val="bg1"/>
                </a:solidFill>
              </a:rPr>
              <a:t>“</a:t>
            </a:r>
            <a:r>
              <a:rPr lang="it-IT" sz="1600" i="1" dirty="0" smtClean="0">
                <a:solidFill>
                  <a:schemeClr val="bg1"/>
                </a:solidFill>
              </a:rPr>
              <a:t>Il </a:t>
            </a:r>
            <a:r>
              <a:rPr lang="it-IT" sz="1600" b="1" i="1" dirty="0" smtClean="0">
                <a:solidFill>
                  <a:schemeClr val="bg1"/>
                </a:solidFill>
              </a:rPr>
              <a:t>medico </a:t>
            </a:r>
            <a:r>
              <a:rPr lang="it-IT" sz="1600" i="1" dirty="0" smtClean="0">
                <a:solidFill>
                  <a:schemeClr val="bg1"/>
                </a:solidFill>
              </a:rPr>
              <a:t>è</a:t>
            </a:r>
            <a:r>
              <a:rPr lang="it-IT" sz="1600" b="1" i="1" dirty="0" smtClean="0">
                <a:solidFill>
                  <a:schemeClr val="bg1"/>
                </a:solidFill>
              </a:rPr>
              <a:t> tenuto a rispettare la volontà espressa dal paziente </a:t>
            </a:r>
            <a:r>
              <a:rPr lang="it-IT" sz="1600" i="1" dirty="0" smtClean="0">
                <a:solidFill>
                  <a:schemeClr val="bg1"/>
                </a:solidFill>
              </a:rPr>
              <a:t>di rifiutare il trattamento sanitario o di rinunciare al medesimo e, in conseguenza di ciò, e' </a:t>
            </a:r>
            <a:r>
              <a:rPr lang="it-IT" sz="1600" b="1" i="1" dirty="0" smtClean="0">
                <a:solidFill>
                  <a:schemeClr val="bg1"/>
                </a:solidFill>
              </a:rPr>
              <a:t>esente</a:t>
            </a:r>
            <a:r>
              <a:rPr lang="it-IT" sz="1600" i="1" dirty="0" smtClean="0">
                <a:solidFill>
                  <a:schemeClr val="bg1"/>
                </a:solidFill>
              </a:rPr>
              <a:t> da </a:t>
            </a:r>
            <a:r>
              <a:rPr lang="it-IT" sz="1600" b="1" i="1" dirty="0" smtClean="0">
                <a:solidFill>
                  <a:schemeClr val="bg1"/>
                </a:solidFill>
              </a:rPr>
              <a:t>responsabilità civile o penale</a:t>
            </a:r>
            <a:r>
              <a:rPr lang="it-IT" sz="1600" i="1" dirty="0" smtClean="0">
                <a:solidFill>
                  <a:schemeClr val="bg1"/>
                </a:solidFill>
              </a:rPr>
              <a:t>. Il paziente non può esigere trattamenti sanitari contrari a norme di legge, alla deontologia professionale o alle buone pratiche </a:t>
            </a:r>
            <a:r>
              <a:rPr lang="it-IT" sz="1600" i="1" dirty="0" err="1" smtClean="0">
                <a:solidFill>
                  <a:schemeClr val="bg1"/>
                </a:solidFill>
              </a:rPr>
              <a:t>clinico-assistenziali</a:t>
            </a:r>
            <a:r>
              <a:rPr lang="it-IT" sz="1600" i="1" dirty="0" smtClean="0">
                <a:solidFill>
                  <a:schemeClr val="bg1"/>
                </a:solidFill>
              </a:rPr>
              <a:t>; a fronte di tali richieste, il medico non ha obblighi professionali</a:t>
            </a:r>
            <a:r>
              <a:rPr lang="it-IT" sz="1600" dirty="0" smtClean="0">
                <a:solidFill>
                  <a:schemeClr val="bg1"/>
                </a:solidFill>
              </a:rPr>
              <a:t>”</a:t>
            </a:r>
            <a:r>
              <a:rPr kumimoji="0" lang="it-IT" sz="1600" b="0" i="1" u="none" strike="noStrike" cap="none" normalizeH="0" baseline="0" dirty="0" smtClean="0">
                <a:ln>
                  <a:noFill/>
                </a:ln>
                <a:solidFill>
                  <a:schemeClr val="bg1"/>
                </a:solidFill>
                <a:effectLst/>
                <a:cs typeface="Arial" pitchFamily="34" charset="0"/>
              </a:rPr>
              <a:t>                                                                                                                                               </a:t>
            </a:r>
            <a:br>
              <a:rPr kumimoji="0" lang="it-IT" sz="1600" b="0" i="1" u="none" strike="noStrike" cap="none" normalizeH="0" baseline="0" dirty="0" smtClean="0">
                <a:ln>
                  <a:noFill/>
                </a:ln>
                <a:solidFill>
                  <a:schemeClr val="bg1"/>
                </a:solidFill>
                <a:effectLst/>
                <a:cs typeface="Arial" pitchFamily="34" charset="0"/>
              </a:rPr>
            </a:br>
            <a:r>
              <a:rPr kumimoji="0" lang="it-IT" sz="1600" b="0" u="none" strike="noStrike" cap="none" normalizeH="0" baseline="0" dirty="0" smtClean="0">
                <a:ln>
                  <a:noFill/>
                </a:ln>
                <a:solidFill>
                  <a:schemeClr val="bg1"/>
                </a:solidFill>
                <a:effectLst/>
                <a:cs typeface="Arial" pitchFamily="34" charset="0"/>
              </a:rPr>
              <a:t>                                                                                                                    (art.1, comma 6)</a:t>
            </a:r>
            <a:endParaRPr kumimoji="0" lang="it-IT" sz="1700" b="0" u="none" strike="noStrike" cap="none" normalizeH="0" baseline="0" dirty="0" smtClean="0">
              <a:ln>
                <a:noFill/>
              </a:ln>
              <a:solidFill>
                <a:schemeClr val="bg1"/>
              </a:solidFill>
              <a:effectLst/>
              <a:cs typeface="Arial" pitchFamily="34" charset="0"/>
            </a:endParaRPr>
          </a:p>
        </p:txBody>
      </p:sp>
      <p:sp>
        <p:nvSpPr>
          <p:cNvPr id="11" name="Freccia a destra 10"/>
          <p:cNvSpPr/>
          <p:nvPr/>
        </p:nvSpPr>
        <p:spPr>
          <a:xfrm>
            <a:off x="739840" y="1412776"/>
            <a:ext cx="28970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Segnaposto contenuto 2"/>
          <p:cNvSpPr txBox="1">
            <a:spLocks/>
          </p:cNvSpPr>
          <p:nvPr/>
        </p:nvSpPr>
        <p:spPr>
          <a:xfrm>
            <a:off x="323528" y="1988840"/>
            <a:ext cx="8503920" cy="432048"/>
          </a:xfrm>
          <a:prstGeom prst="rect">
            <a:avLst/>
          </a:prstGeom>
        </p:spPr>
        <p:txBody>
          <a:bodyPr/>
          <a:lstStyle/>
          <a:p>
            <a:pPr marL="274320" lvl="0" indent="-274320">
              <a:spcBef>
                <a:spcPct val="20000"/>
              </a:spcBef>
              <a:buClr>
                <a:schemeClr val="accent1"/>
              </a:buClr>
              <a:buSzPct val="85000"/>
              <a:buFont typeface="Wingdings 2"/>
              <a:buChar char=""/>
            </a:pPr>
            <a:r>
              <a:rPr lang="it-IT" dirty="0" smtClean="0"/>
              <a:t>Il medico è </a:t>
            </a:r>
            <a:r>
              <a:rPr lang="it-IT" b="1" dirty="0" smtClean="0"/>
              <a:t>vincolato</a:t>
            </a:r>
            <a:r>
              <a:rPr lang="it-IT" dirty="0" smtClean="0"/>
              <a:t> dalla decisione del paziente:</a:t>
            </a:r>
            <a:endParaRPr lang="it-IT" b="1" dirty="0" smtClean="0"/>
          </a:p>
        </p:txBody>
      </p:sp>
      <p:sp>
        <p:nvSpPr>
          <p:cNvPr id="9" name="Segnaposto contenuto 2"/>
          <p:cNvSpPr txBox="1">
            <a:spLocks/>
          </p:cNvSpPr>
          <p:nvPr/>
        </p:nvSpPr>
        <p:spPr>
          <a:xfrm>
            <a:off x="323528" y="4365104"/>
            <a:ext cx="8503920" cy="432048"/>
          </a:xfrm>
          <a:prstGeom prst="rect">
            <a:avLst/>
          </a:prstGeom>
        </p:spPr>
        <p:txBody>
          <a:bodyPr/>
          <a:lstStyle/>
          <a:p>
            <a:pPr marL="274320" lvl="0" indent="-274320">
              <a:spcBef>
                <a:spcPct val="20000"/>
              </a:spcBef>
              <a:buClr>
                <a:schemeClr val="accent1"/>
              </a:buClr>
              <a:buSzPct val="85000"/>
              <a:buFont typeface="Wingdings 2"/>
              <a:buChar char=""/>
            </a:pPr>
            <a:r>
              <a:rPr lang="it-IT" dirty="0" smtClean="0"/>
              <a:t>Spazi di discrezionalità nelle “</a:t>
            </a:r>
            <a:r>
              <a:rPr lang="it-IT" b="1" dirty="0" smtClean="0"/>
              <a:t>situazioni di emergenza o di urgenza</a:t>
            </a:r>
            <a:r>
              <a:rPr lang="it-IT" dirty="0" smtClean="0"/>
              <a:t>”:</a:t>
            </a:r>
            <a:endParaRPr lang="it-IT" b="1" dirty="0" smtClean="0"/>
          </a:p>
        </p:txBody>
      </p:sp>
      <p:sp>
        <p:nvSpPr>
          <p:cNvPr id="10" name="Rettangolo arrotondato 9"/>
          <p:cNvSpPr/>
          <p:nvPr/>
        </p:nvSpPr>
        <p:spPr>
          <a:xfrm>
            <a:off x="539552" y="4869160"/>
            <a:ext cx="8064896"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ctangle 1"/>
          <p:cNvSpPr>
            <a:spLocks noChangeArrowheads="1"/>
          </p:cNvSpPr>
          <p:nvPr/>
        </p:nvSpPr>
        <p:spPr bwMode="auto">
          <a:xfrm>
            <a:off x="539552" y="4964395"/>
            <a:ext cx="7992888" cy="98488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lvl="0" algn="ctr" fontAlgn="base">
              <a:spcBef>
                <a:spcPct val="0"/>
              </a:spcBef>
              <a:spcAft>
                <a:spcPct val="0"/>
              </a:spcAft>
            </a:pPr>
            <a:r>
              <a:rPr lang="it-IT" sz="1600" dirty="0" smtClean="0">
                <a:solidFill>
                  <a:schemeClr val="bg1"/>
                </a:solidFill>
              </a:rPr>
              <a:t>“</a:t>
            </a:r>
            <a:r>
              <a:rPr lang="it-IT" sz="1600" i="1" dirty="0" smtClean="0">
                <a:solidFill>
                  <a:schemeClr val="bg1"/>
                </a:solidFill>
              </a:rPr>
              <a:t>Nelle situazioni di emergenza o di urgenza il medico e i componenti dell'equipe sanitaria assicurano le </a:t>
            </a:r>
            <a:r>
              <a:rPr lang="it-IT" sz="1600" i="1" u="sng" dirty="0" smtClean="0">
                <a:solidFill>
                  <a:schemeClr val="bg1"/>
                </a:solidFill>
              </a:rPr>
              <a:t>cure necessarie</a:t>
            </a:r>
            <a:r>
              <a:rPr lang="it-IT" sz="1600" i="1" dirty="0" smtClean="0">
                <a:solidFill>
                  <a:schemeClr val="bg1"/>
                </a:solidFill>
              </a:rPr>
              <a:t>, nel </a:t>
            </a:r>
            <a:r>
              <a:rPr lang="it-IT" sz="1600" i="1" u="sng" dirty="0" smtClean="0">
                <a:solidFill>
                  <a:schemeClr val="bg1"/>
                </a:solidFill>
              </a:rPr>
              <a:t>rispetto della volontà del pazient</a:t>
            </a:r>
            <a:r>
              <a:rPr lang="it-IT" sz="1600" i="1" dirty="0" smtClean="0">
                <a:solidFill>
                  <a:schemeClr val="bg1"/>
                </a:solidFill>
              </a:rPr>
              <a:t>e </a:t>
            </a:r>
            <a:br>
              <a:rPr lang="it-IT" sz="1600" i="1" dirty="0" smtClean="0">
                <a:solidFill>
                  <a:schemeClr val="bg1"/>
                </a:solidFill>
              </a:rPr>
            </a:br>
            <a:r>
              <a:rPr lang="it-IT" sz="1600" i="1" dirty="0" smtClean="0">
                <a:solidFill>
                  <a:schemeClr val="bg1"/>
                </a:solidFill>
              </a:rPr>
              <a:t>ove le sue condizioni cliniche e le circostanze consentano di recepirla</a:t>
            </a:r>
            <a:r>
              <a:rPr lang="it-IT" sz="1600" dirty="0" smtClean="0">
                <a:solidFill>
                  <a:schemeClr val="bg1"/>
                </a:solidFill>
              </a:rPr>
              <a:t>”</a:t>
            </a:r>
            <a:r>
              <a:rPr kumimoji="0" lang="it-IT" sz="1600" b="0" i="1" u="none" strike="noStrike" cap="none" normalizeH="0" baseline="0" dirty="0" smtClean="0">
                <a:ln>
                  <a:noFill/>
                </a:ln>
                <a:solidFill>
                  <a:schemeClr val="bg1"/>
                </a:solidFill>
                <a:effectLst/>
                <a:cs typeface="Arial" pitchFamily="34" charset="0"/>
              </a:rPr>
              <a:t>                                                                                                                                               </a:t>
            </a:r>
            <a:br>
              <a:rPr kumimoji="0" lang="it-IT" sz="1600" b="0" i="1" u="none" strike="noStrike" cap="none" normalizeH="0" baseline="0" dirty="0" smtClean="0">
                <a:ln>
                  <a:noFill/>
                </a:ln>
                <a:solidFill>
                  <a:schemeClr val="bg1"/>
                </a:solidFill>
                <a:effectLst/>
                <a:cs typeface="Arial" pitchFamily="34" charset="0"/>
              </a:rPr>
            </a:br>
            <a:r>
              <a:rPr kumimoji="0" lang="it-IT" sz="1600" b="0" u="none" strike="noStrike" cap="none" normalizeH="0" baseline="0" dirty="0" smtClean="0">
                <a:ln>
                  <a:noFill/>
                </a:ln>
                <a:solidFill>
                  <a:schemeClr val="bg1"/>
                </a:solidFill>
                <a:effectLst/>
                <a:cs typeface="Arial" pitchFamily="34" charset="0"/>
              </a:rPr>
              <a:t>                                                                                                                  (art.1, comma 7)</a:t>
            </a:r>
            <a:endParaRPr kumimoji="0" lang="it-IT" sz="1700" b="0" u="none" strike="noStrike" cap="none" normalizeH="0" baseline="0" dirty="0" smtClean="0">
              <a:ln>
                <a:noFill/>
              </a:ln>
              <a:solidFill>
                <a:schemeClr val="bg1"/>
              </a:solidFill>
              <a:effectLst/>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316552" y="260648"/>
            <a:ext cx="8503920" cy="3456384"/>
          </a:xfrm>
          <a:prstGeom prst="rect">
            <a:avLst/>
          </a:prstGeom>
        </p:spPr>
        <p:txBody>
          <a:bodyPr/>
          <a:lstStyle/>
          <a:p>
            <a:pPr marL="274320" marR="0" lvl="0" indent="-274320" defTabSz="914400" rtl="0" eaLnBrk="1" fontAlgn="auto" latinLnBrk="0" hangingPunct="1">
              <a:lnSpc>
                <a:spcPct val="100000"/>
              </a:lnSpc>
              <a:spcBef>
                <a:spcPct val="20000"/>
              </a:spcBef>
              <a:spcAft>
                <a:spcPts val="0"/>
              </a:spcAft>
              <a:buClr>
                <a:schemeClr val="accent1"/>
              </a:buClr>
              <a:buSzPct val="85000"/>
              <a:tabLst/>
              <a:defRPr/>
            </a:pPr>
            <a:r>
              <a:rPr lang="it-IT" sz="2200" u="sng" dirty="0" smtClean="0"/>
              <a:t>Osservazioni</a:t>
            </a:r>
            <a:r>
              <a:rPr lang="it-IT" sz="2200" dirty="0" smtClean="0"/>
              <a:t>: </a:t>
            </a:r>
          </a:p>
          <a:p>
            <a:pPr marL="274320" lvl="0" indent="-274320">
              <a:spcBef>
                <a:spcPct val="20000"/>
              </a:spcBef>
              <a:buClr>
                <a:schemeClr val="accent1"/>
              </a:buClr>
              <a:buSzPct val="85000"/>
              <a:buFont typeface="Wingdings 2"/>
              <a:buChar char=""/>
            </a:pPr>
            <a:r>
              <a:rPr lang="it-IT" sz="2200" b="1" dirty="0" smtClean="0"/>
              <a:t>ogni struttura sanitaria pubblica o privata</a:t>
            </a:r>
            <a:r>
              <a:rPr lang="it-IT" sz="2200" dirty="0" smtClean="0"/>
              <a:t> è chiamata, con proprie modalità organizzative, a dare attuazione ai principi stabiliti dalla legge (</a:t>
            </a:r>
            <a:r>
              <a:rPr lang="it-IT" sz="2200" u="sng" dirty="0" smtClean="0"/>
              <a:t>art.1, comma 9</a:t>
            </a:r>
            <a:r>
              <a:rPr lang="it-IT" sz="2200" dirty="0" smtClean="0"/>
              <a:t>) </a:t>
            </a:r>
            <a:br>
              <a:rPr lang="it-IT" sz="2200" dirty="0" smtClean="0"/>
            </a:br>
            <a:r>
              <a:rPr lang="it-IT" sz="2200" dirty="0" smtClean="0">
                <a:sym typeface="Wingdings" pitchFamily="2" charset="2"/>
              </a:rPr>
              <a:t>     comprese le strutture religiose </a:t>
            </a:r>
            <a:endParaRPr lang="it-IT" sz="2200" dirty="0" smtClean="0"/>
          </a:p>
          <a:p>
            <a:pPr marL="274320" lvl="0" indent="-274320">
              <a:spcBef>
                <a:spcPct val="20000"/>
              </a:spcBef>
              <a:buClr>
                <a:schemeClr val="accent1"/>
              </a:buClr>
              <a:buSzPct val="85000"/>
              <a:buFont typeface="Wingdings 2"/>
              <a:buChar char=""/>
            </a:pPr>
            <a:r>
              <a:rPr lang="it-IT" sz="2200" dirty="0" smtClean="0"/>
              <a:t>non è prevista l’</a:t>
            </a:r>
            <a:r>
              <a:rPr lang="it-IT" sz="2200" b="1" dirty="0" smtClean="0"/>
              <a:t>obiezione di coscienza </a:t>
            </a:r>
          </a:p>
          <a:p>
            <a:pPr marL="274320" lvl="0" indent="-274320">
              <a:spcBef>
                <a:spcPct val="20000"/>
              </a:spcBef>
              <a:buClr>
                <a:schemeClr val="accent1"/>
              </a:buClr>
              <a:buSzPct val="85000"/>
              <a:buFont typeface="Wingdings 2"/>
              <a:buChar char=""/>
            </a:pPr>
            <a:r>
              <a:rPr lang="it-IT" sz="2200" dirty="0" smtClean="0"/>
              <a:t>la legge contiene una lacuna laddove non esplicita il </a:t>
            </a:r>
            <a:r>
              <a:rPr lang="it-IT" sz="2200" b="1" dirty="0" smtClean="0"/>
              <a:t>regime sanzionatorio </a:t>
            </a:r>
            <a:r>
              <a:rPr lang="it-IT" sz="2200" dirty="0" smtClean="0"/>
              <a:t>degli atti posti in essere dal medico </a:t>
            </a:r>
            <a:r>
              <a:rPr lang="it-IT" sz="2200" u="sng" dirty="0" smtClean="0"/>
              <a:t>senza</a:t>
            </a:r>
            <a:r>
              <a:rPr lang="it-IT" sz="2200" dirty="0" smtClean="0"/>
              <a:t> il </a:t>
            </a:r>
            <a:r>
              <a:rPr lang="it-IT" sz="2200" u="sng" dirty="0" smtClean="0"/>
              <a:t>consenso informato</a:t>
            </a:r>
            <a:r>
              <a:rPr lang="it-IT" sz="2200" dirty="0" smtClean="0"/>
              <a:t> dell’interessato</a:t>
            </a:r>
          </a:p>
          <a:p>
            <a:pPr marL="274320" lvl="0" indent="-274320">
              <a:spcBef>
                <a:spcPct val="20000"/>
              </a:spcBef>
              <a:buClr>
                <a:schemeClr val="accent1"/>
              </a:buClr>
              <a:buSzPct val="85000"/>
              <a:buFont typeface="Wingdings 2"/>
              <a:buChar char=""/>
            </a:pPr>
            <a:endParaRPr lang="it-IT" sz="2100" dirty="0" smtClean="0"/>
          </a:p>
          <a:p>
            <a:pPr marL="274320" lvl="0" indent="-274320">
              <a:spcBef>
                <a:spcPct val="20000"/>
              </a:spcBef>
              <a:buClr>
                <a:schemeClr val="accent1"/>
              </a:buClr>
              <a:buSzPct val="85000"/>
              <a:buFont typeface="Wingdings 2"/>
              <a:buChar char=""/>
            </a:pPr>
            <a:endParaRPr lang="it-IT" sz="2200" dirty="0"/>
          </a:p>
        </p:txBody>
      </p:sp>
      <p:sp>
        <p:nvSpPr>
          <p:cNvPr id="3" name="Freccia a destra 2"/>
          <p:cNvSpPr/>
          <p:nvPr/>
        </p:nvSpPr>
        <p:spPr>
          <a:xfrm>
            <a:off x="675179" y="1758961"/>
            <a:ext cx="252123" cy="2697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p:cNvSpPr txBox="1"/>
          <p:nvPr/>
        </p:nvSpPr>
        <p:spPr>
          <a:xfrm>
            <a:off x="611560" y="5457418"/>
            <a:ext cx="2232248" cy="707886"/>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dirty="0" smtClean="0"/>
              <a:t>responsabilità </a:t>
            </a:r>
            <a:br>
              <a:rPr lang="it-IT" sz="2000" dirty="0" smtClean="0"/>
            </a:br>
            <a:r>
              <a:rPr lang="it-IT" sz="2000" dirty="0" smtClean="0"/>
              <a:t>civile</a:t>
            </a:r>
            <a:endParaRPr lang="it-IT" sz="2000" dirty="0"/>
          </a:p>
        </p:txBody>
      </p:sp>
      <p:sp>
        <p:nvSpPr>
          <p:cNvPr id="5" name="CasellaDiTesto 4"/>
          <p:cNvSpPr txBox="1"/>
          <p:nvPr/>
        </p:nvSpPr>
        <p:spPr>
          <a:xfrm>
            <a:off x="3563888" y="5457418"/>
            <a:ext cx="2232248" cy="707886"/>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dirty="0" smtClean="0"/>
              <a:t>responsabilità </a:t>
            </a:r>
            <a:br>
              <a:rPr lang="it-IT" sz="2000" dirty="0" smtClean="0"/>
            </a:br>
            <a:r>
              <a:rPr lang="it-IT" sz="2000" dirty="0" smtClean="0"/>
              <a:t>penale</a:t>
            </a:r>
            <a:endParaRPr lang="it-IT" sz="2000" dirty="0"/>
          </a:p>
        </p:txBody>
      </p:sp>
      <p:sp>
        <p:nvSpPr>
          <p:cNvPr id="6" name="CasellaDiTesto 5"/>
          <p:cNvSpPr txBox="1"/>
          <p:nvPr/>
        </p:nvSpPr>
        <p:spPr>
          <a:xfrm>
            <a:off x="6327902" y="5445224"/>
            <a:ext cx="2232248" cy="707886"/>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dirty="0" smtClean="0"/>
              <a:t>responsabilità </a:t>
            </a:r>
            <a:br>
              <a:rPr lang="it-IT" sz="2000" dirty="0" smtClean="0"/>
            </a:br>
            <a:r>
              <a:rPr lang="it-IT" sz="2000" dirty="0" smtClean="0"/>
              <a:t>disciplinare</a:t>
            </a:r>
            <a:endParaRPr lang="it-IT" sz="2000" dirty="0"/>
          </a:p>
        </p:txBody>
      </p:sp>
      <p:cxnSp>
        <p:nvCxnSpPr>
          <p:cNvPr id="7" name="Connettore 2 6"/>
          <p:cNvCxnSpPr/>
          <p:nvPr/>
        </p:nvCxnSpPr>
        <p:spPr>
          <a:xfrm>
            <a:off x="4644008" y="5013176"/>
            <a:ext cx="0" cy="432048"/>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H="1">
            <a:off x="2843808" y="5013176"/>
            <a:ext cx="1728192" cy="432048"/>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a:off x="4716016" y="5013176"/>
            <a:ext cx="1584176" cy="432048"/>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1" name="Freccia in giù 20"/>
          <p:cNvSpPr/>
          <p:nvPr/>
        </p:nvSpPr>
        <p:spPr>
          <a:xfrm>
            <a:off x="4427984" y="3645024"/>
            <a:ext cx="360040" cy="28803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23" name="CasellaDiTesto 22"/>
          <p:cNvSpPr txBox="1"/>
          <p:nvPr/>
        </p:nvSpPr>
        <p:spPr>
          <a:xfrm>
            <a:off x="251520" y="3894224"/>
            <a:ext cx="8676456" cy="1061829"/>
          </a:xfrm>
          <a:prstGeom prst="rect">
            <a:avLst/>
          </a:prstGeom>
          <a:noFill/>
        </p:spPr>
        <p:txBody>
          <a:bodyPr wrap="square" rtlCol="0">
            <a:spAutoFit/>
          </a:bodyPr>
          <a:lstStyle/>
          <a:p>
            <a:pPr algn="ctr"/>
            <a:r>
              <a:rPr lang="it-IT" sz="2100" dirty="0" smtClean="0"/>
              <a:t>il diritto all’autodeterminazione è un diritto a sé stante e può essere leso autonomamente ovvero anche quando non si accompagni alla lesione del diritto alla salute </a:t>
            </a:r>
            <a:endParaRPr lang="it-IT" sz="2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323528" y="260648"/>
            <a:ext cx="8503920" cy="3672408"/>
          </a:xfrm>
          <a:prstGeom prst="rect">
            <a:avLst/>
          </a:prstGeom>
        </p:spPr>
        <p:txBody>
          <a:bodyPr/>
          <a:lstStyle/>
          <a:p>
            <a:pPr marL="274320" lvl="0" indent="-274320" algn="ctr">
              <a:spcBef>
                <a:spcPct val="20000"/>
              </a:spcBef>
              <a:buClr>
                <a:schemeClr val="accent1"/>
              </a:buClr>
              <a:buSzPct val="85000"/>
            </a:pPr>
            <a:r>
              <a:rPr lang="it-IT" sz="2000" b="1" u="sng" cap="all" dirty="0"/>
              <a:t>C</a:t>
            </a:r>
            <a:r>
              <a:rPr lang="it-IT" sz="2000" b="1" u="sng" cap="all" dirty="0" smtClean="0"/>
              <a:t>onsenso </a:t>
            </a:r>
            <a:r>
              <a:rPr lang="it-IT" sz="2000" b="1" u="sng" cap="all" dirty="0"/>
              <a:t>informato di minori e </a:t>
            </a:r>
            <a:r>
              <a:rPr lang="it-IT" sz="2000" b="1" u="sng" cap="all" dirty="0" smtClean="0"/>
              <a:t>incapaci</a:t>
            </a:r>
            <a:r>
              <a:rPr lang="it-IT" sz="2000" b="1" cap="all" dirty="0" smtClean="0"/>
              <a:t> </a:t>
            </a:r>
            <a:r>
              <a:rPr lang="it-IT" dirty="0" smtClean="0"/>
              <a:t>(</a:t>
            </a:r>
            <a:r>
              <a:rPr lang="it-IT" b="1" dirty="0" smtClean="0">
                <a:solidFill>
                  <a:schemeClr val="accent1"/>
                </a:solidFill>
              </a:rPr>
              <a:t>art.3</a:t>
            </a:r>
            <a:r>
              <a:rPr lang="it-IT" dirty="0" smtClean="0"/>
              <a:t>)</a:t>
            </a:r>
            <a:br>
              <a:rPr lang="it-IT" dirty="0" smtClean="0"/>
            </a:br>
            <a:endParaRPr lang="it-IT" dirty="0" smtClean="0"/>
          </a:p>
          <a:p>
            <a:pPr marL="342900" indent="-342900">
              <a:spcBef>
                <a:spcPct val="20000"/>
              </a:spcBef>
              <a:buClr>
                <a:schemeClr val="accent1"/>
              </a:buClr>
              <a:buSzPct val="85000"/>
              <a:buFont typeface="+mj-lt"/>
              <a:buAutoNum type="alphaLcParenR"/>
            </a:pPr>
            <a:r>
              <a:rPr lang="it-IT" b="1" dirty="0" smtClean="0"/>
              <a:t>minore</a:t>
            </a:r>
            <a:r>
              <a:rPr lang="it-IT" dirty="0"/>
              <a:t>: è espresso o rifiutato dagli </a:t>
            </a:r>
            <a:r>
              <a:rPr lang="it-IT" u="sng" dirty="0" smtClean="0"/>
              <a:t>esercenti </a:t>
            </a:r>
            <a:r>
              <a:rPr lang="it-IT" u="sng" dirty="0"/>
              <a:t>la responsabilità genitoriale</a:t>
            </a:r>
            <a:r>
              <a:rPr lang="it-IT" dirty="0"/>
              <a:t> o dal </a:t>
            </a:r>
            <a:r>
              <a:rPr lang="it-IT" u="sng" dirty="0"/>
              <a:t>tutore</a:t>
            </a:r>
            <a:r>
              <a:rPr lang="it-IT" dirty="0"/>
              <a:t>, tenendo conto della volontà della persona minore, in relazione alla sua età e al suo grado di maturità, e avendo come scopo la tutela della salute psicofisica e della vita del </a:t>
            </a:r>
            <a:r>
              <a:rPr lang="it-IT" dirty="0" smtClean="0"/>
              <a:t>minore;</a:t>
            </a:r>
          </a:p>
          <a:p>
            <a:pPr marL="342900" indent="-342900">
              <a:spcBef>
                <a:spcPct val="20000"/>
              </a:spcBef>
              <a:buClr>
                <a:schemeClr val="accent1"/>
              </a:buClr>
              <a:buSzPct val="85000"/>
              <a:buFont typeface="+mj-lt"/>
              <a:buAutoNum type="alphaLcParenR"/>
            </a:pPr>
            <a:r>
              <a:rPr lang="it-IT" b="1" dirty="0" smtClean="0"/>
              <a:t>persona </a:t>
            </a:r>
            <a:r>
              <a:rPr lang="it-IT" b="1" dirty="0"/>
              <a:t>interdetta</a:t>
            </a:r>
            <a:r>
              <a:rPr lang="it-IT" dirty="0"/>
              <a:t>: è espresso o rifiutato dal </a:t>
            </a:r>
            <a:r>
              <a:rPr lang="it-IT" u="sng" dirty="0"/>
              <a:t>tutore</a:t>
            </a:r>
            <a:r>
              <a:rPr lang="it-IT" dirty="0"/>
              <a:t>, sentito l’interdetto ove </a:t>
            </a:r>
            <a:r>
              <a:rPr lang="it-IT" dirty="0" smtClean="0"/>
              <a:t>possibile;</a:t>
            </a:r>
          </a:p>
          <a:p>
            <a:pPr marL="342900" indent="-342900">
              <a:spcBef>
                <a:spcPct val="20000"/>
              </a:spcBef>
              <a:buClr>
                <a:schemeClr val="accent1"/>
              </a:buClr>
              <a:buSzPct val="85000"/>
              <a:buFont typeface="+mj-lt"/>
              <a:buAutoNum type="alphaLcParenR"/>
            </a:pPr>
            <a:r>
              <a:rPr lang="it-IT" b="1" dirty="0" smtClean="0"/>
              <a:t>persona </a:t>
            </a:r>
            <a:r>
              <a:rPr lang="it-IT" b="1" dirty="0"/>
              <a:t>inabilitata</a:t>
            </a:r>
            <a:r>
              <a:rPr lang="it-IT" dirty="0"/>
              <a:t>: è espresso dalla </a:t>
            </a:r>
            <a:r>
              <a:rPr lang="it-IT" u="sng" dirty="0"/>
              <a:t>medesima persona </a:t>
            </a:r>
            <a:r>
              <a:rPr lang="it-IT" u="sng" dirty="0" smtClean="0"/>
              <a:t>inabilitata;</a:t>
            </a:r>
            <a:br>
              <a:rPr lang="it-IT" u="sng" dirty="0" smtClean="0"/>
            </a:br>
            <a:r>
              <a:rPr lang="it-IT" dirty="0" smtClean="0"/>
              <a:t>se </a:t>
            </a:r>
            <a:r>
              <a:rPr lang="it-IT" dirty="0"/>
              <a:t>è stato nominato un </a:t>
            </a:r>
            <a:r>
              <a:rPr lang="it-IT" u="sng" dirty="0"/>
              <a:t>amministratore di sostegno</a:t>
            </a:r>
            <a:r>
              <a:rPr lang="it-IT" dirty="0"/>
              <a:t>, è espresso o </a:t>
            </a:r>
            <a:r>
              <a:rPr lang="it-IT" dirty="0" smtClean="0"/>
              <a:t>rifiutato </a:t>
            </a:r>
            <a:r>
              <a:rPr lang="it-IT" dirty="0"/>
              <a:t>anche dall’amministratore ovvero solo da quest’ultimo, tenendo conto della volontà del beneficiario, in relazione al suo grado di capacità di intendere e di </a:t>
            </a:r>
            <a:r>
              <a:rPr lang="it-IT" dirty="0" smtClean="0"/>
              <a:t>volere;</a:t>
            </a:r>
            <a:endParaRPr lang="it-IT" dirty="0"/>
          </a:p>
        </p:txBody>
      </p:sp>
      <p:grpSp>
        <p:nvGrpSpPr>
          <p:cNvPr id="22" name="Gruppo 21"/>
          <p:cNvGrpSpPr/>
          <p:nvPr/>
        </p:nvGrpSpPr>
        <p:grpSpPr>
          <a:xfrm>
            <a:off x="2051720" y="5259643"/>
            <a:ext cx="4968552" cy="1080120"/>
            <a:chOff x="1547664" y="4005064"/>
            <a:chExt cx="4968552" cy="1080120"/>
          </a:xfrm>
        </p:grpSpPr>
        <p:sp>
          <p:nvSpPr>
            <p:cNvPr id="9" name="Segnaposto contenuto 2"/>
            <p:cNvSpPr txBox="1">
              <a:spLocks/>
            </p:cNvSpPr>
            <p:nvPr/>
          </p:nvSpPr>
          <p:spPr>
            <a:xfrm>
              <a:off x="1547664" y="4005064"/>
              <a:ext cx="3240360"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lstStyle/>
            <a:p>
              <a:pPr marL="274320" lvl="0" indent="-274320" algn="ctr">
                <a:spcBef>
                  <a:spcPct val="20000"/>
                </a:spcBef>
                <a:buClr>
                  <a:schemeClr val="accent1"/>
                </a:buClr>
                <a:buSzPct val="85000"/>
              </a:pPr>
              <a:r>
                <a:rPr lang="it-IT" dirty="0">
                  <a:solidFill>
                    <a:schemeClr val="tx1"/>
                  </a:solidFill>
                </a:rPr>
                <a:t>e</a:t>
              </a:r>
              <a:r>
                <a:rPr lang="it-IT" dirty="0" smtClean="0">
                  <a:solidFill>
                    <a:schemeClr val="tx1"/>
                  </a:solidFill>
                </a:rPr>
                <a:t>ventuale contrasto tra </a:t>
              </a:r>
              <a:r>
                <a:rPr lang="it-IT" b="1" dirty="0" smtClean="0">
                  <a:solidFill>
                    <a:schemeClr val="tx1"/>
                  </a:solidFill>
                </a:rPr>
                <a:t>RAPPRESENTANTE</a:t>
              </a:r>
              <a:endParaRPr lang="it-IT" dirty="0" smtClean="0">
                <a:solidFill>
                  <a:schemeClr val="tx1"/>
                </a:solidFill>
              </a:endParaRPr>
            </a:p>
            <a:p>
              <a:pPr marL="274320" lvl="0" indent="-274320" algn="ctr">
                <a:spcBef>
                  <a:spcPct val="20000"/>
                </a:spcBef>
                <a:buClr>
                  <a:schemeClr val="accent1"/>
                </a:buClr>
                <a:buSzPct val="85000"/>
              </a:pPr>
              <a:r>
                <a:rPr lang="it-IT" dirty="0" smtClean="0">
                  <a:solidFill>
                    <a:schemeClr val="tx1"/>
                  </a:solidFill>
                </a:rPr>
                <a:t>e</a:t>
              </a:r>
              <a:r>
                <a:rPr lang="it-IT" b="1" dirty="0" smtClean="0">
                  <a:solidFill>
                    <a:schemeClr val="tx1"/>
                  </a:solidFill>
                </a:rPr>
                <a:t> MEDICO </a:t>
              </a:r>
              <a:r>
                <a:rPr lang="it-IT" b="1" dirty="0" smtClean="0"/>
                <a:t/>
              </a:r>
              <a:br>
                <a:rPr lang="it-IT" b="1" dirty="0" smtClean="0"/>
              </a:br>
              <a:endParaRPr lang="it-IT" dirty="0" smtClean="0"/>
            </a:p>
          </p:txBody>
        </p:sp>
        <p:sp>
          <p:nvSpPr>
            <p:cNvPr id="14" name="Ovale 13"/>
            <p:cNvSpPr/>
            <p:nvPr/>
          </p:nvSpPr>
          <p:spPr>
            <a:xfrm>
              <a:off x="5292080" y="4005064"/>
              <a:ext cx="122413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Segnaposto contenuto 2"/>
            <p:cNvSpPr txBox="1">
              <a:spLocks/>
            </p:cNvSpPr>
            <p:nvPr/>
          </p:nvSpPr>
          <p:spPr>
            <a:xfrm>
              <a:off x="5472608" y="4293096"/>
              <a:ext cx="1043608" cy="648072"/>
            </a:xfrm>
            <a:prstGeom prst="rect">
              <a:avLst/>
            </a:prstGeom>
          </p:spPr>
          <p:txBody>
            <a:bodyPr/>
            <a:lstStyle/>
            <a:p>
              <a:pPr marL="274320" lvl="0" indent="-274320">
                <a:spcBef>
                  <a:spcPct val="20000"/>
                </a:spcBef>
                <a:buClr>
                  <a:schemeClr val="accent1"/>
                </a:buClr>
                <a:buSzPct val="85000"/>
              </a:pPr>
              <a:r>
                <a:rPr lang="it-IT" sz="2800" b="1" dirty="0" smtClean="0"/>
                <a:t>G.T.</a:t>
              </a:r>
              <a:endParaRPr lang="it-IT" sz="2800" b="1" dirty="0"/>
            </a:p>
          </p:txBody>
        </p:sp>
        <p:sp>
          <p:nvSpPr>
            <p:cNvPr id="18" name="Freccia a destra 17"/>
            <p:cNvSpPr/>
            <p:nvPr/>
          </p:nvSpPr>
          <p:spPr>
            <a:xfrm>
              <a:off x="4644008" y="4149080"/>
              <a:ext cx="720080" cy="79208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grpSp>
      <p:sp>
        <p:nvSpPr>
          <p:cNvPr id="23" name="Rettangolo 22"/>
          <p:cNvSpPr/>
          <p:nvPr/>
        </p:nvSpPr>
        <p:spPr>
          <a:xfrm>
            <a:off x="323528" y="4161854"/>
            <a:ext cx="8496944" cy="923330"/>
          </a:xfrm>
          <a:prstGeom prst="rect">
            <a:avLst/>
          </a:prstGeom>
        </p:spPr>
        <p:txBody>
          <a:bodyPr wrap="square">
            <a:spAutoFit/>
          </a:bodyPr>
          <a:lstStyle/>
          <a:p>
            <a:pPr marL="274320" indent="-274320" algn="ctr">
              <a:spcBef>
                <a:spcPct val="20000"/>
              </a:spcBef>
              <a:buClr>
                <a:schemeClr val="accent1"/>
              </a:buClr>
              <a:buSzPct val="85000"/>
            </a:pPr>
            <a:r>
              <a:rPr lang="it-IT" dirty="0"/>
              <a:t>i</a:t>
            </a:r>
            <a:r>
              <a:rPr lang="it-IT" dirty="0" smtClean="0"/>
              <a:t>n ogni caso, la persona minore o incapace “deve </a:t>
            </a:r>
            <a:r>
              <a:rPr lang="it-IT" b="1" dirty="0" smtClean="0"/>
              <a:t>ricevere informazioni </a:t>
            </a:r>
            <a:r>
              <a:rPr lang="it-IT" dirty="0" smtClean="0"/>
              <a:t>sulle scelte relative alla propria salute </a:t>
            </a:r>
            <a:r>
              <a:rPr lang="it-IT" b="1" dirty="0" smtClean="0"/>
              <a:t>in modo consono </a:t>
            </a:r>
            <a:r>
              <a:rPr lang="it-IT" dirty="0" smtClean="0"/>
              <a:t>alle sue capacità per essere messa nelle condizioni di esprimere la sua volontà”</a:t>
            </a:r>
          </a:p>
        </p:txBody>
      </p:sp>
      <p:sp>
        <p:nvSpPr>
          <p:cNvPr id="24" name="Freccia in giù 23"/>
          <p:cNvSpPr/>
          <p:nvPr/>
        </p:nvSpPr>
        <p:spPr>
          <a:xfrm>
            <a:off x="4409728" y="3977354"/>
            <a:ext cx="43204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244544" y="332656"/>
            <a:ext cx="8503920" cy="432048"/>
          </a:xfrm>
          <a:prstGeom prst="rect">
            <a:avLst/>
          </a:prstGeom>
        </p:spPr>
        <p:txBody>
          <a:bodyPr/>
          <a:lstStyle/>
          <a:p>
            <a:pPr marL="274320" indent="-274320">
              <a:spcBef>
                <a:spcPct val="20000"/>
              </a:spcBef>
              <a:buClr>
                <a:schemeClr val="accent1"/>
              </a:buClr>
              <a:buSzPct val="85000"/>
            </a:pPr>
            <a:r>
              <a:rPr lang="it-IT" sz="2000" dirty="0" smtClean="0"/>
              <a:t>L’</a:t>
            </a:r>
            <a:r>
              <a:rPr lang="it-IT" sz="2000" b="1" dirty="0" smtClean="0">
                <a:solidFill>
                  <a:schemeClr val="accent1"/>
                </a:solidFill>
              </a:rPr>
              <a:t>art.2</a:t>
            </a:r>
            <a:r>
              <a:rPr lang="it-IT" sz="2000" dirty="0" smtClean="0"/>
              <a:t> prevede: </a:t>
            </a:r>
          </a:p>
          <a:p>
            <a:pPr marL="274320" lvl="0" indent="-274320">
              <a:spcBef>
                <a:spcPct val="20000"/>
              </a:spcBef>
              <a:buClr>
                <a:schemeClr val="accent1"/>
              </a:buClr>
              <a:buSzPct val="85000"/>
              <a:buFont typeface="Wingdings 2"/>
              <a:buChar char=""/>
            </a:pPr>
            <a:endParaRPr lang="it-IT" dirty="0" smtClean="0"/>
          </a:p>
        </p:txBody>
      </p:sp>
      <p:graphicFrame>
        <p:nvGraphicFramePr>
          <p:cNvPr id="11" name="Tabella 10"/>
          <p:cNvGraphicFramePr>
            <a:graphicFrameLocks noGrp="1"/>
          </p:cNvGraphicFramePr>
          <p:nvPr/>
        </p:nvGraphicFramePr>
        <p:xfrm>
          <a:off x="395536" y="908720"/>
          <a:ext cx="8352930" cy="5184576"/>
        </p:xfrm>
        <a:graphic>
          <a:graphicData uri="http://schemas.openxmlformats.org/drawingml/2006/table">
            <a:tbl>
              <a:tblPr firstRow="1" bandRow="1">
                <a:tableStyleId>{F5AB1C69-6EDB-4FF4-983F-18BD219EF322}</a:tableStyleId>
              </a:tblPr>
              <a:tblGrid>
                <a:gridCol w="2784310"/>
                <a:gridCol w="2784310"/>
                <a:gridCol w="2784310"/>
              </a:tblGrid>
              <a:tr h="1033877">
                <a:tc>
                  <a:txBody>
                    <a:bodyPr/>
                    <a:lstStyle/>
                    <a:p>
                      <a:pPr algn="ctr"/>
                      <a:r>
                        <a:rPr lang="it-IT" sz="2000" dirty="0" smtClean="0"/>
                        <a:t>DIVIETO </a:t>
                      </a:r>
                      <a:r>
                        <a:rPr lang="it-IT" sz="2000" dirty="0" err="1" smtClean="0"/>
                        <a:t>DI</a:t>
                      </a:r>
                      <a:r>
                        <a:rPr lang="it-IT" sz="2000" dirty="0" smtClean="0"/>
                        <a:t> ACCANIMENTO TERAPEUTICO</a:t>
                      </a:r>
                      <a:r>
                        <a:rPr lang="it-IT" baseline="0" dirty="0" smtClean="0"/>
                        <a:t> </a:t>
                      </a:r>
                      <a:endParaRPr lang="it-IT" dirty="0"/>
                    </a:p>
                  </a:txBody>
                  <a:tcPr/>
                </a:tc>
                <a:tc>
                  <a:txBody>
                    <a:bodyPr/>
                    <a:lstStyle/>
                    <a:p>
                      <a:pPr algn="ctr"/>
                      <a:r>
                        <a:rPr lang="it-IT" sz="2000" dirty="0" smtClean="0"/>
                        <a:t>TERAPIA</a:t>
                      </a:r>
                      <a:r>
                        <a:rPr lang="it-IT" sz="2000" baseline="0" dirty="0" smtClean="0"/>
                        <a:t> DEL DOLORE </a:t>
                      </a:r>
                      <a:endParaRPr lang="it-IT" sz="2000" dirty="0"/>
                    </a:p>
                  </a:txBody>
                  <a:tcPr/>
                </a:tc>
                <a:tc>
                  <a:txBody>
                    <a:bodyPr/>
                    <a:lstStyle/>
                    <a:p>
                      <a:pPr algn="ctr"/>
                      <a:r>
                        <a:rPr lang="it-IT" sz="2000" dirty="0" smtClean="0"/>
                        <a:t>SEDAZIONE PALLIATIVA PROFONDA </a:t>
                      </a:r>
                      <a:endParaRPr lang="it-IT" sz="2000" dirty="0"/>
                    </a:p>
                  </a:txBody>
                  <a:tcPr/>
                </a:tc>
              </a:tr>
              <a:tr h="4150699">
                <a:tc>
                  <a:txBody>
                    <a:bodyPr/>
                    <a:lstStyle/>
                    <a:p>
                      <a:pPr algn="ctr"/>
                      <a:r>
                        <a:rPr lang="it-IT" dirty="0" smtClean="0"/>
                        <a:t>“</a:t>
                      </a:r>
                      <a:r>
                        <a:rPr lang="it-IT" sz="1600" i="1" dirty="0" smtClean="0"/>
                        <a:t>nei casi di paziente con </a:t>
                      </a:r>
                      <a:r>
                        <a:rPr lang="it-IT" sz="1600" b="1" i="1" dirty="0" smtClean="0"/>
                        <a:t>prognosi infausta a breve termine </a:t>
                      </a:r>
                      <a:r>
                        <a:rPr lang="it-IT" sz="1600" i="1" dirty="0" smtClean="0"/>
                        <a:t>o di </a:t>
                      </a:r>
                      <a:r>
                        <a:rPr lang="it-IT" sz="1600" b="1" i="1" dirty="0" smtClean="0"/>
                        <a:t>imminenza di morte</a:t>
                      </a:r>
                      <a:r>
                        <a:rPr lang="it-IT" sz="1600" i="1" dirty="0" smtClean="0"/>
                        <a:t>, il medico deve astenersi da ogni ostinazione irragionevole nella somministrazione delle cure e dal ricorso a trattamenti </a:t>
                      </a:r>
                      <a:r>
                        <a:rPr lang="it-IT" sz="1600" b="1" i="1" dirty="0" smtClean="0"/>
                        <a:t>inutili</a:t>
                      </a:r>
                      <a:r>
                        <a:rPr lang="it-IT" sz="1600" i="1" dirty="0" smtClean="0"/>
                        <a:t> o </a:t>
                      </a:r>
                      <a:r>
                        <a:rPr lang="it-IT" sz="1600" b="1" i="1" dirty="0" smtClean="0"/>
                        <a:t>sproporzionati</a:t>
                      </a:r>
                      <a:r>
                        <a:rPr lang="it-IT" dirty="0" smtClean="0"/>
                        <a:t>”</a:t>
                      </a:r>
                      <a:endParaRPr lang="it-IT" dirty="0"/>
                    </a:p>
                  </a:txBody>
                  <a:tcPr/>
                </a:tc>
                <a:tc>
                  <a:txBody>
                    <a:bodyPr/>
                    <a:lstStyle/>
                    <a:p>
                      <a:pPr algn="ctr"/>
                      <a:r>
                        <a:rPr lang="it-IT" sz="1600" i="1" dirty="0" smtClean="0"/>
                        <a:t>“il medico, avvalendosi di mezzi appropriati allo stato del paziente, deve adoperarsi per </a:t>
                      </a:r>
                      <a:r>
                        <a:rPr lang="it-IT" sz="1600" b="1" i="1" dirty="0" smtClean="0"/>
                        <a:t>alleviarne le sofferenze</a:t>
                      </a:r>
                      <a:r>
                        <a:rPr lang="it-IT" sz="1600" i="1" dirty="0" smtClean="0"/>
                        <a:t>, anche in caso di rifiuto o di revoca del consenso al trattamento sanitario indicato dal medico. A tal fine, é sempre garantita un'appropriata </a:t>
                      </a:r>
                      <a:r>
                        <a:rPr lang="it-IT" sz="1600" b="1" i="1" dirty="0" smtClean="0"/>
                        <a:t>terapia del dolore</a:t>
                      </a:r>
                      <a:r>
                        <a:rPr lang="it-IT" sz="1600" i="1" dirty="0" smtClean="0"/>
                        <a:t>, con il coinvolgimento del medico di medicina generale e l'erogazione delle cure palliative di cui alla legge 15 marzo 2010, n. 38” </a:t>
                      </a:r>
                      <a:endParaRPr lang="it-IT" sz="1600" i="1" dirty="0"/>
                    </a:p>
                  </a:txBody>
                  <a:tcPr/>
                </a:tc>
                <a:tc>
                  <a:txBody>
                    <a:bodyPr/>
                    <a:lstStyle/>
                    <a:p>
                      <a:pPr algn="ctr"/>
                      <a:r>
                        <a:rPr lang="it-IT" sz="1600" i="1" dirty="0" smtClean="0"/>
                        <a:t>“in presenza di </a:t>
                      </a:r>
                      <a:r>
                        <a:rPr lang="it-IT" sz="1600" b="1" i="1" dirty="0" smtClean="0"/>
                        <a:t>sofferenze refrattarie ai trattamenti sanitari</a:t>
                      </a:r>
                      <a:r>
                        <a:rPr lang="it-IT" sz="1600" i="1" dirty="0" smtClean="0"/>
                        <a:t>, il medico può ricorrere alla </a:t>
                      </a:r>
                      <a:r>
                        <a:rPr lang="it-IT" sz="1600" i="1" dirty="0" err="1" smtClean="0"/>
                        <a:t>sedazione</a:t>
                      </a:r>
                      <a:r>
                        <a:rPr lang="it-IT" sz="1600" i="1" dirty="0" smtClean="0"/>
                        <a:t> palliativa profonda continua in associazione con la terapia del dolore, con il consenso del paziente”</a:t>
                      </a:r>
                      <a:endParaRPr lang="it-IT" sz="1600" i="1"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1752" y="316028"/>
            <a:ext cx="8534400" cy="758952"/>
          </a:xfrm>
        </p:spPr>
        <p:txBody>
          <a:bodyPr>
            <a:normAutofit fontScale="90000"/>
          </a:bodyPr>
          <a:lstStyle/>
          <a:p>
            <a:r>
              <a:rPr lang="it-IT" sz="3200" b="1" dirty="0" smtClean="0">
                <a:solidFill>
                  <a:schemeClr val="accent1"/>
                </a:solidFill>
              </a:rPr>
              <a:t>DAT – </a:t>
            </a:r>
            <a:r>
              <a:rPr lang="it-IT" sz="2700" b="1" dirty="0" smtClean="0">
                <a:solidFill>
                  <a:schemeClr val="accent1"/>
                </a:solidFill>
              </a:rPr>
              <a:t>DISPOSIZIONI ANTICIPATE </a:t>
            </a:r>
            <a:br>
              <a:rPr lang="it-IT" sz="2700" b="1" dirty="0" smtClean="0">
                <a:solidFill>
                  <a:schemeClr val="accent1"/>
                </a:solidFill>
              </a:rPr>
            </a:br>
            <a:r>
              <a:rPr lang="it-IT" sz="2700" b="1" dirty="0" err="1" smtClean="0">
                <a:solidFill>
                  <a:schemeClr val="accent1"/>
                </a:solidFill>
              </a:rPr>
              <a:t>DI</a:t>
            </a:r>
            <a:r>
              <a:rPr lang="it-IT" sz="2700" b="1" dirty="0" smtClean="0">
                <a:solidFill>
                  <a:schemeClr val="accent1"/>
                </a:solidFill>
              </a:rPr>
              <a:t> TRATTAMENTO </a:t>
            </a:r>
            <a:endParaRPr lang="it-IT" sz="3200" b="1" dirty="0">
              <a:solidFill>
                <a:schemeClr val="accent1"/>
              </a:solidFill>
            </a:endParaRPr>
          </a:p>
        </p:txBody>
      </p:sp>
      <p:sp>
        <p:nvSpPr>
          <p:cNvPr id="3" name="Segnaposto contenuto 2"/>
          <p:cNvSpPr txBox="1">
            <a:spLocks/>
          </p:cNvSpPr>
          <p:nvPr/>
        </p:nvSpPr>
        <p:spPr>
          <a:xfrm>
            <a:off x="323528" y="1484784"/>
            <a:ext cx="8503920" cy="1368152"/>
          </a:xfrm>
          <a:prstGeom prst="rect">
            <a:avLst/>
          </a:prstGeom>
        </p:spPr>
        <p:txBody>
          <a:bodyPr/>
          <a:lstStyle/>
          <a:p>
            <a:pPr marL="274320" lvl="0" indent="-274320">
              <a:spcBef>
                <a:spcPct val="20000"/>
              </a:spcBef>
              <a:buClr>
                <a:schemeClr val="accent1"/>
              </a:buClr>
              <a:buSzPct val="85000"/>
              <a:buFont typeface="Wingdings 2"/>
              <a:buChar char=""/>
            </a:pPr>
            <a:r>
              <a:rPr lang="it-IT" sz="2000" dirty="0"/>
              <a:t>s</a:t>
            </a:r>
            <a:r>
              <a:rPr lang="it-IT" sz="2000" dirty="0" smtClean="0"/>
              <a:t>i parla (erroneamente) anche di “testamento biologico”, “biotestamento” o “testamento di vita” (</a:t>
            </a:r>
            <a:r>
              <a:rPr lang="it-IT" sz="2000" i="1" dirty="0" smtClean="0"/>
              <a:t>living </a:t>
            </a:r>
            <a:r>
              <a:rPr lang="it-IT" sz="2000" i="1" dirty="0" err="1" smtClean="0"/>
              <a:t>will</a:t>
            </a:r>
            <a:r>
              <a:rPr lang="it-IT" sz="2000" dirty="0" smtClean="0"/>
              <a:t>); </a:t>
            </a:r>
          </a:p>
          <a:p>
            <a:pPr marL="274320" lvl="0" indent="-274320">
              <a:spcBef>
                <a:spcPct val="20000"/>
              </a:spcBef>
              <a:buClr>
                <a:schemeClr val="accent1"/>
              </a:buClr>
              <a:buSzPct val="85000"/>
              <a:buFont typeface="Wingdings 2"/>
              <a:buChar char=""/>
            </a:pPr>
            <a:r>
              <a:rPr lang="it-IT" sz="2000" dirty="0"/>
              <a:t>nascono dall’esigenza di risolvere il problema del paziente che versi in uno stato di </a:t>
            </a:r>
            <a:r>
              <a:rPr lang="it-IT" sz="2000" b="1" dirty="0" smtClean="0"/>
              <a:t>incapacità</a:t>
            </a:r>
            <a:r>
              <a:rPr lang="it-IT" sz="2000" dirty="0" smtClean="0"/>
              <a:t>;</a:t>
            </a:r>
            <a:r>
              <a:rPr lang="it-IT" sz="2400" dirty="0" smtClean="0"/>
              <a:t/>
            </a:r>
            <a:br>
              <a:rPr lang="it-IT" sz="2400" dirty="0" smtClean="0"/>
            </a:br>
            <a:r>
              <a:rPr lang="it-IT" sz="500" dirty="0" smtClean="0"/>
              <a:t> </a:t>
            </a:r>
            <a:endParaRPr lang="it-IT" sz="2400" dirty="0" smtClean="0"/>
          </a:p>
          <a:p>
            <a:pPr marL="274320" lvl="0" indent="-274320">
              <a:spcBef>
                <a:spcPct val="20000"/>
              </a:spcBef>
              <a:buClr>
                <a:schemeClr val="accent1"/>
              </a:buClr>
              <a:buSzPct val="85000"/>
            </a:pPr>
            <a:r>
              <a:rPr lang="it-IT" sz="2400" noProof="0" dirty="0" smtClean="0"/>
              <a:t>              </a:t>
            </a: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asellaDiTesto 7"/>
          <p:cNvSpPr txBox="1"/>
          <p:nvPr/>
        </p:nvSpPr>
        <p:spPr>
          <a:xfrm>
            <a:off x="193367" y="3874903"/>
            <a:ext cx="8820472" cy="3231654"/>
          </a:xfrm>
          <a:prstGeom prst="rect">
            <a:avLst/>
          </a:prstGeom>
          <a:noFill/>
        </p:spPr>
        <p:txBody>
          <a:bodyPr wrap="square" rtlCol="0">
            <a:spAutoFit/>
          </a:bodyPr>
          <a:lstStyle/>
          <a:p>
            <a:pPr algn="ctr"/>
            <a:r>
              <a:rPr lang="it-IT" sz="2000" dirty="0" smtClean="0"/>
              <a:t>istituto che consente ad un soggetto perfettamente </a:t>
            </a:r>
            <a:r>
              <a:rPr lang="it-IT" sz="2000" i="1" dirty="0" err="1" smtClean="0"/>
              <a:t>compos</a:t>
            </a:r>
            <a:r>
              <a:rPr lang="it-IT" sz="2000" i="1" dirty="0" smtClean="0"/>
              <a:t> sui</a:t>
            </a:r>
            <a:r>
              <a:rPr lang="it-IT" sz="2000" dirty="0" smtClean="0"/>
              <a:t> di determinare “</a:t>
            </a:r>
            <a:r>
              <a:rPr lang="it-IT" sz="2000" b="1" dirty="0" smtClean="0"/>
              <a:t>ora per allora</a:t>
            </a:r>
            <a:r>
              <a:rPr lang="it-IT" sz="2000" dirty="0" smtClean="0"/>
              <a:t>” le prestazioni e gli interventi medici a cui vorrà o non vorrà essere sottoposto per il caso in cui dovesse versare in una </a:t>
            </a:r>
            <a:r>
              <a:rPr lang="it-IT" sz="2000" b="1" dirty="0" smtClean="0"/>
              <a:t>situazione di incapacità </a:t>
            </a:r>
            <a:r>
              <a:rPr lang="it-IT" sz="2000" dirty="0" smtClean="0"/>
              <a:t>di esprimere la propria volontà e si trovasse in situazioni che richiedono l’effettuazione di scelte in ordine alle cure da realizzare, con la possibilità di attribuire ad una persona (cd. </a:t>
            </a:r>
            <a:r>
              <a:rPr lang="it-IT" sz="2000" b="1" dirty="0" smtClean="0"/>
              <a:t>Fiduciario</a:t>
            </a:r>
            <a:r>
              <a:rPr lang="it-IT" sz="2000" dirty="0" smtClean="0"/>
              <a:t>) l’incarico di prendere decisioni terapeutiche in sua vece, per il tempo in cui non sarà in grado di farlo autonomamente                      </a:t>
            </a:r>
            <a:r>
              <a:rPr lang="it-IT" sz="2200" dirty="0" smtClean="0"/>
              <a:t/>
            </a:r>
            <a:br>
              <a:rPr lang="it-IT" sz="2200" dirty="0" smtClean="0"/>
            </a:br>
            <a:r>
              <a:rPr lang="it-IT" sz="2200" dirty="0" smtClean="0"/>
              <a:t>            </a:t>
            </a:r>
            <a:br>
              <a:rPr lang="it-IT" sz="2200" dirty="0" smtClean="0"/>
            </a:br>
            <a:endParaRPr lang="it-IT" sz="2200" dirty="0"/>
          </a:p>
        </p:txBody>
      </p:sp>
      <p:sp>
        <p:nvSpPr>
          <p:cNvPr id="9" name="Freccia in giù 8"/>
          <p:cNvSpPr/>
          <p:nvPr/>
        </p:nvSpPr>
        <p:spPr>
          <a:xfrm>
            <a:off x="4355976" y="3675467"/>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1763688" y="2983097"/>
            <a:ext cx="5544616" cy="707886"/>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t>MECCANISMO </a:t>
            </a:r>
            <a:r>
              <a:rPr lang="it-IT" sz="2000" b="1" dirty="0" err="1" smtClean="0"/>
              <a:t>DI</a:t>
            </a:r>
            <a:r>
              <a:rPr lang="it-IT" sz="2000" b="1" dirty="0" smtClean="0"/>
              <a:t> AUTODETERMINAZIONE PREVENTIVA </a:t>
            </a:r>
            <a:endParaRPr lang="it-IT" sz="2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arrotondato 4"/>
          <p:cNvSpPr/>
          <p:nvPr/>
        </p:nvSpPr>
        <p:spPr>
          <a:xfrm>
            <a:off x="899592" y="548680"/>
            <a:ext cx="7272808" cy="5616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ctangle 1"/>
          <p:cNvSpPr>
            <a:spLocks noChangeArrowheads="1"/>
          </p:cNvSpPr>
          <p:nvPr/>
        </p:nvSpPr>
        <p:spPr bwMode="auto">
          <a:xfrm>
            <a:off x="1043608" y="1014983"/>
            <a:ext cx="6984776" cy="507831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lvl="0" algn="ctr" fontAlgn="base">
              <a:spcBef>
                <a:spcPct val="0"/>
              </a:spcBef>
              <a:spcAft>
                <a:spcPct val="0"/>
              </a:spcAft>
            </a:pPr>
            <a:r>
              <a:rPr lang="it-IT" sz="2200" dirty="0" smtClean="0">
                <a:solidFill>
                  <a:schemeClr val="bg1"/>
                </a:solidFill>
              </a:rPr>
              <a:t>“</a:t>
            </a:r>
            <a:r>
              <a:rPr lang="it-IT" sz="2200" i="1" dirty="0" smtClean="0">
                <a:solidFill>
                  <a:schemeClr val="bg1"/>
                </a:solidFill>
              </a:rPr>
              <a:t>Ogni </a:t>
            </a:r>
            <a:r>
              <a:rPr lang="it-IT" sz="2200" b="1" i="1" dirty="0" smtClean="0">
                <a:solidFill>
                  <a:schemeClr val="bg1"/>
                </a:solidFill>
              </a:rPr>
              <a:t>persona maggiorenne </a:t>
            </a:r>
            <a:r>
              <a:rPr lang="it-IT" sz="2200" i="1" dirty="0" smtClean="0">
                <a:solidFill>
                  <a:schemeClr val="bg1"/>
                </a:solidFill>
              </a:rPr>
              <a:t>e </a:t>
            </a:r>
            <a:r>
              <a:rPr lang="it-IT" sz="2200" b="1" i="1" dirty="0" smtClean="0">
                <a:solidFill>
                  <a:schemeClr val="bg1"/>
                </a:solidFill>
              </a:rPr>
              <a:t>capace di intendere e di volere</a:t>
            </a:r>
            <a:r>
              <a:rPr lang="it-IT" sz="2200" i="1" dirty="0" smtClean="0">
                <a:solidFill>
                  <a:schemeClr val="bg1"/>
                </a:solidFill>
              </a:rPr>
              <a:t>, in previsione di un'</a:t>
            </a:r>
            <a:r>
              <a:rPr lang="it-IT" sz="2200" b="1" i="1" dirty="0" smtClean="0">
                <a:solidFill>
                  <a:schemeClr val="bg1"/>
                </a:solidFill>
              </a:rPr>
              <a:t>eventuale futura incapacità di autodeterminarsi </a:t>
            </a:r>
            <a:r>
              <a:rPr lang="it-IT" sz="2200" i="1" dirty="0" smtClean="0">
                <a:solidFill>
                  <a:schemeClr val="bg1"/>
                </a:solidFill>
              </a:rPr>
              <a:t>e dopo avere acquisito </a:t>
            </a:r>
            <a:r>
              <a:rPr lang="it-IT" sz="2200" b="1" i="1" dirty="0" smtClean="0">
                <a:solidFill>
                  <a:schemeClr val="bg1"/>
                </a:solidFill>
              </a:rPr>
              <a:t>adeguate informazioni mediche </a:t>
            </a:r>
            <a:r>
              <a:rPr lang="it-IT" sz="2200" i="1" dirty="0" smtClean="0">
                <a:solidFill>
                  <a:schemeClr val="bg1"/>
                </a:solidFill>
              </a:rPr>
              <a:t>sulle conseguenze delle sue scelte, può, attraverso le DAT, esprimere le proprie volontà in materia di trattamenti sanitari, nonché il consenso o il rifiuto rispetto ad accertamenti diagnostici o scelte terapeutiche e a singoli trattamenti sanitari. Indica altresì una persona di sua fiducia, di seguito denominata «</a:t>
            </a:r>
            <a:r>
              <a:rPr lang="it-IT" sz="2200" b="1" i="1" dirty="0" smtClean="0">
                <a:solidFill>
                  <a:schemeClr val="bg1"/>
                </a:solidFill>
              </a:rPr>
              <a:t>fiduciario</a:t>
            </a:r>
            <a:r>
              <a:rPr lang="it-IT" sz="2200" i="1" dirty="0" smtClean="0">
                <a:solidFill>
                  <a:schemeClr val="bg1"/>
                </a:solidFill>
              </a:rPr>
              <a:t>», che ne faccia le veci e la rappresenti nelle relazioni con il medico e con le strutture sanitari</a:t>
            </a:r>
            <a:r>
              <a:rPr lang="it-IT" sz="2200" dirty="0" smtClean="0">
                <a:solidFill>
                  <a:schemeClr val="bg1"/>
                </a:solidFill>
              </a:rPr>
              <a:t>e” </a:t>
            </a:r>
            <a:r>
              <a:rPr kumimoji="0" lang="it-IT" sz="2200" b="0" i="1" u="none" strike="noStrike" cap="none" normalizeH="0" baseline="0" dirty="0" smtClean="0">
                <a:ln>
                  <a:noFill/>
                </a:ln>
                <a:solidFill>
                  <a:schemeClr val="bg1"/>
                </a:solidFill>
                <a:effectLst/>
                <a:cs typeface="Arial" pitchFamily="34" charset="0"/>
              </a:rPr>
              <a:t>                                                                                                                                          </a:t>
            </a:r>
          </a:p>
          <a:p>
            <a:pPr lvl="0" algn="ctr" fontAlgn="base">
              <a:spcBef>
                <a:spcPct val="0"/>
              </a:spcBef>
              <a:spcAft>
                <a:spcPct val="0"/>
              </a:spcAft>
            </a:pPr>
            <a:r>
              <a:rPr lang="it-IT" sz="2200" i="1" dirty="0">
                <a:solidFill>
                  <a:schemeClr val="bg1"/>
                </a:solidFill>
                <a:cs typeface="Arial" pitchFamily="34" charset="0"/>
              </a:rPr>
              <a:t> </a:t>
            </a:r>
            <a:r>
              <a:rPr lang="it-IT" sz="2200" i="1" dirty="0" smtClean="0">
                <a:solidFill>
                  <a:schemeClr val="bg1"/>
                </a:solidFill>
                <a:cs typeface="Arial" pitchFamily="34" charset="0"/>
              </a:rPr>
              <a:t>                                                                                                                   </a:t>
            </a:r>
            <a:br>
              <a:rPr lang="it-IT" sz="2200" i="1" dirty="0" smtClean="0">
                <a:solidFill>
                  <a:schemeClr val="bg1"/>
                </a:solidFill>
                <a:cs typeface="Arial" pitchFamily="34" charset="0"/>
              </a:rPr>
            </a:br>
            <a:r>
              <a:rPr lang="it-IT" sz="2200" dirty="0" smtClean="0">
                <a:solidFill>
                  <a:schemeClr val="bg1"/>
                </a:solidFill>
                <a:cs typeface="Arial" pitchFamily="34" charset="0"/>
              </a:rPr>
              <a:t>                                                        </a:t>
            </a:r>
            <a:r>
              <a:rPr kumimoji="0" lang="it-IT" sz="2200" b="0" u="none" strike="noStrike" cap="none" normalizeH="0" baseline="0" dirty="0" smtClean="0">
                <a:ln>
                  <a:noFill/>
                </a:ln>
                <a:solidFill>
                  <a:schemeClr val="bg1"/>
                </a:solidFill>
                <a:effectLst/>
                <a:cs typeface="Arial" pitchFamily="34" charset="0"/>
              </a:rPr>
              <a:t>(art.4, comma 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323528" y="230205"/>
            <a:ext cx="8503920" cy="3312368"/>
          </a:xfrm>
          <a:prstGeom prst="rect">
            <a:avLst/>
          </a:prstGeom>
        </p:spPr>
        <p:txBody>
          <a:bodyPr/>
          <a:lstStyle/>
          <a:p>
            <a:pPr marL="274320" marR="0" lvl="0" indent="-274320" algn="ctr" defTabSz="914400" rtl="0" eaLnBrk="1" fontAlgn="auto" latinLnBrk="0" hangingPunct="1">
              <a:lnSpc>
                <a:spcPct val="100000"/>
              </a:lnSpc>
              <a:spcBef>
                <a:spcPct val="20000"/>
              </a:spcBef>
              <a:spcAft>
                <a:spcPts val="0"/>
              </a:spcAft>
              <a:buClr>
                <a:schemeClr val="accent1"/>
              </a:buClr>
              <a:buSzPct val="85000"/>
              <a:tabLst/>
              <a:defRPr/>
            </a:pPr>
            <a:r>
              <a:rPr lang="it-IT" sz="2200" b="1" u="sng" dirty="0" smtClean="0"/>
              <a:t>NATURA GIURIDICA E STRUTTURA</a:t>
            </a:r>
            <a:r>
              <a:rPr lang="it-IT" sz="2200" b="1" dirty="0" smtClean="0"/>
              <a:t/>
            </a:r>
            <a:br>
              <a:rPr lang="it-IT" sz="2200" b="1" dirty="0" smtClean="0"/>
            </a:br>
            <a:r>
              <a:rPr lang="it-IT" sz="2200" b="1" dirty="0" smtClean="0"/>
              <a:t>  </a:t>
            </a:r>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it-IT" sz="2000" b="1" dirty="0" smtClean="0"/>
              <a:t>Negozio giuridico unilaterale</a:t>
            </a:r>
            <a:r>
              <a:rPr lang="it-IT" sz="2000" dirty="0" smtClean="0"/>
              <a:t>,</a:t>
            </a:r>
            <a:r>
              <a:rPr lang="it-IT" sz="2000" b="1" dirty="0" smtClean="0"/>
              <a:t> </a:t>
            </a:r>
            <a:r>
              <a:rPr lang="it-IT" sz="2000" dirty="0" smtClean="0"/>
              <a:t>la cui efficacia è differita ad un momento successivo coincidente con la perdita della capacità di intendere e volere del suo autore</a:t>
            </a:r>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it-IT" sz="2000" b="1" dirty="0" smtClean="0"/>
              <a:t>Atto </a:t>
            </a:r>
            <a:r>
              <a:rPr lang="it-IT" sz="2000" b="1" i="1" dirty="0" err="1" smtClean="0"/>
              <a:t>inter</a:t>
            </a:r>
            <a:r>
              <a:rPr lang="it-IT" sz="2000" b="1" i="1" dirty="0" smtClean="0"/>
              <a:t> </a:t>
            </a:r>
            <a:r>
              <a:rPr lang="it-IT" sz="2000" b="1" i="1" dirty="0" err="1" smtClean="0"/>
              <a:t>vivos</a:t>
            </a:r>
            <a:r>
              <a:rPr lang="it-IT" sz="2000" dirty="0" smtClean="0"/>
              <a:t>: l’elemento che lo “avvicina” al testamento consiste nella produzione dei suoi effetti nel momento in cui il soggetto perde la propria capacità di autodeterminarsi (morte della coscienza)</a:t>
            </a:r>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lang="it-IT" sz="2200" noProof="0" dirty="0" smtClean="0"/>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lang="it-IT" sz="2200" dirty="0"/>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lang="it-IT" sz="2200" noProof="0" dirty="0" smtClean="0"/>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lang="it-IT" sz="2200" dirty="0" smtClean="0"/>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lang="it-IT" sz="2200" dirty="0"/>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lang="it-IT" sz="2200" noProof="0" dirty="0" smtClean="0"/>
          </a:p>
          <a:p>
            <a:pPr marL="274320" marR="0" lvl="0" indent="-274320" defTabSz="914400" rtl="0" eaLnBrk="1" fontAlgn="auto" latinLnBrk="0" hangingPunct="1">
              <a:lnSpc>
                <a:spcPct val="100000"/>
              </a:lnSpc>
              <a:spcBef>
                <a:spcPct val="20000"/>
              </a:spcBef>
              <a:spcAft>
                <a:spcPts val="0"/>
              </a:spcAft>
              <a:buClr>
                <a:schemeClr val="accent1"/>
              </a:buClr>
              <a:buSzPct val="85000"/>
              <a:tabLst/>
              <a:defRPr/>
            </a:pPr>
            <a:r>
              <a:rPr lang="it-IT" sz="2200" noProof="0" dirty="0" smtClean="0"/>
              <a:t/>
            </a:r>
            <a:br>
              <a:rPr lang="it-IT" sz="2200" noProof="0" dirty="0" smtClean="0"/>
            </a:br>
            <a:endParaRPr lang="it-IT" sz="2200" noProof="0" dirty="0" smtClean="0"/>
          </a:p>
          <a:p>
            <a:pPr marL="514350" marR="0" lvl="0" indent="-514350" defTabSz="914400" rtl="0" eaLnBrk="1" fontAlgn="auto" latinLnBrk="0" hangingPunct="1">
              <a:lnSpc>
                <a:spcPct val="100000"/>
              </a:lnSpc>
              <a:spcBef>
                <a:spcPct val="20000"/>
              </a:spcBef>
              <a:spcAft>
                <a:spcPts val="0"/>
              </a:spcAft>
              <a:buClr>
                <a:schemeClr val="accent1"/>
              </a:buClr>
              <a:buSzPct val="85000"/>
              <a:tabLst/>
              <a:defRPr/>
            </a:pPr>
            <a:endParaRPr kumimoji="0" lang="it-IT" sz="27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3" name="Gruppo 2"/>
          <p:cNvGrpSpPr/>
          <p:nvPr/>
        </p:nvGrpSpPr>
        <p:grpSpPr>
          <a:xfrm>
            <a:off x="395536" y="3067292"/>
            <a:ext cx="9073008" cy="3602068"/>
            <a:chOff x="611560" y="475004"/>
            <a:chExt cx="9073008" cy="3602068"/>
          </a:xfrm>
        </p:grpSpPr>
        <p:sp>
          <p:nvSpPr>
            <p:cNvPr id="4" name="CasellaDiTesto 3"/>
            <p:cNvSpPr txBox="1"/>
            <p:nvPr/>
          </p:nvSpPr>
          <p:spPr>
            <a:xfrm>
              <a:off x="1043608" y="580618"/>
              <a:ext cx="1008112" cy="400110"/>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t>CHI</a:t>
              </a:r>
              <a:endParaRPr lang="it-IT" sz="2000" b="1" dirty="0"/>
            </a:p>
          </p:txBody>
        </p:sp>
        <p:sp>
          <p:nvSpPr>
            <p:cNvPr id="5" name="CasellaDiTesto 4"/>
            <p:cNvSpPr txBox="1"/>
            <p:nvPr/>
          </p:nvSpPr>
          <p:spPr>
            <a:xfrm>
              <a:off x="3347864" y="475004"/>
              <a:ext cx="6336704" cy="646331"/>
            </a:xfrm>
            <a:prstGeom prst="rect">
              <a:avLst/>
            </a:prstGeom>
            <a:noFill/>
          </p:spPr>
          <p:txBody>
            <a:bodyPr wrap="square" rtlCol="0">
              <a:spAutoFit/>
            </a:bodyPr>
            <a:lstStyle/>
            <a:p>
              <a:r>
                <a:rPr lang="it-IT" dirty="0" smtClean="0"/>
                <a:t>ogni </a:t>
              </a:r>
              <a:r>
                <a:rPr lang="it-IT" b="1" dirty="0" smtClean="0"/>
                <a:t>persona maggiorenne </a:t>
              </a:r>
              <a:r>
                <a:rPr lang="it-IT" dirty="0" smtClean="0"/>
                <a:t>e </a:t>
              </a:r>
              <a:r>
                <a:rPr lang="it-IT" b="1" dirty="0" smtClean="0"/>
                <a:t>capace di intendere </a:t>
              </a:r>
              <a:br>
                <a:rPr lang="it-IT" b="1" dirty="0" smtClean="0"/>
              </a:br>
              <a:r>
                <a:rPr lang="it-IT" b="1" dirty="0" smtClean="0"/>
                <a:t>e di volere </a:t>
              </a:r>
              <a:endParaRPr lang="it-IT" b="1" dirty="0"/>
            </a:p>
          </p:txBody>
        </p:sp>
        <p:sp>
          <p:nvSpPr>
            <p:cNvPr id="6" name="Freccia a destra 5"/>
            <p:cNvSpPr/>
            <p:nvPr/>
          </p:nvSpPr>
          <p:spPr>
            <a:xfrm>
              <a:off x="2843808" y="620688"/>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p:cNvSpPr txBox="1"/>
            <p:nvPr/>
          </p:nvSpPr>
          <p:spPr>
            <a:xfrm>
              <a:off x="611560" y="1628800"/>
              <a:ext cx="1872208" cy="707886"/>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t>A COSA SERVONO </a:t>
              </a:r>
              <a:endParaRPr lang="it-IT" sz="2000" b="1" dirty="0"/>
            </a:p>
          </p:txBody>
        </p:sp>
        <p:sp>
          <p:nvSpPr>
            <p:cNvPr id="8" name="Freccia a destra 7"/>
            <p:cNvSpPr/>
            <p:nvPr/>
          </p:nvSpPr>
          <p:spPr>
            <a:xfrm>
              <a:off x="2843808" y="1844824"/>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3419872" y="1196752"/>
              <a:ext cx="5724128" cy="1846659"/>
            </a:xfrm>
            <a:prstGeom prst="rect">
              <a:avLst/>
            </a:prstGeom>
            <a:noFill/>
          </p:spPr>
          <p:txBody>
            <a:bodyPr wrap="square" rtlCol="0">
              <a:spAutoFit/>
            </a:bodyPr>
            <a:lstStyle/>
            <a:p>
              <a:r>
                <a:rPr lang="it-IT" sz="1900" dirty="0"/>
                <a:t>ad esprimere, in previsione di un’eventuale </a:t>
              </a:r>
              <a:r>
                <a:rPr lang="it-IT" sz="1900" b="1" dirty="0"/>
                <a:t>futura incapacità</a:t>
              </a:r>
              <a:r>
                <a:rPr lang="it-IT" sz="1900" dirty="0"/>
                <a:t> di autodeterminarsi, le </a:t>
              </a:r>
              <a:r>
                <a:rPr lang="it-IT" sz="1900" b="1" dirty="0"/>
                <a:t>proprie volontà</a:t>
              </a:r>
              <a:r>
                <a:rPr lang="it-IT" sz="1900" dirty="0"/>
                <a:t> </a:t>
              </a:r>
              <a:r>
                <a:rPr lang="it-IT" sz="1900" b="1" dirty="0"/>
                <a:t>in materia di trattamenti sanitari</a:t>
              </a:r>
              <a:r>
                <a:rPr lang="it-IT" sz="1900" dirty="0"/>
                <a:t>, nonché il consenso o il rifiuto rispetto ad accertamenti diagnostici o scelte terapeutiche e a singoli trattamenti sanitari </a:t>
              </a:r>
              <a:endParaRPr lang="it-IT" sz="1900" b="1" dirty="0"/>
            </a:p>
          </p:txBody>
        </p:sp>
        <p:sp>
          <p:nvSpPr>
            <p:cNvPr id="10" name="CasellaDiTesto 9"/>
            <p:cNvSpPr txBox="1"/>
            <p:nvPr/>
          </p:nvSpPr>
          <p:spPr>
            <a:xfrm>
              <a:off x="1115616" y="3356992"/>
              <a:ext cx="3744416"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it-IT" sz="2000" dirty="0"/>
                <a:t>p</a:t>
              </a:r>
              <a:r>
                <a:rPr lang="it-IT" sz="2000" dirty="0" smtClean="0"/>
                <a:t>ossibile rifiuto di nutrizione e </a:t>
              </a:r>
              <a:br>
                <a:rPr lang="it-IT" sz="2000" dirty="0" smtClean="0"/>
              </a:br>
              <a:r>
                <a:rPr lang="it-IT" sz="2000" dirty="0" smtClean="0"/>
                <a:t>idratazione artificiali  </a:t>
              </a:r>
              <a:endParaRPr lang="it-IT" sz="2000" b="1" dirty="0"/>
            </a:p>
          </p:txBody>
        </p:sp>
        <p:sp>
          <p:nvSpPr>
            <p:cNvPr id="11" name="CasellaDiTesto 10"/>
            <p:cNvSpPr txBox="1"/>
            <p:nvPr/>
          </p:nvSpPr>
          <p:spPr>
            <a:xfrm>
              <a:off x="5148064" y="3369186"/>
              <a:ext cx="3816424"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it-IT" sz="2000" dirty="0" smtClean="0"/>
                <a:t>NO trattamenti sanitari contrari alla legge o alla deontologia </a:t>
              </a:r>
              <a:endParaRPr lang="it-IT" sz="2000" b="1" dirty="0"/>
            </a:p>
          </p:txBody>
        </p:sp>
        <p:cxnSp>
          <p:nvCxnSpPr>
            <p:cNvPr id="12" name="Connettore 2 11"/>
            <p:cNvCxnSpPr/>
            <p:nvPr/>
          </p:nvCxnSpPr>
          <p:spPr>
            <a:xfrm flipH="1">
              <a:off x="4499992" y="2996952"/>
              <a:ext cx="504056" cy="288032"/>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a:off x="5076056" y="2996952"/>
              <a:ext cx="504056" cy="288032"/>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95536" y="652626"/>
            <a:ext cx="1656184" cy="400110"/>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t>EFFETTI</a:t>
            </a:r>
            <a:endParaRPr lang="it-IT" sz="2000" b="1" dirty="0"/>
          </a:p>
        </p:txBody>
      </p:sp>
      <p:sp>
        <p:nvSpPr>
          <p:cNvPr id="5" name="CasellaDiTesto 4"/>
          <p:cNvSpPr txBox="1"/>
          <p:nvPr/>
        </p:nvSpPr>
        <p:spPr>
          <a:xfrm>
            <a:off x="3059832" y="260648"/>
            <a:ext cx="5904656" cy="1631216"/>
          </a:xfrm>
          <a:prstGeom prst="rect">
            <a:avLst/>
          </a:prstGeom>
          <a:noFill/>
        </p:spPr>
        <p:txBody>
          <a:bodyPr wrap="square" rtlCol="0">
            <a:spAutoFit/>
          </a:bodyPr>
          <a:lstStyle/>
          <a:p>
            <a:r>
              <a:rPr lang="it-IT" sz="2000" dirty="0" smtClean="0"/>
              <a:t>fermo restando che il paziente non può esigere trattamenti sanitari contrari a norme di legge, alla deontologia professionale o alle buone pratiche </a:t>
            </a:r>
            <a:r>
              <a:rPr lang="it-IT" sz="2000" dirty="0" err="1" smtClean="0"/>
              <a:t>clinico-assistenziali</a:t>
            </a:r>
            <a:r>
              <a:rPr lang="it-IT" sz="2000" dirty="0" smtClean="0"/>
              <a:t>, </a:t>
            </a:r>
            <a:r>
              <a:rPr lang="it-IT" sz="2000" b="1" dirty="0" smtClean="0"/>
              <a:t>il</a:t>
            </a:r>
            <a:r>
              <a:rPr lang="it-IT" sz="2000" dirty="0" smtClean="0"/>
              <a:t> </a:t>
            </a:r>
            <a:r>
              <a:rPr lang="it-IT" sz="2000" b="1" dirty="0" smtClean="0"/>
              <a:t>medico è tenuto al rispetto delle DAT</a:t>
            </a:r>
            <a:r>
              <a:rPr lang="it-IT" sz="2000" dirty="0" smtClean="0"/>
              <a:t> </a:t>
            </a:r>
            <a:endParaRPr lang="it-IT" sz="2000" b="1" dirty="0"/>
          </a:p>
        </p:txBody>
      </p:sp>
      <p:sp>
        <p:nvSpPr>
          <p:cNvPr id="6" name="Freccia a destra 5"/>
          <p:cNvSpPr/>
          <p:nvPr/>
        </p:nvSpPr>
        <p:spPr>
          <a:xfrm>
            <a:off x="2339752" y="692696"/>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CasellaDiTesto 30"/>
          <p:cNvSpPr txBox="1"/>
          <p:nvPr/>
        </p:nvSpPr>
        <p:spPr>
          <a:xfrm>
            <a:off x="4788024" y="2060848"/>
            <a:ext cx="216024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it-IT" sz="2000" b="1" dirty="0" smtClean="0"/>
              <a:t>VINCOLANTI</a:t>
            </a:r>
            <a:endParaRPr lang="it-IT" sz="2000" b="1" dirty="0"/>
          </a:p>
        </p:txBody>
      </p:sp>
      <p:sp>
        <p:nvSpPr>
          <p:cNvPr id="19" name="Segnaposto contenuto 2"/>
          <p:cNvSpPr txBox="1">
            <a:spLocks/>
          </p:cNvSpPr>
          <p:nvPr/>
        </p:nvSpPr>
        <p:spPr>
          <a:xfrm>
            <a:off x="1403648" y="2852936"/>
            <a:ext cx="7560840" cy="3600400"/>
          </a:xfrm>
          <a:prstGeom prst="rect">
            <a:avLst/>
          </a:prstGeom>
        </p:spPr>
        <p:txBody>
          <a:bodyPr/>
          <a:lstStyle/>
          <a:p>
            <a:pPr marL="274320" lvl="0" indent="-274320">
              <a:spcBef>
                <a:spcPct val="20000"/>
              </a:spcBef>
              <a:buClr>
                <a:schemeClr val="accent1"/>
              </a:buClr>
              <a:buSzPct val="85000"/>
            </a:pPr>
            <a:r>
              <a:rPr lang="it-IT" sz="1600" dirty="0" smtClean="0"/>
              <a:t>vincolatività </a:t>
            </a:r>
            <a:r>
              <a:rPr lang="it-IT" sz="1600" u="sng" dirty="0" smtClean="0"/>
              <a:t>ESCLUSA</a:t>
            </a:r>
            <a:r>
              <a:rPr lang="it-IT" sz="1600" dirty="0" smtClean="0"/>
              <a:t> da: </a:t>
            </a:r>
          </a:p>
          <a:p>
            <a:pPr marL="274320" lvl="0" indent="-274320">
              <a:spcBef>
                <a:spcPct val="20000"/>
              </a:spcBef>
              <a:buClr>
                <a:schemeClr val="accent1"/>
              </a:buClr>
              <a:buSzPct val="85000"/>
              <a:buFont typeface="Wingdings 2"/>
              <a:buChar char=""/>
            </a:pPr>
            <a:r>
              <a:rPr lang="it-IT" sz="1600" b="1" i="1" dirty="0" smtClean="0"/>
              <a:t>Convenzione di Oviedo</a:t>
            </a:r>
            <a:r>
              <a:rPr lang="it-IT" sz="1600" dirty="0" smtClean="0"/>
              <a:t>: “i desideri precedentemente espressi a proposito di un intervento medico da parte di un paziente che, al momento dell’intervento, non è in grado di esprimere la sua volontà </a:t>
            </a:r>
            <a:r>
              <a:rPr lang="it-IT" sz="1600" u="sng" dirty="0" smtClean="0"/>
              <a:t>saranno tenuti in considerazione</a:t>
            </a:r>
            <a:r>
              <a:rPr lang="it-IT" sz="1600" dirty="0" smtClean="0"/>
              <a:t>” (art. 9);</a:t>
            </a:r>
          </a:p>
          <a:p>
            <a:pPr marL="274320" lvl="0" indent="-274320">
              <a:spcBef>
                <a:spcPct val="20000"/>
              </a:spcBef>
              <a:buClr>
                <a:schemeClr val="accent1"/>
              </a:buClr>
              <a:buSzPct val="85000"/>
              <a:buFont typeface="Wingdings 2"/>
              <a:buChar char=""/>
            </a:pPr>
            <a:r>
              <a:rPr lang="it-IT" sz="1600" b="1" i="1" dirty="0" smtClean="0"/>
              <a:t>Codice di deontologia medica</a:t>
            </a:r>
            <a:r>
              <a:rPr lang="it-IT" sz="1600" b="1" dirty="0" smtClean="0"/>
              <a:t> </a:t>
            </a:r>
            <a:r>
              <a:rPr lang="it-IT" sz="1600" dirty="0" smtClean="0"/>
              <a:t>(2014): “il medico </a:t>
            </a:r>
            <a:r>
              <a:rPr lang="it-IT" sz="1600" u="sng" dirty="0" smtClean="0"/>
              <a:t>tiene conto</a:t>
            </a:r>
            <a:r>
              <a:rPr lang="it-IT" sz="1600" dirty="0" smtClean="0"/>
              <a:t> delle dichiarazioni anticipate di trattamento espresse in forma scritta, sottoscritta e datata da parte di persona capace e successive a un’informazione medica di cui resta traccia documentale” (art.38);</a:t>
            </a:r>
          </a:p>
          <a:p>
            <a:pPr marL="274320" lvl="0" indent="-274320">
              <a:spcBef>
                <a:spcPct val="20000"/>
              </a:spcBef>
              <a:buClr>
                <a:schemeClr val="accent1"/>
              </a:buClr>
              <a:buSzPct val="85000"/>
              <a:buFont typeface="Wingdings 2"/>
              <a:buChar char=""/>
            </a:pPr>
            <a:r>
              <a:rPr lang="it-IT" sz="1600" b="1" i="1" dirty="0" err="1" smtClean="0"/>
              <a:t>Ddl</a:t>
            </a:r>
            <a:r>
              <a:rPr lang="it-IT" sz="1600" b="1" i="1" dirty="0" smtClean="0"/>
              <a:t> </a:t>
            </a:r>
            <a:r>
              <a:rPr lang="it-IT" sz="1600" b="1" i="1" dirty="0" err="1" smtClean="0"/>
              <a:t>Calabrò</a:t>
            </a:r>
            <a:r>
              <a:rPr lang="it-IT" sz="1600" b="1" i="1" dirty="0" smtClean="0"/>
              <a:t> </a:t>
            </a:r>
            <a:r>
              <a:rPr lang="it-IT" sz="1600" dirty="0" smtClean="0"/>
              <a:t>(</a:t>
            </a:r>
            <a:r>
              <a:rPr lang="it-IT" sz="1600" dirty="0" err="1" smtClean="0"/>
              <a:t>A.C.</a:t>
            </a:r>
            <a:r>
              <a:rPr lang="it-IT" sz="1600" dirty="0" smtClean="0"/>
              <a:t> n. 2350): “le volontà espresse dal soggetto nella sua dichiarazione anticipata di trattamento sono </a:t>
            </a:r>
            <a:r>
              <a:rPr lang="it-IT" sz="1600" u="sng" dirty="0" smtClean="0"/>
              <a:t>prese in considerazione</a:t>
            </a:r>
            <a:r>
              <a:rPr lang="it-IT" sz="1600" dirty="0" smtClean="0"/>
              <a:t> dal medico curante che, sentito il fiduciario, annota nella cartella clinica le motivazioni per le quali </a:t>
            </a:r>
            <a:r>
              <a:rPr lang="it-IT" sz="1600" u="sng" dirty="0" smtClean="0"/>
              <a:t>ritiene di seguirle o meno</a:t>
            </a:r>
            <a:r>
              <a:rPr lang="it-IT" sz="1600" dirty="0" smtClean="0"/>
              <a:t>” (art.7, comma 1);</a:t>
            </a:r>
          </a:p>
          <a:p>
            <a:pPr marL="274320" lvl="0" indent="-274320">
              <a:spcBef>
                <a:spcPct val="20000"/>
              </a:spcBef>
              <a:buClr>
                <a:schemeClr val="accent1"/>
              </a:buClr>
              <a:buSzPct val="85000"/>
              <a:buFont typeface="Wingdings 2"/>
              <a:buChar char=""/>
            </a:pPr>
            <a:endParaRPr lang="it-IT" sz="2000" dirty="0" smtClean="0"/>
          </a:p>
          <a:p>
            <a:pPr marL="274320" lvl="0" indent="-274320">
              <a:spcBef>
                <a:spcPct val="20000"/>
              </a:spcBef>
              <a:buClr>
                <a:schemeClr val="accent1"/>
              </a:buClr>
              <a:buSzPct val="85000"/>
            </a:pPr>
            <a:r>
              <a:rPr lang="it-IT" sz="2000" dirty="0" smtClean="0"/>
              <a:t>     </a:t>
            </a:r>
            <a:endParaRPr lang="it-IT" sz="2000" dirty="0"/>
          </a:p>
        </p:txBody>
      </p:sp>
      <p:sp>
        <p:nvSpPr>
          <p:cNvPr id="12" name="Freccia in giù 11"/>
          <p:cNvSpPr/>
          <p:nvPr/>
        </p:nvSpPr>
        <p:spPr>
          <a:xfrm>
            <a:off x="5708392" y="1832424"/>
            <a:ext cx="317836" cy="25822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13" name="Freccia circolare a destra 12"/>
          <p:cNvSpPr/>
          <p:nvPr/>
        </p:nvSpPr>
        <p:spPr>
          <a:xfrm>
            <a:off x="467544" y="2492896"/>
            <a:ext cx="792088" cy="864096"/>
          </a:xfrm>
          <a:prstGeom prst="curv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po 20"/>
          <p:cNvGrpSpPr/>
          <p:nvPr/>
        </p:nvGrpSpPr>
        <p:grpSpPr>
          <a:xfrm>
            <a:off x="288032" y="488867"/>
            <a:ext cx="8604448" cy="3228165"/>
            <a:chOff x="323528" y="260649"/>
            <a:chExt cx="8604448" cy="3228165"/>
          </a:xfrm>
        </p:grpSpPr>
        <p:sp>
          <p:nvSpPr>
            <p:cNvPr id="5" name="CasellaDiTesto 4"/>
            <p:cNvSpPr txBox="1"/>
            <p:nvPr/>
          </p:nvSpPr>
          <p:spPr>
            <a:xfrm>
              <a:off x="323528" y="260649"/>
              <a:ext cx="8496944" cy="2246769"/>
            </a:xfrm>
            <a:prstGeom prst="rect">
              <a:avLst/>
            </a:prstGeom>
            <a:noFill/>
          </p:spPr>
          <p:txBody>
            <a:bodyPr wrap="square" rtlCol="0">
              <a:spAutoFit/>
            </a:bodyPr>
            <a:lstStyle/>
            <a:p>
              <a:r>
                <a:rPr lang="it-IT" sz="2000" dirty="0" smtClean="0"/>
                <a:t>Le DAT possono essere </a:t>
              </a:r>
              <a:r>
                <a:rPr lang="it-IT" sz="2000" b="1" dirty="0" smtClean="0"/>
                <a:t>disattese</a:t>
              </a:r>
              <a:r>
                <a:rPr lang="it-IT" sz="2000" dirty="0" smtClean="0"/>
                <a:t> dal medico “in tutto o in parte” e solo in </a:t>
              </a:r>
              <a:r>
                <a:rPr lang="it-IT" sz="2000" b="1" dirty="0" smtClean="0"/>
                <a:t>accordo con il fiduciario </a:t>
              </a:r>
              <a:r>
                <a:rPr lang="it-IT" sz="2000" dirty="0" smtClean="0"/>
                <a:t>(ovvero con l’</a:t>
              </a:r>
              <a:r>
                <a:rPr lang="it-IT" sz="2000" dirty="0" err="1" smtClean="0"/>
                <a:t>AdS</a:t>
              </a:r>
              <a:r>
                <a:rPr lang="it-IT" sz="2000" dirty="0" smtClean="0"/>
                <a:t> nominato dal G.T.), se: </a:t>
              </a:r>
            </a:p>
            <a:p>
              <a:pPr marL="457200" lvl="0" indent="-457200">
                <a:buClr>
                  <a:schemeClr val="accent1"/>
                </a:buClr>
                <a:buFont typeface="+mj-lt"/>
                <a:buAutoNum type="alphaLcParenR"/>
              </a:pPr>
              <a:r>
                <a:rPr lang="it-IT" sz="2000" dirty="0" smtClean="0"/>
                <a:t>appaiono palesemente incongrue o non corrispondenti alla condizione clinica attuale del paziente;</a:t>
              </a:r>
            </a:p>
            <a:p>
              <a:pPr marL="457200" lvl="0" indent="-457200">
                <a:buClr>
                  <a:schemeClr val="accent1"/>
                </a:buClr>
                <a:buFont typeface="+mj-lt"/>
                <a:buAutoNum type="alphaLcParenR"/>
              </a:pPr>
              <a:r>
                <a:rPr lang="it-IT" sz="2000" dirty="0" smtClean="0"/>
                <a:t>sussistono terapie non prevedibili all’atto della sottoscrizione, capaci di offrire concrete possibilità di miglioramento delle condizioni di vita.</a:t>
              </a:r>
              <a:endParaRPr lang="it-IT" sz="2000" dirty="0"/>
            </a:p>
          </p:txBody>
        </p:sp>
        <p:sp>
          <p:nvSpPr>
            <p:cNvPr id="31" name="CasellaDiTesto 30"/>
            <p:cNvSpPr txBox="1"/>
            <p:nvPr/>
          </p:nvSpPr>
          <p:spPr>
            <a:xfrm>
              <a:off x="2267744" y="2780928"/>
              <a:ext cx="3024336" cy="707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it-IT" sz="2000" b="1" dirty="0" smtClean="0"/>
                <a:t>VINCOLATIVITA’ </a:t>
              </a:r>
            </a:p>
            <a:p>
              <a:pPr algn="ctr"/>
              <a:r>
                <a:rPr lang="it-IT" sz="2000" b="1" dirty="0" smtClean="0"/>
                <a:t>ATTENUATA</a:t>
              </a:r>
              <a:endParaRPr lang="it-IT" sz="2000" b="1" dirty="0"/>
            </a:p>
          </p:txBody>
        </p:sp>
        <p:sp>
          <p:nvSpPr>
            <p:cNvPr id="12" name="Freccia in giù 11"/>
            <p:cNvSpPr/>
            <p:nvPr/>
          </p:nvSpPr>
          <p:spPr>
            <a:xfrm>
              <a:off x="3563888" y="2348880"/>
              <a:ext cx="504056" cy="36004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9" name="CasellaDiTesto 8"/>
            <p:cNvSpPr txBox="1"/>
            <p:nvPr/>
          </p:nvSpPr>
          <p:spPr>
            <a:xfrm>
              <a:off x="5940152" y="2780928"/>
              <a:ext cx="2987824" cy="707886"/>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it-IT" sz="2000" dirty="0" smtClean="0"/>
                <a:t>spazi di discrezionalità </a:t>
              </a:r>
              <a:br>
                <a:rPr lang="it-IT" sz="2000" dirty="0" smtClean="0"/>
              </a:br>
              <a:r>
                <a:rPr lang="it-IT" sz="2000" dirty="0" smtClean="0"/>
                <a:t>per il medico </a:t>
              </a:r>
              <a:endParaRPr lang="it-IT" sz="2000" dirty="0"/>
            </a:p>
          </p:txBody>
        </p:sp>
        <p:sp>
          <p:nvSpPr>
            <p:cNvPr id="14" name="Freccia a destra 13"/>
            <p:cNvSpPr/>
            <p:nvPr/>
          </p:nvSpPr>
          <p:spPr>
            <a:xfrm>
              <a:off x="5508104" y="2924944"/>
              <a:ext cx="432048" cy="36004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grpSp>
      <p:grpSp>
        <p:nvGrpSpPr>
          <p:cNvPr id="15" name="Gruppo 14"/>
          <p:cNvGrpSpPr/>
          <p:nvPr/>
        </p:nvGrpSpPr>
        <p:grpSpPr>
          <a:xfrm>
            <a:off x="1043608" y="4797152"/>
            <a:ext cx="4968552" cy="1080120"/>
            <a:chOff x="1547664" y="4005064"/>
            <a:chExt cx="4968552" cy="1080120"/>
          </a:xfrm>
        </p:grpSpPr>
        <p:sp>
          <p:nvSpPr>
            <p:cNvPr id="16" name="Segnaposto contenuto 2"/>
            <p:cNvSpPr txBox="1">
              <a:spLocks/>
            </p:cNvSpPr>
            <p:nvPr/>
          </p:nvSpPr>
          <p:spPr>
            <a:xfrm>
              <a:off x="1547664" y="4005064"/>
              <a:ext cx="3240360"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lstStyle/>
            <a:p>
              <a:pPr marL="274320" lvl="0" indent="-274320" algn="ctr">
                <a:spcBef>
                  <a:spcPct val="20000"/>
                </a:spcBef>
                <a:buClr>
                  <a:schemeClr val="accent1"/>
                </a:buClr>
                <a:buSzPct val="85000"/>
              </a:pPr>
              <a:r>
                <a:rPr lang="it-IT" dirty="0">
                  <a:solidFill>
                    <a:schemeClr val="tx1"/>
                  </a:solidFill>
                </a:rPr>
                <a:t>e</a:t>
              </a:r>
              <a:r>
                <a:rPr lang="it-IT" dirty="0" smtClean="0">
                  <a:solidFill>
                    <a:schemeClr val="tx1"/>
                  </a:solidFill>
                </a:rPr>
                <a:t>ventuale contrasto tra </a:t>
              </a:r>
              <a:r>
                <a:rPr lang="it-IT" b="1" dirty="0" smtClean="0">
                  <a:solidFill>
                    <a:schemeClr val="tx1"/>
                  </a:solidFill>
                </a:rPr>
                <a:t>MEDICO </a:t>
              </a:r>
              <a:r>
                <a:rPr lang="it-IT" dirty="0" smtClean="0">
                  <a:solidFill>
                    <a:schemeClr val="tx1"/>
                  </a:solidFill>
                </a:rPr>
                <a:t>e</a:t>
              </a:r>
              <a:r>
                <a:rPr lang="it-IT" b="1" dirty="0" smtClean="0">
                  <a:solidFill>
                    <a:schemeClr val="tx1"/>
                  </a:solidFill>
                </a:rPr>
                <a:t> FIDUCIARIO</a:t>
              </a:r>
              <a:r>
                <a:rPr lang="it-IT" b="1" dirty="0" smtClean="0"/>
                <a:t/>
              </a:r>
              <a:br>
                <a:rPr lang="it-IT" b="1" dirty="0" smtClean="0"/>
              </a:br>
              <a:endParaRPr lang="it-IT" dirty="0" smtClean="0"/>
            </a:p>
          </p:txBody>
        </p:sp>
        <p:sp>
          <p:nvSpPr>
            <p:cNvPr id="17" name="Ovale 16"/>
            <p:cNvSpPr/>
            <p:nvPr/>
          </p:nvSpPr>
          <p:spPr>
            <a:xfrm>
              <a:off x="5292080" y="4005064"/>
              <a:ext cx="122413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Segnaposto contenuto 2"/>
            <p:cNvSpPr txBox="1">
              <a:spLocks/>
            </p:cNvSpPr>
            <p:nvPr/>
          </p:nvSpPr>
          <p:spPr>
            <a:xfrm>
              <a:off x="5472608" y="4293096"/>
              <a:ext cx="1043608" cy="648072"/>
            </a:xfrm>
            <a:prstGeom prst="rect">
              <a:avLst/>
            </a:prstGeom>
          </p:spPr>
          <p:txBody>
            <a:bodyPr/>
            <a:lstStyle/>
            <a:p>
              <a:pPr marL="274320" lvl="0" indent="-274320">
                <a:spcBef>
                  <a:spcPct val="20000"/>
                </a:spcBef>
                <a:buClr>
                  <a:schemeClr val="accent1"/>
                </a:buClr>
                <a:buSzPct val="85000"/>
              </a:pPr>
              <a:r>
                <a:rPr lang="it-IT" sz="2800" b="1" dirty="0" smtClean="0"/>
                <a:t>G.T.</a:t>
              </a:r>
              <a:endParaRPr lang="it-IT" sz="2800" b="1" dirty="0"/>
            </a:p>
          </p:txBody>
        </p:sp>
        <p:sp>
          <p:nvSpPr>
            <p:cNvPr id="20" name="Freccia a destra 19"/>
            <p:cNvSpPr/>
            <p:nvPr/>
          </p:nvSpPr>
          <p:spPr>
            <a:xfrm>
              <a:off x="4644008" y="4149080"/>
              <a:ext cx="720080" cy="79208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txBox="1">
            <a:spLocks/>
          </p:cNvSpPr>
          <p:nvPr/>
        </p:nvSpPr>
        <p:spPr>
          <a:xfrm>
            <a:off x="316552" y="332656"/>
            <a:ext cx="8503920" cy="2520280"/>
          </a:xfrm>
          <a:prstGeom prst="rect">
            <a:avLst/>
          </a:prstGeom>
        </p:spPr>
        <p:txBody>
          <a:bodyPr/>
          <a:lstStyle/>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it-IT" sz="2300" dirty="0" smtClean="0"/>
              <a:t>il testo normativo giunge all’esito di un ampio dibattito, etico e giuridico</a:t>
            </a:r>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it-IT" sz="2300" dirty="0" smtClean="0"/>
              <a:t>è il risultato di un lavoro di sintesi tra varie proposte di legge</a:t>
            </a:r>
          </a:p>
          <a:p>
            <a:pPr marL="274320" indent="-274320">
              <a:spcBef>
                <a:spcPct val="20000"/>
              </a:spcBef>
              <a:buClr>
                <a:schemeClr val="accent1"/>
              </a:buClr>
              <a:buSzPct val="85000"/>
              <a:buFont typeface="Wingdings 2"/>
              <a:buChar char=""/>
              <a:defRPr/>
            </a:pPr>
            <a:r>
              <a:rPr lang="it-IT" sz="2300" b="1" dirty="0" smtClean="0"/>
              <a:t>mancava</a:t>
            </a:r>
            <a:r>
              <a:rPr lang="it-IT" sz="2300" dirty="0" smtClean="0"/>
              <a:t> nel nostro ordinamento una </a:t>
            </a:r>
            <a:r>
              <a:rPr lang="it-IT" sz="2300" b="1" dirty="0" smtClean="0"/>
              <a:t>disciplina di carattere generale </a:t>
            </a:r>
            <a:r>
              <a:rPr lang="it-IT" sz="2300" dirty="0" smtClean="0"/>
              <a:t>sufficientemente esaustiva riguardante il consenso informato</a:t>
            </a:r>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lang="it-IT" sz="2200" dirty="0" smtClean="0"/>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lang="it-IT" sz="2700" dirty="0" smtClean="0"/>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lang="it-IT" sz="2700" dirty="0"/>
          </a:p>
          <a:p>
            <a:pPr marL="274320" marR="0" lvl="0" indent="-274320" algn="l" defTabSz="914400" rtl="0" eaLnBrk="1" fontAlgn="auto" latinLnBrk="0" hangingPunct="1">
              <a:lnSpc>
                <a:spcPct val="100000"/>
              </a:lnSpc>
              <a:spcBef>
                <a:spcPct val="20000"/>
              </a:spcBef>
              <a:spcAft>
                <a:spcPts val="0"/>
              </a:spcAft>
              <a:buClr>
                <a:schemeClr val="accent1"/>
              </a:buClr>
              <a:buSzPct val="85000"/>
              <a:tabLst/>
              <a:defRPr/>
            </a:pPr>
            <a:endParaRPr kumimoji="0" lang="it-IT"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Rettangolo 2"/>
          <p:cNvSpPr/>
          <p:nvPr/>
        </p:nvSpPr>
        <p:spPr>
          <a:xfrm>
            <a:off x="323528" y="3153567"/>
            <a:ext cx="8280920" cy="2003625"/>
          </a:xfrm>
          <a:prstGeom prst="rect">
            <a:avLst/>
          </a:prstGeom>
        </p:spPr>
        <p:txBody>
          <a:bodyPr wrap="square">
            <a:spAutoFit/>
          </a:bodyPr>
          <a:lstStyle/>
          <a:p>
            <a:pPr marL="274320" lvl="0" indent="-274320">
              <a:spcBef>
                <a:spcPct val="20000"/>
              </a:spcBef>
              <a:buClr>
                <a:schemeClr val="accent1"/>
              </a:buClr>
              <a:buSzPct val="85000"/>
              <a:buFont typeface="Wingdings 2"/>
              <a:buChar char=""/>
              <a:defRPr/>
            </a:pPr>
            <a:r>
              <a:rPr lang="it-IT" sz="2300" dirty="0" smtClean="0"/>
              <a:t>licenziata dalla Camera il 20 aprile 2017 e approvata dal Senato, senza modifiche, il 14 dicembre 2017</a:t>
            </a:r>
          </a:p>
          <a:p>
            <a:pPr marL="274320" lvl="0" indent="-274320">
              <a:spcBef>
                <a:spcPct val="20000"/>
              </a:spcBef>
              <a:buClr>
                <a:schemeClr val="accent1"/>
              </a:buClr>
              <a:buSzPct val="85000"/>
              <a:buFont typeface="Wingdings 2"/>
              <a:buChar char=""/>
              <a:defRPr/>
            </a:pPr>
            <a:r>
              <a:rPr lang="it-IT" sz="2300" dirty="0" smtClean="0"/>
              <a:t>pubblicata sulla Gazzetta Ufficiale il 16 gennaio 2018 (G.U. n. 12 del 16-1-2018)</a:t>
            </a:r>
          </a:p>
          <a:p>
            <a:pPr marL="274320" lvl="0" indent="-274320">
              <a:spcBef>
                <a:spcPct val="20000"/>
              </a:spcBef>
              <a:buClr>
                <a:schemeClr val="accent1"/>
              </a:buClr>
              <a:buSzPct val="85000"/>
              <a:buFont typeface="Wingdings 2"/>
              <a:buChar char=""/>
              <a:defRPr/>
            </a:pPr>
            <a:r>
              <a:rPr lang="it-IT" sz="2300" dirty="0" smtClean="0"/>
              <a:t>in vigore dal </a:t>
            </a:r>
            <a:r>
              <a:rPr lang="it-IT" sz="2300" b="1" dirty="0" smtClean="0"/>
              <a:t>31 gennaio 2018</a:t>
            </a:r>
          </a:p>
        </p:txBody>
      </p:sp>
      <p:grpSp>
        <p:nvGrpSpPr>
          <p:cNvPr id="5" name="Gruppo 4"/>
          <p:cNvGrpSpPr/>
          <p:nvPr/>
        </p:nvGrpSpPr>
        <p:grpSpPr>
          <a:xfrm>
            <a:off x="2376264" y="5345080"/>
            <a:ext cx="4572000" cy="1180264"/>
            <a:chOff x="2411760" y="5417088"/>
            <a:chExt cx="4572000" cy="1180264"/>
          </a:xfrm>
        </p:grpSpPr>
        <p:sp>
          <p:nvSpPr>
            <p:cNvPr id="6" name="Rettangolo arrotondato 5"/>
            <p:cNvSpPr/>
            <p:nvPr/>
          </p:nvSpPr>
          <p:spPr>
            <a:xfrm>
              <a:off x="2483768" y="5661248"/>
              <a:ext cx="4248472"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2411760" y="5766355"/>
              <a:ext cx="4572000" cy="830997"/>
            </a:xfrm>
            <a:prstGeom prst="rect">
              <a:avLst/>
            </a:prstGeom>
          </p:spPr>
          <p:txBody>
            <a:bodyPr>
              <a:spAutoFit/>
            </a:bodyPr>
            <a:lstStyle/>
            <a:p>
              <a:pPr algn="ctr"/>
              <a:r>
                <a:rPr lang="it-IT" sz="2400" b="1" dirty="0" smtClean="0"/>
                <a:t>LEGGE n. 219 del 2017</a:t>
              </a:r>
              <a:r>
                <a:rPr lang="it-IT" sz="2400" dirty="0" smtClean="0"/>
                <a:t/>
              </a:r>
              <a:br>
                <a:rPr lang="it-IT" sz="2400" dirty="0" smtClean="0"/>
              </a:br>
              <a:endParaRPr lang="it-IT" sz="2400" dirty="0"/>
            </a:p>
          </p:txBody>
        </p:sp>
        <p:sp>
          <p:nvSpPr>
            <p:cNvPr id="8" name="Freccia in giù 7"/>
            <p:cNvSpPr/>
            <p:nvPr/>
          </p:nvSpPr>
          <p:spPr>
            <a:xfrm>
              <a:off x="4512392" y="5417088"/>
              <a:ext cx="360040" cy="28803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uppo 17"/>
          <p:cNvGrpSpPr/>
          <p:nvPr/>
        </p:nvGrpSpPr>
        <p:grpSpPr>
          <a:xfrm>
            <a:off x="539552" y="488867"/>
            <a:ext cx="8748464" cy="1643989"/>
            <a:chOff x="539552" y="4725145"/>
            <a:chExt cx="8748464" cy="1643989"/>
          </a:xfrm>
        </p:grpSpPr>
        <p:sp>
          <p:nvSpPr>
            <p:cNvPr id="22" name="CasellaDiTesto 21"/>
            <p:cNvSpPr txBox="1"/>
            <p:nvPr/>
          </p:nvSpPr>
          <p:spPr>
            <a:xfrm>
              <a:off x="539552" y="4881354"/>
              <a:ext cx="1872208" cy="400110"/>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t>REQUISITI</a:t>
              </a:r>
              <a:endParaRPr lang="it-IT" sz="2000" b="1" dirty="0"/>
            </a:p>
          </p:txBody>
        </p:sp>
        <p:sp>
          <p:nvSpPr>
            <p:cNvPr id="25" name="CasellaDiTesto 24"/>
            <p:cNvSpPr txBox="1"/>
            <p:nvPr/>
          </p:nvSpPr>
          <p:spPr>
            <a:xfrm>
              <a:off x="3419872" y="4725145"/>
              <a:ext cx="5868144" cy="1015663"/>
            </a:xfrm>
            <a:prstGeom prst="rect">
              <a:avLst/>
            </a:prstGeom>
            <a:noFill/>
          </p:spPr>
          <p:txBody>
            <a:bodyPr wrap="square" rtlCol="0">
              <a:spAutoFit/>
            </a:bodyPr>
            <a:lstStyle/>
            <a:p>
              <a:r>
                <a:rPr lang="it-IT" sz="2000" dirty="0"/>
                <a:t>avere acquisito </a:t>
              </a:r>
              <a:r>
                <a:rPr lang="it-IT" sz="2000" b="1" dirty="0" smtClean="0"/>
                <a:t>adeguate </a:t>
              </a:r>
              <a:r>
                <a:rPr lang="it-IT" sz="2000" b="1" dirty="0"/>
                <a:t>informazioni </a:t>
              </a:r>
              <a:r>
                <a:rPr lang="it-IT" sz="2000" b="1" dirty="0" smtClean="0"/>
                <a:t>mediche</a:t>
              </a:r>
              <a:r>
                <a:rPr lang="it-IT" sz="2000" dirty="0" smtClean="0"/>
                <a:t> </a:t>
              </a:r>
              <a:r>
                <a:rPr lang="it-IT" sz="2000" dirty="0"/>
                <a:t>sulle conseguenze delle proprie scelte </a:t>
              </a:r>
              <a:br>
                <a:rPr lang="it-IT" sz="2000" dirty="0"/>
              </a:br>
              <a:endParaRPr lang="it-IT" sz="2000" b="1" dirty="0"/>
            </a:p>
          </p:txBody>
        </p:sp>
        <p:sp>
          <p:nvSpPr>
            <p:cNvPr id="27" name="Freccia a destra 26"/>
            <p:cNvSpPr/>
            <p:nvPr/>
          </p:nvSpPr>
          <p:spPr>
            <a:xfrm>
              <a:off x="2843808" y="4884896"/>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8" name="Connettore 2 27"/>
            <p:cNvCxnSpPr/>
            <p:nvPr/>
          </p:nvCxnSpPr>
          <p:spPr>
            <a:xfrm>
              <a:off x="6084168" y="5373216"/>
              <a:ext cx="0" cy="36004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31" name="CasellaDiTesto 30"/>
            <p:cNvSpPr txBox="1"/>
            <p:nvPr/>
          </p:nvSpPr>
          <p:spPr>
            <a:xfrm>
              <a:off x="3168352" y="5661248"/>
              <a:ext cx="5868144" cy="707886"/>
            </a:xfrm>
            <a:prstGeom prst="rect">
              <a:avLst/>
            </a:prstGeom>
            <a:noFill/>
          </p:spPr>
          <p:txBody>
            <a:bodyPr wrap="square" rtlCol="0">
              <a:spAutoFit/>
            </a:bodyPr>
            <a:lstStyle/>
            <a:p>
              <a:pPr algn="ctr"/>
              <a:r>
                <a:rPr lang="it-IT" sz="2000" dirty="0"/>
                <a:t>il consenso anticipato deve essere in ogni caso un </a:t>
              </a:r>
              <a:r>
                <a:rPr lang="it-IT" sz="2000" b="1" dirty="0"/>
                <a:t>consenso informato</a:t>
              </a:r>
            </a:p>
          </p:txBody>
        </p:sp>
      </p:grpSp>
      <p:grpSp>
        <p:nvGrpSpPr>
          <p:cNvPr id="20" name="Gruppo 19"/>
          <p:cNvGrpSpPr/>
          <p:nvPr/>
        </p:nvGrpSpPr>
        <p:grpSpPr>
          <a:xfrm>
            <a:off x="1187624" y="3429000"/>
            <a:ext cx="6696744" cy="2563518"/>
            <a:chOff x="827584" y="2529217"/>
            <a:chExt cx="6696744" cy="2563518"/>
          </a:xfrm>
        </p:grpSpPr>
        <p:sp>
          <p:nvSpPr>
            <p:cNvPr id="21" name="CasellaDiTesto 20"/>
            <p:cNvSpPr txBox="1"/>
            <p:nvPr/>
          </p:nvSpPr>
          <p:spPr>
            <a:xfrm>
              <a:off x="827584" y="2529217"/>
              <a:ext cx="3024336" cy="1015663"/>
            </a:xfrm>
            <a:prstGeom prst="rect">
              <a:avLst/>
            </a:prstGeom>
            <a:noFill/>
            <a:ln w="38100">
              <a:solidFill>
                <a:schemeClr val="accent1"/>
              </a:solidFill>
            </a:ln>
          </p:spPr>
          <p:txBody>
            <a:bodyPr wrap="square" rtlCol="0">
              <a:spAutoFit/>
            </a:bodyPr>
            <a:lstStyle/>
            <a:p>
              <a:pPr algn="ctr"/>
              <a:r>
                <a:rPr lang="it-IT" sz="2000" dirty="0"/>
                <a:t>e</a:t>
              </a:r>
              <a:r>
                <a:rPr lang="it-IT" sz="2000" dirty="0" smtClean="0"/>
                <a:t>sprimibili </a:t>
              </a:r>
              <a:r>
                <a:rPr lang="it-IT" sz="2000" u="sng" dirty="0" smtClean="0"/>
                <a:t>SOLO</a:t>
              </a:r>
              <a:r>
                <a:rPr lang="it-IT" sz="2000" dirty="0" smtClean="0"/>
                <a:t> da un </a:t>
              </a:r>
              <a:r>
                <a:rPr lang="it-IT" sz="2000" b="1" dirty="0" smtClean="0"/>
                <a:t>soggetto affetto da malattia </a:t>
              </a:r>
              <a:endParaRPr lang="it-IT" sz="2000" b="1" dirty="0"/>
            </a:p>
          </p:txBody>
        </p:sp>
        <p:sp>
          <p:nvSpPr>
            <p:cNvPr id="23" name="CasellaDiTesto 22"/>
            <p:cNvSpPr txBox="1"/>
            <p:nvPr/>
          </p:nvSpPr>
          <p:spPr>
            <a:xfrm>
              <a:off x="4499992" y="2693184"/>
              <a:ext cx="3024336" cy="707886"/>
            </a:xfrm>
            <a:prstGeom prst="rect">
              <a:avLst/>
            </a:prstGeom>
            <a:noFill/>
            <a:ln w="38100">
              <a:solidFill>
                <a:schemeClr val="accent1"/>
              </a:solidFill>
            </a:ln>
          </p:spPr>
          <p:txBody>
            <a:bodyPr wrap="square" rtlCol="0">
              <a:spAutoFit/>
            </a:bodyPr>
            <a:lstStyle/>
            <a:p>
              <a:pPr algn="ctr"/>
              <a:r>
                <a:rPr lang="it-IT" sz="2000" dirty="0"/>
                <a:t>e</a:t>
              </a:r>
              <a:r>
                <a:rPr lang="it-IT" sz="2000" dirty="0" smtClean="0"/>
                <a:t>sprimibili </a:t>
              </a:r>
              <a:r>
                <a:rPr lang="it-IT" sz="2000" u="sng" dirty="0" smtClean="0"/>
                <a:t>ANCHE</a:t>
              </a:r>
              <a:r>
                <a:rPr lang="it-IT" sz="2000" dirty="0" smtClean="0"/>
                <a:t> da una </a:t>
              </a:r>
              <a:r>
                <a:rPr lang="it-IT" sz="2000" b="1" dirty="0" smtClean="0"/>
                <a:t>persona sana</a:t>
              </a:r>
              <a:endParaRPr lang="it-IT" sz="2000" b="1" dirty="0"/>
            </a:p>
          </p:txBody>
        </p:sp>
        <p:sp>
          <p:nvSpPr>
            <p:cNvPr id="24" name="CasellaDiTesto 23"/>
            <p:cNvSpPr txBox="1"/>
            <p:nvPr/>
          </p:nvSpPr>
          <p:spPr>
            <a:xfrm>
              <a:off x="827584" y="4077072"/>
              <a:ext cx="3024336" cy="1015663"/>
            </a:xfrm>
            <a:prstGeom prst="rect">
              <a:avLst/>
            </a:prstGeom>
            <a:noFill/>
            <a:ln w="38100">
              <a:solidFill>
                <a:schemeClr val="accent1"/>
              </a:solidFill>
            </a:ln>
          </p:spPr>
          <p:txBody>
            <a:bodyPr wrap="square" rtlCol="0">
              <a:spAutoFit/>
            </a:bodyPr>
            <a:lstStyle/>
            <a:p>
              <a:pPr algn="ctr"/>
              <a:r>
                <a:rPr lang="it-IT" sz="2000" dirty="0"/>
                <a:t>c</a:t>
              </a:r>
              <a:r>
                <a:rPr lang="it-IT" sz="2000" dirty="0" smtClean="0"/>
                <a:t>onosce gli effetti della patologia sulla propria condizione </a:t>
              </a:r>
              <a:endParaRPr lang="it-IT" sz="2000" b="1" dirty="0"/>
            </a:p>
          </p:txBody>
        </p:sp>
        <p:sp>
          <p:nvSpPr>
            <p:cNvPr id="26" name="Freccia in giù 25"/>
            <p:cNvSpPr/>
            <p:nvPr/>
          </p:nvSpPr>
          <p:spPr>
            <a:xfrm>
              <a:off x="2123728" y="3645024"/>
              <a:ext cx="432048" cy="36004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29" name="CasellaDiTesto 28"/>
            <p:cNvSpPr txBox="1"/>
            <p:nvPr/>
          </p:nvSpPr>
          <p:spPr>
            <a:xfrm>
              <a:off x="4499992" y="4071189"/>
              <a:ext cx="3024336" cy="1015663"/>
            </a:xfrm>
            <a:prstGeom prst="rect">
              <a:avLst/>
            </a:prstGeom>
            <a:noFill/>
            <a:ln w="38100">
              <a:solidFill>
                <a:schemeClr val="accent1"/>
              </a:solidFill>
            </a:ln>
          </p:spPr>
          <p:txBody>
            <a:bodyPr wrap="square" rtlCol="0">
              <a:spAutoFit/>
            </a:bodyPr>
            <a:lstStyle/>
            <a:p>
              <a:pPr algn="ctr"/>
              <a:r>
                <a:rPr lang="it-IT" sz="2000" dirty="0"/>
                <a:t>s</a:t>
              </a:r>
              <a:r>
                <a:rPr lang="it-IT" sz="2000" dirty="0" smtClean="0"/>
                <a:t>celta sul fine vita attraverso un serio confronto col medico</a:t>
              </a:r>
              <a:endParaRPr lang="it-IT" sz="2000" b="1" dirty="0"/>
            </a:p>
          </p:txBody>
        </p:sp>
        <p:sp>
          <p:nvSpPr>
            <p:cNvPr id="30" name="Freccia in giù 29"/>
            <p:cNvSpPr/>
            <p:nvPr/>
          </p:nvSpPr>
          <p:spPr>
            <a:xfrm>
              <a:off x="5796136" y="3573016"/>
              <a:ext cx="432048" cy="36004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grpSp>
      <p:sp>
        <p:nvSpPr>
          <p:cNvPr id="33" name="Segnaposto contenuto 2"/>
          <p:cNvSpPr txBox="1">
            <a:spLocks/>
          </p:cNvSpPr>
          <p:nvPr/>
        </p:nvSpPr>
        <p:spPr>
          <a:xfrm>
            <a:off x="323528" y="2708920"/>
            <a:ext cx="8503920" cy="576064"/>
          </a:xfrm>
          <a:prstGeom prst="rect">
            <a:avLst/>
          </a:prstGeom>
        </p:spPr>
        <p:txBody>
          <a:bodyPr/>
          <a:lstStyle/>
          <a:p>
            <a:pPr marL="274320" lvl="0" indent="-274320">
              <a:spcBef>
                <a:spcPct val="20000"/>
              </a:spcBef>
              <a:buClr>
                <a:schemeClr val="accent1"/>
              </a:buClr>
              <a:buSzPct val="85000"/>
              <a:buFont typeface="Wingdings 2"/>
              <a:buChar char=""/>
            </a:pPr>
            <a:r>
              <a:rPr lang="it-IT" sz="2000" dirty="0" smtClean="0"/>
              <a:t>Dibattito sul </a:t>
            </a:r>
            <a:r>
              <a:rPr lang="it-IT" sz="2000" b="1" dirty="0" smtClean="0"/>
              <a:t>tempo di formulazione </a:t>
            </a:r>
            <a:r>
              <a:rPr lang="it-IT" sz="2000" dirty="0" smtClean="0"/>
              <a:t>delle DAT:     </a:t>
            </a:r>
            <a:endParaRPr lang="it-IT"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ttangolo 27"/>
          <p:cNvSpPr/>
          <p:nvPr/>
        </p:nvSpPr>
        <p:spPr>
          <a:xfrm>
            <a:off x="0" y="0"/>
            <a:ext cx="9144000" cy="685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
        <p:nvSpPr>
          <p:cNvPr id="3" name="CasellaDiTesto 2"/>
          <p:cNvSpPr txBox="1"/>
          <p:nvPr/>
        </p:nvSpPr>
        <p:spPr>
          <a:xfrm>
            <a:off x="323528" y="436602"/>
            <a:ext cx="2016224" cy="400110"/>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t>FIDUCIARIO</a:t>
            </a:r>
            <a:endParaRPr lang="it-IT" sz="2000" b="1" dirty="0"/>
          </a:p>
        </p:txBody>
      </p:sp>
      <p:sp>
        <p:nvSpPr>
          <p:cNvPr id="5" name="CasellaDiTesto 4"/>
          <p:cNvSpPr txBox="1"/>
          <p:nvPr/>
        </p:nvSpPr>
        <p:spPr>
          <a:xfrm>
            <a:off x="3203848" y="150892"/>
            <a:ext cx="5976664" cy="1323439"/>
          </a:xfrm>
          <a:prstGeom prst="rect">
            <a:avLst/>
          </a:prstGeom>
          <a:noFill/>
        </p:spPr>
        <p:txBody>
          <a:bodyPr wrap="square" rtlCol="0">
            <a:spAutoFit/>
          </a:bodyPr>
          <a:lstStyle/>
          <a:p>
            <a:r>
              <a:rPr lang="it-IT" sz="2000" dirty="0"/>
              <a:t>p</a:t>
            </a:r>
            <a:r>
              <a:rPr lang="it-IT" sz="2000" dirty="0" smtClean="0"/>
              <a:t>ersona di fiducia del disponente </a:t>
            </a:r>
            <a:r>
              <a:rPr lang="it-IT" sz="2000" dirty="0"/>
              <a:t>che ne faccia </a:t>
            </a:r>
            <a:r>
              <a:rPr lang="it-IT" sz="2000" dirty="0" smtClean="0"/>
              <a:t>le </a:t>
            </a:r>
            <a:r>
              <a:rPr lang="it-IT" sz="2000" dirty="0"/>
              <a:t>veci e lo rappresenti nelle relazioni con il medico e con le strutture sanitarie </a:t>
            </a:r>
            <a:r>
              <a:rPr lang="it-IT" sz="2000" dirty="0" smtClean="0"/>
              <a:t>nel caso in cui sopravvenga la sua incapacità </a:t>
            </a:r>
            <a:endParaRPr lang="it-IT" sz="2000" b="1" dirty="0"/>
          </a:p>
        </p:txBody>
      </p:sp>
      <p:sp>
        <p:nvSpPr>
          <p:cNvPr id="6" name="Freccia a destra 5"/>
          <p:cNvSpPr/>
          <p:nvPr/>
        </p:nvSpPr>
        <p:spPr>
          <a:xfrm>
            <a:off x="2555776" y="476672"/>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CasellaDiTesto 30"/>
          <p:cNvSpPr txBox="1"/>
          <p:nvPr/>
        </p:nvSpPr>
        <p:spPr>
          <a:xfrm>
            <a:off x="1907704" y="1640994"/>
            <a:ext cx="6768752" cy="646331"/>
          </a:xfrm>
          <a:prstGeom prst="rect">
            <a:avLst/>
          </a:prstGeom>
          <a:noFill/>
        </p:spPr>
        <p:txBody>
          <a:bodyPr wrap="square" rtlCol="0">
            <a:spAutoFit/>
          </a:bodyPr>
          <a:lstStyle/>
          <a:p>
            <a:pPr algn="ctr"/>
            <a:r>
              <a:rPr lang="it-IT" b="1" dirty="0"/>
              <a:t>c</a:t>
            </a:r>
            <a:r>
              <a:rPr lang="it-IT" b="1" dirty="0" smtClean="0"/>
              <a:t>ontenuto</a:t>
            </a:r>
            <a:r>
              <a:rPr lang="it-IT" dirty="0" smtClean="0"/>
              <a:t> </a:t>
            </a:r>
            <a:r>
              <a:rPr lang="it-IT" b="1" dirty="0" smtClean="0"/>
              <a:t>eventuale</a:t>
            </a:r>
            <a:r>
              <a:rPr lang="it-IT" dirty="0" smtClean="0"/>
              <a:t> delle DAT </a:t>
            </a:r>
            <a:br>
              <a:rPr lang="it-IT" dirty="0" smtClean="0"/>
            </a:br>
            <a:r>
              <a:rPr lang="it-IT" dirty="0" smtClean="0"/>
              <a:t>(il disponente “</a:t>
            </a:r>
            <a:r>
              <a:rPr lang="it-IT" i="1" dirty="0" smtClean="0"/>
              <a:t>può</a:t>
            </a:r>
            <a:r>
              <a:rPr lang="it-IT" dirty="0" smtClean="0"/>
              <a:t>” indicarlo)</a:t>
            </a:r>
            <a:endParaRPr lang="it-IT" b="1" dirty="0"/>
          </a:p>
        </p:txBody>
      </p:sp>
      <p:cxnSp>
        <p:nvCxnSpPr>
          <p:cNvPr id="17" name="Connettore 2 16"/>
          <p:cNvCxnSpPr/>
          <p:nvPr/>
        </p:nvCxnSpPr>
        <p:spPr>
          <a:xfrm>
            <a:off x="5364088" y="1412776"/>
            <a:ext cx="0" cy="288032"/>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9" name="Segnaposto contenuto 2"/>
          <p:cNvSpPr txBox="1">
            <a:spLocks/>
          </p:cNvSpPr>
          <p:nvPr/>
        </p:nvSpPr>
        <p:spPr>
          <a:xfrm>
            <a:off x="755576" y="3717032"/>
            <a:ext cx="8215888" cy="1224136"/>
          </a:xfrm>
          <a:prstGeom prst="rect">
            <a:avLst/>
          </a:prstGeom>
        </p:spPr>
        <p:txBody>
          <a:bodyPr/>
          <a:lstStyle/>
          <a:p>
            <a:pPr marL="274320" lvl="0" indent="-274320">
              <a:spcBef>
                <a:spcPct val="20000"/>
              </a:spcBef>
              <a:buClr>
                <a:schemeClr val="accent1"/>
              </a:buClr>
              <a:buSzPct val="85000"/>
              <a:buFont typeface="Wingdings 2"/>
              <a:buChar char=""/>
            </a:pPr>
            <a:r>
              <a:rPr lang="it-IT" dirty="0"/>
              <a:t>p</a:t>
            </a:r>
            <a:r>
              <a:rPr lang="it-IT" dirty="0" smtClean="0"/>
              <a:t>ersona maggiorenne e capace di intendere e di volere</a:t>
            </a:r>
          </a:p>
          <a:p>
            <a:pPr marL="274320" lvl="0" indent="-274320">
              <a:spcBef>
                <a:spcPct val="20000"/>
              </a:spcBef>
              <a:buClr>
                <a:schemeClr val="accent1"/>
              </a:buClr>
              <a:buSzPct val="85000"/>
              <a:buFont typeface="Wingdings 2"/>
              <a:buChar char=""/>
            </a:pPr>
            <a:r>
              <a:rPr lang="it-IT" dirty="0"/>
              <a:t>deve </a:t>
            </a:r>
            <a:r>
              <a:rPr lang="it-IT" b="1" dirty="0"/>
              <a:t>accettare la nomina</a:t>
            </a:r>
            <a:r>
              <a:rPr lang="it-IT" dirty="0"/>
              <a:t>, mediante sottoscrizione delle DAT o con atto successivo allegato alle </a:t>
            </a:r>
            <a:r>
              <a:rPr lang="it-IT" dirty="0" smtClean="0"/>
              <a:t>DAT</a:t>
            </a:r>
          </a:p>
          <a:p>
            <a:pPr marL="274320" lvl="0" indent="-274320">
              <a:spcBef>
                <a:spcPct val="20000"/>
              </a:spcBef>
              <a:buClr>
                <a:schemeClr val="accent1"/>
              </a:buClr>
              <a:buSzPct val="85000"/>
            </a:pPr>
            <a:r>
              <a:rPr lang="it-IT" sz="2000" dirty="0" smtClean="0"/>
              <a:t>     </a:t>
            </a:r>
            <a:endParaRPr lang="it-IT" sz="2000" dirty="0"/>
          </a:p>
        </p:txBody>
      </p:sp>
      <p:sp>
        <p:nvSpPr>
          <p:cNvPr id="20" name="CasellaDiTesto 19"/>
          <p:cNvSpPr txBox="1"/>
          <p:nvPr/>
        </p:nvSpPr>
        <p:spPr>
          <a:xfrm>
            <a:off x="1152128" y="4869160"/>
            <a:ext cx="7812360" cy="1785104"/>
          </a:xfrm>
          <a:prstGeom prst="rect">
            <a:avLst/>
          </a:prstGeom>
          <a:noFill/>
        </p:spPr>
        <p:txBody>
          <a:bodyPr wrap="square" rtlCol="0">
            <a:spAutoFit/>
          </a:bodyPr>
          <a:lstStyle/>
          <a:p>
            <a:r>
              <a:rPr lang="it-IT" dirty="0"/>
              <a:t>l</a:t>
            </a:r>
            <a:r>
              <a:rPr lang="it-IT" dirty="0" smtClean="0"/>
              <a:t>a disciplina dell’accettazione è lacunosa:</a:t>
            </a:r>
            <a:br>
              <a:rPr lang="it-IT" dirty="0" smtClean="0"/>
            </a:br>
            <a:r>
              <a:rPr lang="it-IT" dirty="0"/>
              <a:t> </a:t>
            </a:r>
            <a:r>
              <a:rPr lang="it-IT" b="1" dirty="0">
                <a:solidFill>
                  <a:schemeClr val="accent1"/>
                </a:solidFill>
              </a:rPr>
              <a:t>*</a:t>
            </a:r>
            <a:r>
              <a:rPr lang="it-IT" dirty="0"/>
              <a:t> possibilità che il fiduciario accetti la designazione successivamente alla formulazione delle DAT, senza tuttavia specificare in quale forma debba avvenire (“</a:t>
            </a:r>
            <a:r>
              <a:rPr lang="it-IT" i="1" dirty="0"/>
              <a:t>atto successivo</a:t>
            </a:r>
            <a:r>
              <a:rPr lang="it-IT" dirty="0"/>
              <a:t>”) </a:t>
            </a:r>
            <a:r>
              <a:rPr lang="it-IT" dirty="0" smtClean="0"/>
              <a:t/>
            </a:r>
            <a:br>
              <a:rPr lang="it-IT" dirty="0" smtClean="0"/>
            </a:br>
            <a:r>
              <a:rPr lang="it-IT" b="1" dirty="0" smtClean="0">
                <a:solidFill>
                  <a:schemeClr val="accent1"/>
                </a:solidFill>
              </a:rPr>
              <a:t>*</a:t>
            </a:r>
            <a:r>
              <a:rPr lang="it-IT" dirty="0" smtClean="0"/>
              <a:t> possibilità di allegare l'accettazione </a:t>
            </a:r>
            <a:r>
              <a:rPr lang="it-IT" dirty="0"/>
              <a:t>delle DAT </a:t>
            </a:r>
            <a:r>
              <a:rPr lang="it-IT" sz="2000" dirty="0"/>
              <a:t/>
            </a:r>
            <a:br>
              <a:rPr lang="it-IT" sz="2000" dirty="0"/>
            </a:br>
            <a:endParaRPr lang="it-IT" sz="2000" b="1" dirty="0"/>
          </a:p>
        </p:txBody>
      </p:sp>
      <p:sp>
        <p:nvSpPr>
          <p:cNvPr id="35" name="CasellaDiTesto 34"/>
          <p:cNvSpPr txBox="1"/>
          <p:nvPr/>
        </p:nvSpPr>
        <p:spPr>
          <a:xfrm>
            <a:off x="1403648" y="6372036"/>
            <a:ext cx="6912768" cy="369332"/>
          </a:xfrm>
          <a:prstGeom prst="rect">
            <a:avLst/>
          </a:prstGeom>
          <a:noFill/>
        </p:spPr>
        <p:txBody>
          <a:bodyPr wrap="square" rtlCol="0">
            <a:spAutoFit/>
          </a:bodyPr>
          <a:lstStyle/>
          <a:p>
            <a:r>
              <a:rPr lang="it-IT" b="1" dirty="0"/>
              <a:t>s</a:t>
            </a:r>
            <a:r>
              <a:rPr lang="it-IT" b="1" dirty="0" smtClean="0"/>
              <a:t>i </a:t>
            </a:r>
            <a:r>
              <a:rPr lang="it-IT" b="1" u="sng" dirty="0" smtClean="0"/>
              <a:t>consiglia</a:t>
            </a:r>
            <a:r>
              <a:rPr lang="it-IT" b="1" dirty="0" smtClean="0"/>
              <a:t> l’accettazione contestuale dell’incarico</a:t>
            </a:r>
            <a:endParaRPr lang="it-IT" b="1" dirty="0"/>
          </a:p>
        </p:txBody>
      </p:sp>
      <p:sp>
        <p:nvSpPr>
          <p:cNvPr id="36" name="Freccia a destra 35"/>
          <p:cNvSpPr/>
          <p:nvPr/>
        </p:nvSpPr>
        <p:spPr>
          <a:xfrm>
            <a:off x="1043608" y="6381328"/>
            <a:ext cx="28803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p:cNvSpPr txBox="1"/>
          <p:nvPr/>
        </p:nvSpPr>
        <p:spPr>
          <a:xfrm>
            <a:off x="755576" y="2372687"/>
            <a:ext cx="8388424" cy="1200329"/>
          </a:xfrm>
          <a:prstGeom prst="rect">
            <a:avLst/>
          </a:prstGeom>
          <a:noFill/>
        </p:spPr>
        <p:txBody>
          <a:bodyPr wrap="square" rtlCol="0">
            <a:spAutoFit/>
          </a:bodyPr>
          <a:lstStyle/>
          <a:p>
            <a:r>
              <a:rPr lang="it-IT" dirty="0" smtClean="0"/>
              <a:t>cd. </a:t>
            </a:r>
            <a:r>
              <a:rPr lang="it-IT" b="1" dirty="0" smtClean="0"/>
              <a:t>“procura sanitaria”</a:t>
            </a:r>
            <a:r>
              <a:rPr lang="it-IT" dirty="0" smtClean="0"/>
              <a:t>: il disposto dell’</a:t>
            </a:r>
            <a:r>
              <a:rPr lang="it-IT" u="sng" dirty="0" smtClean="0"/>
              <a:t>art.1703 cc</a:t>
            </a:r>
            <a:r>
              <a:rPr lang="it-IT" dirty="0" smtClean="0"/>
              <a:t>. non consente di inquadrare la designazione del fiduciario nell’ambito del mandato </a:t>
            </a:r>
            <a:br>
              <a:rPr lang="it-IT" dirty="0" smtClean="0"/>
            </a:br>
            <a:r>
              <a:rPr lang="it-IT" dirty="0" smtClean="0">
                <a:sym typeface="Wingdings" pitchFamily="2" charset="2"/>
              </a:rPr>
              <a:t> si tratta piuttosto di un ufficio di diritto privato di fonte volontaria (simile all’incarico affidato all’esecutore testamentario) </a:t>
            </a:r>
            <a:r>
              <a:rPr lang="it-IT" b="1" dirty="0" smtClean="0"/>
              <a:t> </a:t>
            </a:r>
            <a:endParaRPr lang="it-IT" b="1" dirty="0"/>
          </a:p>
        </p:txBody>
      </p:sp>
      <p:sp>
        <p:nvSpPr>
          <p:cNvPr id="14" name="Freccia circolare a destra 13"/>
          <p:cNvSpPr/>
          <p:nvPr/>
        </p:nvSpPr>
        <p:spPr>
          <a:xfrm>
            <a:off x="251520" y="2276872"/>
            <a:ext cx="432048" cy="72008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8" name="Freccia circolare a destra 17"/>
          <p:cNvSpPr/>
          <p:nvPr/>
        </p:nvSpPr>
        <p:spPr>
          <a:xfrm>
            <a:off x="251520" y="3645024"/>
            <a:ext cx="432048" cy="72008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cxnSp>
        <p:nvCxnSpPr>
          <p:cNvPr id="25" name="Connettore 2 24"/>
          <p:cNvCxnSpPr/>
          <p:nvPr/>
        </p:nvCxnSpPr>
        <p:spPr>
          <a:xfrm>
            <a:off x="1863406" y="4653136"/>
            <a:ext cx="0" cy="288032"/>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332656"/>
            <a:ext cx="8496944" cy="2062103"/>
          </a:xfrm>
          <a:prstGeom prst="rect">
            <a:avLst/>
          </a:prstGeom>
        </p:spPr>
        <p:txBody>
          <a:bodyPr wrap="square">
            <a:spAutoFit/>
          </a:bodyPr>
          <a:lstStyle/>
          <a:p>
            <a:pPr marL="274320" lvl="0" indent="-274320">
              <a:spcBef>
                <a:spcPct val="20000"/>
              </a:spcBef>
              <a:buClr>
                <a:schemeClr val="accent1"/>
              </a:buClr>
              <a:buSzPct val="85000"/>
              <a:buFont typeface="Wingdings 2"/>
              <a:buChar char=""/>
            </a:pPr>
            <a:r>
              <a:rPr lang="it-IT" sz="2000" dirty="0" smtClean="0"/>
              <a:t>riceve una </a:t>
            </a:r>
            <a:r>
              <a:rPr lang="it-IT" sz="2000" b="1" dirty="0" smtClean="0"/>
              <a:t>copia</a:t>
            </a:r>
            <a:r>
              <a:rPr lang="it-IT" sz="2000" dirty="0" smtClean="0"/>
              <a:t> delle DAT</a:t>
            </a:r>
          </a:p>
          <a:p>
            <a:pPr marL="274320" lvl="0" indent="-274320">
              <a:spcBef>
                <a:spcPct val="20000"/>
              </a:spcBef>
              <a:buClr>
                <a:schemeClr val="accent1"/>
              </a:buClr>
              <a:buSzPct val="85000"/>
              <a:buFont typeface="Wingdings 2"/>
              <a:buChar char=""/>
            </a:pPr>
            <a:r>
              <a:rPr lang="it-IT" sz="2000" dirty="0" smtClean="0"/>
              <a:t>può </a:t>
            </a:r>
            <a:r>
              <a:rPr lang="it-IT" sz="2000" b="1" dirty="0" smtClean="0"/>
              <a:t>rinunciare alla nomina </a:t>
            </a:r>
            <a:r>
              <a:rPr lang="it-IT" sz="2000" dirty="0" smtClean="0"/>
              <a:t>con atto scritto, comunicato al disponente</a:t>
            </a:r>
          </a:p>
          <a:p>
            <a:pPr marL="274320" lvl="0" indent="-274320">
              <a:spcBef>
                <a:spcPct val="20000"/>
              </a:spcBef>
              <a:buClr>
                <a:schemeClr val="accent1"/>
              </a:buClr>
              <a:buSzPct val="85000"/>
              <a:buFont typeface="Wingdings 2"/>
              <a:buChar char=""/>
            </a:pPr>
            <a:r>
              <a:rPr lang="it-IT" sz="2000" dirty="0" smtClean="0"/>
              <a:t>può essere </a:t>
            </a:r>
            <a:r>
              <a:rPr lang="it-IT" sz="2000" b="1" dirty="0" smtClean="0"/>
              <a:t>revocato</a:t>
            </a:r>
            <a:r>
              <a:rPr lang="it-IT" sz="2000" dirty="0" smtClean="0"/>
              <a:t> dall’incarico da parte del disponente “in ogni momento”, con le stesse modalità previste per la nomina e senza obbligo di motivazione (revoca </a:t>
            </a:r>
            <a:r>
              <a:rPr lang="it-IT" sz="2000" i="1" dirty="0" smtClean="0"/>
              <a:t>ad </a:t>
            </a:r>
            <a:r>
              <a:rPr lang="it-IT" sz="2000" i="1" dirty="0" err="1" smtClean="0"/>
              <a:t>nutum</a:t>
            </a:r>
            <a:r>
              <a:rPr lang="it-IT" sz="2000" dirty="0" smtClean="0"/>
              <a:t>)</a:t>
            </a:r>
          </a:p>
        </p:txBody>
      </p:sp>
      <p:sp>
        <p:nvSpPr>
          <p:cNvPr id="3" name="Rettangolo 2"/>
          <p:cNvSpPr/>
          <p:nvPr/>
        </p:nvSpPr>
        <p:spPr>
          <a:xfrm>
            <a:off x="755576" y="3140968"/>
            <a:ext cx="7704856" cy="2800767"/>
          </a:xfrm>
          <a:prstGeom prst="rect">
            <a:avLst/>
          </a:prstGeom>
        </p:spPr>
        <p:txBody>
          <a:bodyPr wrap="square">
            <a:spAutoFit/>
          </a:bodyPr>
          <a:lstStyle/>
          <a:p>
            <a:pPr algn="ctr"/>
            <a:r>
              <a:rPr lang="it-IT" sz="2200" dirty="0"/>
              <a:t>se le DAT non contengono l’indicazione del fiduciario </a:t>
            </a:r>
            <a:r>
              <a:rPr lang="it-IT" sz="2200" dirty="0" smtClean="0"/>
              <a:t>o </a:t>
            </a:r>
            <a:r>
              <a:rPr lang="it-IT" sz="2200" dirty="0"/>
              <a:t>se questi vi abbia </a:t>
            </a:r>
            <a:r>
              <a:rPr lang="it-IT" sz="2200" dirty="0" smtClean="0"/>
              <a:t>rinunciato o sia </a:t>
            </a:r>
            <a:r>
              <a:rPr lang="it-IT" sz="2200" dirty="0"/>
              <a:t>deceduto o sia divenuto incapace, le DAT </a:t>
            </a:r>
            <a:r>
              <a:rPr lang="it-IT" sz="2200" b="1" dirty="0" smtClean="0"/>
              <a:t>mantengono </a:t>
            </a:r>
            <a:r>
              <a:rPr lang="it-IT" sz="2200" b="1" dirty="0"/>
              <a:t>efficacia</a:t>
            </a:r>
            <a:r>
              <a:rPr lang="it-IT" sz="2200" dirty="0"/>
              <a:t> </a:t>
            </a:r>
            <a:r>
              <a:rPr lang="it-IT" sz="2200" dirty="0" smtClean="0"/>
              <a:t>in </a:t>
            </a:r>
            <a:r>
              <a:rPr lang="it-IT" sz="2200" dirty="0"/>
              <a:t>merito alle volontà del </a:t>
            </a:r>
            <a:r>
              <a:rPr lang="it-IT" sz="2200" dirty="0" smtClean="0"/>
              <a:t>disponente</a:t>
            </a:r>
          </a:p>
          <a:p>
            <a:pPr algn="ctr"/>
            <a:endParaRPr lang="it-IT" sz="2200" dirty="0" smtClean="0"/>
          </a:p>
          <a:p>
            <a:pPr algn="ctr"/>
            <a:endParaRPr lang="it-IT" sz="2200" dirty="0"/>
          </a:p>
          <a:p>
            <a:pPr algn="ctr"/>
            <a:r>
              <a:rPr lang="it-IT" sz="2200" dirty="0" smtClean="0"/>
              <a:t>in </a:t>
            </a:r>
            <a:r>
              <a:rPr lang="it-IT" sz="2200" dirty="0"/>
              <a:t>caso di necessità, il G.T. </a:t>
            </a:r>
            <a:r>
              <a:rPr lang="it-IT" sz="2200" dirty="0" smtClean="0"/>
              <a:t>nominerà </a:t>
            </a:r>
            <a:br>
              <a:rPr lang="it-IT" sz="2200" dirty="0" smtClean="0"/>
            </a:br>
            <a:r>
              <a:rPr lang="it-IT" sz="2200" dirty="0" smtClean="0"/>
              <a:t>un </a:t>
            </a:r>
            <a:r>
              <a:rPr lang="it-IT" sz="2200" b="1" dirty="0"/>
              <a:t>amministratore di sostegno</a:t>
            </a:r>
            <a:r>
              <a:rPr lang="it-IT" sz="2200" dirty="0"/>
              <a:t> </a:t>
            </a:r>
          </a:p>
        </p:txBody>
      </p:sp>
      <p:sp>
        <p:nvSpPr>
          <p:cNvPr id="5" name="Freccia in giù 4"/>
          <p:cNvSpPr/>
          <p:nvPr/>
        </p:nvSpPr>
        <p:spPr>
          <a:xfrm>
            <a:off x="4499992" y="2708920"/>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p:cNvSpPr/>
          <p:nvPr/>
        </p:nvSpPr>
        <p:spPr>
          <a:xfrm>
            <a:off x="4499992" y="4725144"/>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707904" y="260648"/>
            <a:ext cx="1656184" cy="400110"/>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t>FORMA</a:t>
            </a:r>
            <a:endParaRPr lang="it-IT" sz="2000" b="1" dirty="0"/>
          </a:p>
        </p:txBody>
      </p:sp>
      <p:sp>
        <p:nvSpPr>
          <p:cNvPr id="10" name="Segnaposto contenuto 2"/>
          <p:cNvSpPr txBox="1">
            <a:spLocks/>
          </p:cNvSpPr>
          <p:nvPr/>
        </p:nvSpPr>
        <p:spPr>
          <a:xfrm>
            <a:off x="467544" y="764704"/>
            <a:ext cx="8352928" cy="3456384"/>
          </a:xfrm>
          <a:prstGeom prst="rect">
            <a:avLst/>
          </a:prstGeom>
        </p:spPr>
        <p:txBody>
          <a:bodyPr/>
          <a:lstStyle/>
          <a:p>
            <a:pPr marL="274320" lvl="0" indent="-274320">
              <a:spcBef>
                <a:spcPct val="20000"/>
              </a:spcBef>
              <a:buClr>
                <a:schemeClr val="accent1"/>
              </a:buClr>
              <a:buSzPct val="85000"/>
              <a:buFont typeface="Wingdings 2"/>
              <a:buChar char=""/>
            </a:pPr>
            <a:r>
              <a:rPr lang="it-IT" sz="2000" b="1" dirty="0" smtClean="0"/>
              <a:t>atto pubblico</a:t>
            </a:r>
            <a:endParaRPr lang="it-IT" sz="2000" dirty="0" smtClean="0"/>
          </a:p>
          <a:p>
            <a:pPr marL="274320" lvl="0" indent="-274320">
              <a:spcBef>
                <a:spcPct val="20000"/>
              </a:spcBef>
              <a:buClr>
                <a:schemeClr val="accent1"/>
              </a:buClr>
              <a:buSzPct val="85000"/>
              <a:buFont typeface="Wingdings 2"/>
              <a:buChar char=""/>
            </a:pPr>
            <a:r>
              <a:rPr lang="it-IT" sz="2000" b="1" dirty="0" smtClean="0"/>
              <a:t>scrittura privata autenticata</a:t>
            </a:r>
            <a:endParaRPr lang="it-IT" sz="2000" dirty="0" smtClean="0"/>
          </a:p>
          <a:p>
            <a:pPr marL="274320" lvl="0" indent="-274320">
              <a:spcBef>
                <a:spcPct val="20000"/>
              </a:spcBef>
              <a:buClr>
                <a:schemeClr val="accent1"/>
              </a:buClr>
              <a:buSzPct val="85000"/>
              <a:buFont typeface="Wingdings 2"/>
              <a:buChar char=""/>
            </a:pPr>
            <a:r>
              <a:rPr lang="it-IT" sz="2000" b="1" dirty="0" smtClean="0"/>
              <a:t>scrittura privata</a:t>
            </a:r>
            <a:r>
              <a:rPr lang="it-IT" sz="2000" dirty="0" smtClean="0"/>
              <a:t> consegnata personalmente dal disponente presso l’</a:t>
            </a:r>
            <a:r>
              <a:rPr lang="it-IT" sz="2000" u="sng" dirty="0" smtClean="0"/>
              <a:t>ufficio dello stato civile</a:t>
            </a:r>
            <a:r>
              <a:rPr lang="it-IT" sz="2000" dirty="0" smtClean="0"/>
              <a:t> del comune di residenza del disponente medesimo, che provvede all’annotazione in apposito registro (ove istituito) </a:t>
            </a:r>
          </a:p>
          <a:p>
            <a:pPr marL="274320" lvl="0" indent="-274320">
              <a:spcBef>
                <a:spcPct val="20000"/>
              </a:spcBef>
              <a:buClr>
                <a:schemeClr val="accent1"/>
              </a:buClr>
              <a:buSzPct val="85000"/>
              <a:buFont typeface="Wingdings 2"/>
              <a:buChar char=""/>
            </a:pPr>
            <a:r>
              <a:rPr lang="it-IT" sz="2000" b="1" dirty="0" smtClean="0"/>
              <a:t>scrittura privata </a:t>
            </a:r>
            <a:r>
              <a:rPr lang="it-IT" sz="2000" dirty="0" smtClean="0"/>
              <a:t>consegnata personalmente dal disponente presso talune </a:t>
            </a:r>
            <a:r>
              <a:rPr lang="it-IT" sz="2000" u="sng" dirty="0" smtClean="0"/>
              <a:t>strutture sanitarie</a:t>
            </a:r>
          </a:p>
          <a:p>
            <a:pPr marL="274320" lvl="0" indent="-274320">
              <a:spcBef>
                <a:spcPct val="20000"/>
              </a:spcBef>
              <a:buClr>
                <a:schemeClr val="accent1"/>
              </a:buClr>
              <a:buSzPct val="85000"/>
              <a:buFont typeface="Wingdings 2"/>
              <a:buChar char=""/>
            </a:pPr>
            <a:r>
              <a:rPr lang="it-IT" sz="2000" b="1" dirty="0" smtClean="0"/>
              <a:t>videoregistrazione</a:t>
            </a:r>
            <a:r>
              <a:rPr lang="it-IT" sz="2000" dirty="0" smtClean="0"/>
              <a:t> o </a:t>
            </a:r>
            <a:r>
              <a:rPr lang="it-IT" sz="2000" b="1" dirty="0" smtClean="0"/>
              <a:t>dispositivi che consentano alla persona con disabilità di comunicare</a:t>
            </a:r>
            <a:r>
              <a:rPr lang="it-IT" sz="2000" dirty="0" smtClean="0"/>
              <a:t>, nelle ipotesi in cui le condizioni fisiche del paziente non consentano l’utilizzo delle altre forme</a:t>
            </a:r>
            <a:r>
              <a:rPr lang="it-IT" dirty="0"/>
              <a:t/>
            </a:r>
            <a:br>
              <a:rPr lang="it-IT" dirty="0"/>
            </a:br>
            <a:endParaRPr lang="it-IT" dirty="0" smtClean="0">
              <a:sym typeface="Wingdings" pitchFamily="2" charset="2"/>
            </a:endParaRPr>
          </a:p>
        </p:txBody>
      </p:sp>
      <p:sp>
        <p:nvSpPr>
          <p:cNvPr id="11" name="Parentesi graffa chiusa 10"/>
          <p:cNvSpPr/>
          <p:nvPr/>
        </p:nvSpPr>
        <p:spPr>
          <a:xfrm>
            <a:off x="4689548" y="908720"/>
            <a:ext cx="216024" cy="576064"/>
          </a:xfrm>
          <a:prstGeom prst="rightBrace">
            <a:avLst/>
          </a:pr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4" name="CasellaDiTesto 13"/>
          <p:cNvSpPr txBox="1"/>
          <p:nvPr/>
        </p:nvSpPr>
        <p:spPr>
          <a:xfrm>
            <a:off x="4932040" y="836712"/>
            <a:ext cx="3563888" cy="646331"/>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it-IT" dirty="0" smtClean="0"/>
              <a:t>assicurano la libera e ponderata formazione della volontà</a:t>
            </a:r>
            <a:endParaRPr lang="it-IT" dirty="0"/>
          </a:p>
        </p:txBody>
      </p:sp>
      <p:grpSp>
        <p:nvGrpSpPr>
          <p:cNvPr id="16" name="Gruppo 15"/>
          <p:cNvGrpSpPr/>
          <p:nvPr/>
        </p:nvGrpSpPr>
        <p:grpSpPr>
          <a:xfrm>
            <a:off x="467544" y="4601944"/>
            <a:ext cx="8064896" cy="1782117"/>
            <a:chOff x="971600" y="4509120"/>
            <a:chExt cx="8064896" cy="1782117"/>
          </a:xfrm>
        </p:grpSpPr>
        <p:sp>
          <p:nvSpPr>
            <p:cNvPr id="15" name="CasellaDiTesto 14"/>
            <p:cNvSpPr txBox="1"/>
            <p:nvPr/>
          </p:nvSpPr>
          <p:spPr>
            <a:xfrm>
              <a:off x="971600" y="4725144"/>
              <a:ext cx="2016224" cy="83099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it-IT" sz="2400" b="1" dirty="0" smtClean="0"/>
                <a:t>PIANO FISCALE </a:t>
              </a:r>
              <a:endParaRPr lang="it-IT" sz="2400" b="1" dirty="0"/>
            </a:p>
          </p:txBody>
        </p:sp>
        <p:sp>
          <p:nvSpPr>
            <p:cNvPr id="17" name="CasellaDiTesto 16"/>
            <p:cNvSpPr txBox="1"/>
            <p:nvPr/>
          </p:nvSpPr>
          <p:spPr>
            <a:xfrm>
              <a:off x="3405804" y="4941168"/>
              <a:ext cx="1224136" cy="400110"/>
            </a:xfrm>
            <a:prstGeom prst="rect">
              <a:avLst/>
            </a:prstGeom>
            <a:noFill/>
          </p:spPr>
          <p:txBody>
            <a:bodyPr wrap="square" rtlCol="0">
              <a:spAutoFit/>
            </a:bodyPr>
            <a:lstStyle/>
            <a:p>
              <a:pPr algn="ctr"/>
              <a:r>
                <a:rPr lang="it-IT" sz="2000" b="1" dirty="0" smtClean="0"/>
                <a:t>ESENTI</a:t>
              </a:r>
              <a:endParaRPr lang="it-IT" sz="2000" b="1" dirty="0"/>
            </a:p>
          </p:txBody>
        </p:sp>
        <p:sp>
          <p:nvSpPr>
            <p:cNvPr id="18" name="Freccia a destra 17"/>
            <p:cNvSpPr/>
            <p:nvPr/>
          </p:nvSpPr>
          <p:spPr>
            <a:xfrm>
              <a:off x="2929884" y="4941168"/>
              <a:ext cx="432048" cy="36004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20" name="CasellaDiTesto 19"/>
            <p:cNvSpPr txBox="1"/>
            <p:nvPr/>
          </p:nvSpPr>
          <p:spPr>
            <a:xfrm>
              <a:off x="5436096" y="4509120"/>
              <a:ext cx="3528392" cy="400110"/>
            </a:xfrm>
            <a:prstGeom prst="rect">
              <a:avLst/>
            </a:prstGeom>
            <a:noFill/>
          </p:spPr>
          <p:txBody>
            <a:bodyPr wrap="square" rtlCol="0">
              <a:spAutoFit/>
            </a:bodyPr>
            <a:lstStyle/>
            <a:p>
              <a:r>
                <a:rPr lang="it-IT" sz="2000" dirty="0" smtClean="0"/>
                <a:t>obbligo di registrazione</a:t>
              </a:r>
              <a:endParaRPr lang="it-IT" sz="2000" dirty="0"/>
            </a:p>
          </p:txBody>
        </p:sp>
        <p:sp>
          <p:nvSpPr>
            <p:cNvPr id="21" name="CasellaDiTesto 20"/>
            <p:cNvSpPr txBox="1"/>
            <p:nvPr/>
          </p:nvSpPr>
          <p:spPr>
            <a:xfrm>
              <a:off x="5292080" y="5229200"/>
              <a:ext cx="3744416" cy="707886"/>
            </a:xfrm>
            <a:prstGeom prst="rect">
              <a:avLst/>
            </a:prstGeom>
            <a:noFill/>
          </p:spPr>
          <p:txBody>
            <a:bodyPr wrap="square" rtlCol="0">
              <a:spAutoFit/>
            </a:bodyPr>
            <a:lstStyle/>
            <a:p>
              <a:pPr lvl="0"/>
              <a:r>
                <a:rPr lang="it-IT" sz="2000" dirty="0" smtClean="0"/>
                <a:t>imposta di bollo, qualsiasi altro tributo/imposta/diritto/tassa</a:t>
              </a:r>
              <a:endParaRPr lang="it-IT" sz="2000" dirty="0"/>
            </a:p>
          </p:txBody>
        </p:sp>
        <p:cxnSp>
          <p:nvCxnSpPr>
            <p:cNvPr id="23" name="Connettore 2 22"/>
            <p:cNvCxnSpPr/>
            <p:nvPr/>
          </p:nvCxnSpPr>
          <p:spPr>
            <a:xfrm flipV="1">
              <a:off x="4644008" y="4653136"/>
              <a:ext cx="648072" cy="36004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a:off x="4644008" y="5085184"/>
              <a:ext cx="639688" cy="35165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5402920" y="5891127"/>
              <a:ext cx="3528392" cy="400110"/>
            </a:xfrm>
            <a:prstGeom prst="rect">
              <a:avLst/>
            </a:prstGeom>
            <a:noFill/>
          </p:spPr>
          <p:txBody>
            <a:bodyPr wrap="square" rtlCol="0">
              <a:spAutoFit/>
            </a:bodyPr>
            <a:lstStyle/>
            <a:p>
              <a:r>
                <a:rPr lang="it-IT" sz="2000" b="1" u="sng" dirty="0" smtClean="0"/>
                <a:t>esente</a:t>
              </a:r>
              <a:r>
                <a:rPr lang="it-IT" sz="2000" b="1" dirty="0" smtClean="0"/>
                <a:t> da tassa archivio</a:t>
              </a:r>
              <a:endParaRPr lang="it-IT" sz="2000" b="1" dirty="0"/>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splosione 2 28"/>
          <p:cNvSpPr/>
          <p:nvPr/>
        </p:nvSpPr>
        <p:spPr>
          <a:xfrm rot="791524">
            <a:off x="109948" y="4177855"/>
            <a:ext cx="1008112" cy="108012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467544" y="620688"/>
            <a:ext cx="2520280" cy="1015663"/>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t>RINNOVO </a:t>
            </a:r>
            <a:br>
              <a:rPr lang="it-IT" sz="2000" b="1" dirty="0" smtClean="0"/>
            </a:br>
            <a:r>
              <a:rPr lang="it-IT" sz="2000" b="1" dirty="0" smtClean="0"/>
              <a:t>MODIFICA</a:t>
            </a:r>
            <a:br>
              <a:rPr lang="it-IT" sz="2000" b="1" dirty="0" smtClean="0"/>
            </a:br>
            <a:r>
              <a:rPr lang="it-IT" sz="2000" b="1" dirty="0" smtClean="0"/>
              <a:t> REVOCA </a:t>
            </a:r>
            <a:endParaRPr lang="it-IT" sz="2000" b="1" dirty="0"/>
          </a:p>
        </p:txBody>
      </p:sp>
      <p:sp>
        <p:nvSpPr>
          <p:cNvPr id="20" name="CasellaDiTesto 19"/>
          <p:cNvSpPr txBox="1"/>
          <p:nvPr/>
        </p:nvSpPr>
        <p:spPr>
          <a:xfrm>
            <a:off x="5436096" y="2636912"/>
            <a:ext cx="3528392" cy="1323439"/>
          </a:xfrm>
          <a:prstGeom prst="rect">
            <a:avLst/>
          </a:prstGeom>
          <a:noFill/>
        </p:spPr>
        <p:txBody>
          <a:bodyPr wrap="square" rtlCol="0">
            <a:spAutoFit/>
          </a:bodyPr>
          <a:lstStyle/>
          <a:p>
            <a:pPr algn="ctr"/>
            <a:r>
              <a:rPr lang="it-IT" sz="2000" dirty="0" smtClean="0"/>
              <a:t>per la dottrina tale modalità </a:t>
            </a:r>
            <a:br>
              <a:rPr lang="it-IT" sz="2000" dirty="0" smtClean="0"/>
            </a:br>
            <a:r>
              <a:rPr lang="it-IT" sz="2000" dirty="0" smtClean="0"/>
              <a:t>è possibile </a:t>
            </a:r>
            <a:r>
              <a:rPr lang="it-IT" sz="2000" u="sng" dirty="0" smtClean="0"/>
              <a:t>anche</a:t>
            </a:r>
            <a:r>
              <a:rPr lang="it-IT" sz="2000" dirty="0" smtClean="0"/>
              <a:t> per la </a:t>
            </a:r>
            <a:r>
              <a:rPr lang="it-IT" sz="2000" b="1" i="1" dirty="0" smtClean="0"/>
              <a:t>modifica</a:t>
            </a:r>
            <a:r>
              <a:rPr lang="it-IT" sz="2000" dirty="0" smtClean="0"/>
              <a:t>, ma </a:t>
            </a:r>
            <a:r>
              <a:rPr lang="it-IT" sz="2000" u="sng" dirty="0" smtClean="0"/>
              <a:t>NON</a:t>
            </a:r>
            <a:r>
              <a:rPr lang="it-IT" sz="2000" dirty="0" smtClean="0"/>
              <a:t> per la </a:t>
            </a:r>
            <a:r>
              <a:rPr lang="it-IT" sz="2000" b="1" i="1" dirty="0" smtClean="0"/>
              <a:t>formulazione</a:t>
            </a:r>
            <a:r>
              <a:rPr lang="it-IT" sz="2000" dirty="0" smtClean="0"/>
              <a:t> delle DAT </a:t>
            </a:r>
            <a:endParaRPr lang="it-IT" sz="2000" dirty="0"/>
          </a:p>
        </p:txBody>
      </p:sp>
      <p:sp>
        <p:nvSpPr>
          <p:cNvPr id="21" name="CasellaDiTesto 20"/>
          <p:cNvSpPr txBox="1"/>
          <p:nvPr/>
        </p:nvSpPr>
        <p:spPr>
          <a:xfrm>
            <a:off x="899592" y="4797152"/>
            <a:ext cx="8280920" cy="1938992"/>
          </a:xfrm>
          <a:prstGeom prst="rect">
            <a:avLst/>
          </a:prstGeom>
          <a:noFill/>
        </p:spPr>
        <p:txBody>
          <a:bodyPr wrap="square" rtlCol="0">
            <a:spAutoFit/>
          </a:bodyPr>
          <a:lstStyle/>
          <a:p>
            <a:r>
              <a:rPr lang="it-IT" sz="2000" dirty="0" smtClean="0"/>
              <a:t>non si prevede un </a:t>
            </a:r>
            <a:r>
              <a:rPr lang="it-IT" sz="2000" b="1" dirty="0" smtClean="0"/>
              <a:t>termine massimo </a:t>
            </a:r>
            <a:r>
              <a:rPr lang="it-IT" sz="2000" dirty="0" smtClean="0"/>
              <a:t>di durata degli effetti delle DAT    </a:t>
            </a:r>
            <a:br>
              <a:rPr lang="it-IT" sz="2000" dirty="0" smtClean="0"/>
            </a:br>
            <a:r>
              <a:rPr lang="it-IT" sz="2000" dirty="0" smtClean="0"/>
              <a:t>     il dichiarante è libero di stabilire che le sue DAT abbiano effetto per un certo tempo, riservandosi di decidere se rinnovarle, se esprimere DAT diverse da quelle iniziali o se non esprimere alcuna DAT                                </a:t>
            </a:r>
            <a:br>
              <a:rPr lang="it-IT" sz="2000" dirty="0" smtClean="0"/>
            </a:br>
            <a:r>
              <a:rPr lang="it-IT" sz="2000" dirty="0" smtClean="0"/>
              <a:t>                                                                                                            </a:t>
            </a:r>
            <a:r>
              <a:rPr lang="it-IT" sz="1600" dirty="0" smtClean="0"/>
              <a:t>(</a:t>
            </a:r>
            <a:r>
              <a:rPr lang="it-IT" sz="1600" cap="small" dirty="0" err="1" smtClean="0"/>
              <a:t>Federnotai</a:t>
            </a:r>
            <a:r>
              <a:rPr lang="it-IT" sz="1600" dirty="0" smtClean="0"/>
              <a:t>)</a:t>
            </a:r>
            <a:endParaRPr lang="it-IT" sz="2000" dirty="0" smtClean="0"/>
          </a:p>
          <a:p>
            <a:r>
              <a:rPr lang="it-IT" sz="2000" dirty="0" smtClean="0"/>
              <a:t> </a:t>
            </a:r>
            <a:endParaRPr lang="it-IT" sz="2000" dirty="0"/>
          </a:p>
        </p:txBody>
      </p:sp>
      <p:sp>
        <p:nvSpPr>
          <p:cNvPr id="13" name="Freccia a destra 12"/>
          <p:cNvSpPr/>
          <p:nvPr/>
        </p:nvSpPr>
        <p:spPr>
          <a:xfrm>
            <a:off x="3347864" y="476672"/>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p:cNvSpPr txBox="1"/>
          <p:nvPr/>
        </p:nvSpPr>
        <p:spPr>
          <a:xfrm>
            <a:off x="3851920" y="332656"/>
            <a:ext cx="4896544" cy="1631216"/>
          </a:xfrm>
          <a:prstGeom prst="rect">
            <a:avLst/>
          </a:prstGeom>
          <a:noFill/>
        </p:spPr>
        <p:txBody>
          <a:bodyPr wrap="square" rtlCol="0">
            <a:spAutoFit/>
          </a:bodyPr>
          <a:lstStyle/>
          <a:p>
            <a:r>
              <a:rPr lang="it-IT" sz="2000" dirty="0" smtClean="0"/>
              <a:t>le DAT sono rinnovabili, modificabili e revocabili “</a:t>
            </a:r>
            <a:r>
              <a:rPr lang="it-IT" sz="2000" b="1" dirty="0" smtClean="0"/>
              <a:t>in ogni momento</a:t>
            </a:r>
            <a:r>
              <a:rPr lang="it-IT" sz="2000" dirty="0" smtClean="0"/>
              <a:t>”</a:t>
            </a:r>
          </a:p>
          <a:p>
            <a:endParaRPr lang="it-IT" sz="2000" dirty="0" smtClean="0"/>
          </a:p>
          <a:p>
            <a:r>
              <a:rPr lang="it-IT" sz="2000" dirty="0" smtClean="0"/>
              <a:t>con le </a:t>
            </a:r>
            <a:r>
              <a:rPr lang="it-IT" sz="2000" b="1" dirty="0" smtClean="0"/>
              <a:t>medesime forme </a:t>
            </a:r>
            <a:r>
              <a:rPr lang="it-IT" sz="2000" dirty="0" smtClean="0"/>
              <a:t>previste per esprimerle</a:t>
            </a:r>
            <a:endParaRPr lang="it-IT" sz="2000" b="1" dirty="0"/>
          </a:p>
        </p:txBody>
      </p:sp>
      <p:sp>
        <p:nvSpPr>
          <p:cNvPr id="19" name="Freccia a destra 18"/>
          <p:cNvSpPr/>
          <p:nvPr/>
        </p:nvSpPr>
        <p:spPr>
          <a:xfrm>
            <a:off x="3347864" y="1412776"/>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Freccia in giù 21"/>
          <p:cNvSpPr/>
          <p:nvPr/>
        </p:nvSpPr>
        <p:spPr>
          <a:xfrm>
            <a:off x="899592" y="2132856"/>
            <a:ext cx="432048" cy="36004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24" name="CasellaDiTesto 23"/>
          <p:cNvSpPr txBox="1"/>
          <p:nvPr/>
        </p:nvSpPr>
        <p:spPr>
          <a:xfrm>
            <a:off x="251520" y="2498120"/>
            <a:ext cx="4824536" cy="1631216"/>
          </a:xfrm>
          <a:prstGeom prst="rect">
            <a:avLst/>
          </a:prstGeom>
          <a:noFill/>
        </p:spPr>
        <p:txBody>
          <a:bodyPr wrap="square" rtlCol="0">
            <a:spAutoFit/>
          </a:bodyPr>
          <a:lstStyle/>
          <a:p>
            <a:r>
              <a:rPr lang="it-IT" sz="2000" dirty="0" smtClean="0"/>
              <a:t>in caso di </a:t>
            </a:r>
            <a:r>
              <a:rPr lang="it-IT" sz="2000" b="1" dirty="0" smtClean="0"/>
              <a:t>ragioni di emergenza e urgenza</a:t>
            </a:r>
            <a:r>
              <a:rPr lang="it-IT" sz="2000" dirty="0" smtClean="0"/>
              <a:t>, è possibile procedere alla </a:t>
            </a:r>
            <a:r>
              <a:rPr lang="it-IT" sz="2000" i="1" dirty="0" smtClean="0"/>
              <a:t>revoca</a:t>
            </a:r>
            <a:r>
              <a:rPr lang="it-IT" sz="2000" dirty="0" smtClean="0"/>
              <a:t> anche mediante </a:t>
            </a:r>
            <a:r>
              <a:rPr lang="it-IT" sz="2000" u="sng" dirty="0" smtClean="0"/>
              <a:t>dichiarazione verbale</a:t>
            </a:r>
            <a:r>
              <a:rPr lang="it-IT" sz="2000" dirty="0" smtClean="0"/>
              <a:t> raccolta o videoregistrata da un medico, con l’assistenza di </a:t>
            </a:r>
            <a:r>
              <a:rPr lang="it-IT" sz="2000" u="sng" dirty="0" smtClean="0"/>
              <a:t>due testimoni </a:t>
            </a:r>
            <a:endParaRPr lang="it-IT" sz="2000" u="sng" dirty="0"/>
          </a:p>
        </p:txBody>
      </p:sp>
      <p:sp>
        <p:nvSpPr>
          <p:cNvPr id="25" name="Freccia a destra 24"/>
          <p:cNvSpPr/>
          <p:nvPr/>
        </p:nvSpPr>
        <p:spPr>
          <a:xfrm>
            <a:off x="4788024" y="3140968"/>
            <a:ext cx="648072" cy="21602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27" name="Freccia a destra 26"/>
          <p:cNvSpPr/>
          <p:nvPr/>
        </p:nvSpPr>
        <p:spPr>
          <a:xfrm>
            <a:off x="1013804" y="5129056"/>
            <a:ext cx="21602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Segnaposto contenuto 2"/>
          <p:cNvSpPr txBox="1">
            <a:spLocks/>
          </p:cNvSpPr>
          <p:nvPr/>
        </p:nvSpPr>
        <p:spPr>
          <a:xfrm>
            <a:off x="223384" y="4509120"/>
            <a:ext cx="936104" cy="504056"/>
          </a:xfrm>
          <a:prstGeom prst="rect">
            <a:avLst/>
          </a:prstGeom>
        </p:spPr>
        <p:txBody>
          <a:bodyPr/>
          <a:lstStyle/>
          <a:p>
            <a:pPr marL="274320" lvl="0" indent="-274320">
              <a:spcBef>
                <a:spcPct val="20000"/>
              </a:spcBef>
              <a:buClr>
                <a:schemeClr val="accent1"/>
              </a:buClr>
              <a:buSzPct val="85000"/>
            </a:pPr>
            <a:r>
              <a:rPr lang="it-IT" sz="2200" b="1" dirty="0" smtClean="0"/>
              <a:t>N.B.</a:t>
            </a:r>
            <a:endParaRPr lang="it-IT" sz="22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egnaposto contenuto 2"/>
          <p:cNvSpPr txBox="1">
            <a:spLocks/>
          </p:cNvSpPr>
          <p:nvPr/>
        </p:nvSpPr>
        <p:spPr>
          <a:xfrm>
            <a:off x="316552" y="764704"/>
            <a:ext cx="8575928" cy="1584176"/>
          </a:xfrm>
          <a:prstGeom prst="rect">
            <a:avLst/>
          </a:prstGeom>
        </p:spPr>
        <p:txBody>
          <a:bodyPr/>
          <a:lstStyle/>
          <a:p>
            <a:pPr marL="274320" lvl="0" indent="-274320">
              <a:spcBef>
                <a:spcPct val="20000"/>
              </a:spcBef>
              <a:buClr>
                <a:schemeClr val="accent1"/>
              </a:buClr>
              <a:buSzPct val="85000"/>
              <a:buFont typeface="Wingdings 2"/>
              <a:buChar char=""/>
            </a:pPr>
            <a:r>
              <a:rPr lang="it-IT" sz="1900" dirty="0" smtClean="0"/>
              <a:t>l’intervento notarile è richiesto </a:t>
            </a:r>
            <a:r>
              <a:rPr lang="it-IT" sz="1900" u="sng" dirty="0" smtClean="0"/>
              <a:t>solo</a:t>
            </a:r>
            <a:r>
              <a:rPr lang="it-IT" sz="1900" dirty="0" smtClean="0"/>
              <a:t> per le DAT </a:t>
            </a:r>
            <a:br>
              <a:rPr lang="it-IT" sz="1900" dirty="0" smtClean="0"/>
            </a:br>
            <a:r>
              <a:rPr lang="it-IT" sz="1900" dirty="0" smtClean="0"/>
              <a:t> </a:t>
            </a:r>
          </a:p>
          <a:p>
            <a:pPr marL="274320" lvl="0" indent="-274320" algn="just">
              <a:spcBef>
                <a:spcPct val="20000"/>
              </a:spcBef>
              <a:buClr>
                <a:schemeClr val="accent1"/>
              </a:buClr>
              <a:buSzPct val="85000"/>
              <a:buFont typeface="Wingdings 2"/>
              <a:buChar char=""/>
            </a:pPr>
            <a:r>
              <a:rPr lang="it-IT" sz="1900" dirty="0" smtClean="0"/>
              <a:t>il notaio, non ha conoscenze “mediche”, ma è chiamato ad intervenire per assicurare la formazione di un </a:t>
            </a:r>
            <a:r>
              <a:rPr lang="it-IT" sz="1900" b="1" dirty="0" smtClean="0"/>
              <a:t>volere libero e certo </a:t>
            </a:r>
            <a:r>
              <a:rPr lang="it-IT" sz="1900" dirty="0" smtClean="0"/>
              <a:t>da parte del disponente: </a:t>
            </a:r>
          </a:p>
        </p:txBody>
      </p:sp>
      <p:sp>
        <p:nvSpPr>
          <p:cNvPr id="19" name="Segnaposto contenuto 2"/>
          <p:cNvSpPr txBox="1">
            <a:spLocks/>
          </p:cNvSpPr>
          <p:nvPr/>
        </p:nvSpPr>
        <p:spPr>
          <a:xfrm>
            <a:off x="683568" y="2276872"/>
            <a:ext cx="8316416" cy="2952328"/>
          </a:xfrm>
          <a:prstGeom prst="rect">
            <a:avLst/>
          </a:prstGeom>
        </p:spPr>
        <p:txBody>
          <a:bodyPr/>
          <a:lstStyle/>
          <a:p>
            <a:pPr marL="274320" lvl="0" indent="-274320">
              <a:spcBef>
                <a:spcPct val="20000"/>
              </a:spcBef>
              <a:buClr>
                <a:schemeClr val="accent1"/>
              </a:buClr>
              <a:buSzPct val="85000"/>
              <a:buFont typeface="Wingdings" pitchFamily="2" charset="2"/>
              <a:buChar char="Ø"/>
            </a:pPr>
            <a:r>
              <a:rPr lang="it-IT" sz="1900" dirty="0" smtClean="0"/>
              <a:t>assicura la </a:t>
            </a:r>
            <a:r>
              <a:rPr lang="it-IT" sz="1900" u="sng" dirty="0" smtClean="0"/>
              <a:t>provenienza</a:t>
            </a:r>
            <a:r>
              <a:rPr lang="it-IT" sz="1900" dirty="0" smtClean="0"/>
              <a:t> della dichiarazione dall’autore della stessa</a:t>
            </a:r>
          </a:p>
          <a:p>
            <a:pPr marL="274320" lvl="0" indent="-274320">
              <a:spcBef>
                <a:spcPct val="20000"/>
              </a:spcBef>
              <a:buClr>
                <a:schemeClr val="accent1"/>
              </a:buClr>
              <a:buSzPct val="85000"/>
              <a:buFont typeface="Wingdings" pitchFamily="2" charset="2"/>
              <a:buChar char="Ø"/>
            </a:pPr>
            <a:r>
              <a:rPr lang="it-IT" sz="1900" dirty="0" smtClean="0"/>
              <a:t>assicura la certezza del </a:t>
            </a:r>
            <a:r>
              <a:rPr lang="it-IT" sz="1900" u="sng" dirty="0" smtClean="0"/>
              <a:t>momento</a:t>
            </a:r>
            <a:r>
              <a:rPr lang="it-IT" sz="1900" dirty="0" smtClean="0"/>
              <a:t> in cui la dichiarazione viene resa </a:t>
            </a:r>
          </a:p>
          <a:p>
            <a:pPr marL="274320" lvl="0" indent="-274320">
              <a:spcBef>
                <a:spcPct val="20000"/>
              </a:spcBef>
              <a:buClr>
                <a:schemeClr val="accent1"/>
              </a:buClr>
              <a:buSzPct val="85000"/>
              <a:buFont typeface="Wingdings" pitchFamily="2" charset="2"/>
              <a:buChar char="Ø"/>
            </a:pPr>
            <a:r>
              <a:rPr lang="it-IT" sz="1900" dirty="0" smtClean="0"/>
              <a:t>verifica che quella volontà sia resa da parte di </a:t>
            </a:r>
            <a:r>
              <a:rPr lang="it-IT" sz="1900" u="sng" dirty="0" smtClean="0"/>
              <a:t>soggetti capaci</a:t>
            </a:r>
            <a:r>
              <a:rPr lang="it-IT" sz="1900" dirty="0" smtClean="0"/>
              <a:t> in un momento in cui si trovino in condizioni di volere liberamente</a:t>
            </a:r>
          </a:p>
          <a:p>
            <a:pPr marL="274320" lvl="0" indent="-274320">
              <a:spcBef>
                <a:spcPct val="20000"/>
              </a:spcBef>
              <a:buClr>
                <a:schemeClr val="accent1"/>
              </a:buClr>
              <a:buSzPct val="85000"/>
              <a:buFont typeface="Wingdings" pitchFamily="2" charset="2"/>
              <a:buChar char="Ø"/>
            </a:pPr>
            <a:r>
              <a:rPr lang="it-IT" sz="1900" dirty="0" smtClean="0"/>
              <a:t>invita l’autore a </a:t>
            </a:r>
            <a:r>
              <a:rPr lang="it-IT" sz="1900" u="sng" dirty="0" smtClean="0"/>
              <a:t>ponderare</a:t>
            </a:r>
            <a:r>
              <a:rPr lang="it-IT" sz="1900" dirty="0" smtClean="0"/>
              <a:t> adeguatamente tali volontà in vista dei possibili effetti delle stesse</a:t>
            </a:r>
          </a:p>
          <a:p>
            <a:pPr marL="274320" indent="-274320">
              <a:spcBef>
                <a:spcPct val="20000"/>
              </a:spcBef>
              <a:buClr>
                <a:schemeClr val="accent1"/>
              </a:buClr>
              <a:buSzPct val="85000"/>
              <a:buFont typeface="Wingdings" pitchFamily="2" charset="2"/>
              <a:buChar char="Ø"/>
            </a:pPr>
            <a:r>
              <a:rPr lang="it-IT" sz="1900" dirty="0" smtClean="0"/>
              <a:t>garantisce un sicuro sistema di conservazione e reperimento delle DAT    </a:t>
            </a:r>
          </a:p>
          <a:p>
            <a:pPr marL="274320" lvl="0" indent="-274320">
              <a:spcBef>
                <a:spcPct val="20000"/>
              </a:spcBef>
              <a:buClr>
                <a:schemeClr val="accent1"/>
              </a:buClr>
              <a:buSzPct val="85000"/>
              <a:buFont typeface="Wingdings" pitchFamily="2" charset="2"/>
              <a:buChar char="Ø"/>
            </a:pPr>
            <a:r>
              <a:rPr lang="it-IT" sz="1900" dirty="0" smtClean="0"/>
              <a:t>verifica che sia stata fornita al paziente una “</a:t>
            </a:r>
            <a:r>
              <a:rPr lang="it-IT" sz="1900" u="sng" dirty="0" smtClean="0"/>
              <a:t>adeguata” informazione medica</a:t>
            </a:r>
            <a:r>
              <a:rPr lang="it-IT" sz="1900" dirty="0" smtClean="0"/>
              <a:t> </a:t>
            </a:r>
            <a:r>
              <a:rPr lang="it-IT" sz="1900" dirty="0" smtClean="0">
                <a:sym typeface="Wingdings"/>
              </a:rPr>
              <a:t>   </a:t>
            </a:r>
          </a:p>
        </p:txBody>
      </p:sp>
      <p:sp>
        <p:nvSpPr>
          <p:cNvPr id="22" name="CasellaDiTesto 21"/>
          <p:cNvSpPr txBox="1"/>
          <p:nvPr/>
        </p:nvSpPr>
        <p:spPr>
          <a:xfrm>
            <a:off x="2915816" y="162091"/>
            <a:ext cx="3384376" cy="430887"/>
          </a:xfrm>
          <a:prstGeom prst="rect">
            <a:avLst/>
          </a:prstGeom>
          <a:ln w="3810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200" b="1" u="sng" dirty="0" smtClean="0"/>
              <a:t>RUOLO DEL NOTAIO </a:t>
            </a:r>
            <a:endParaRPr lang="it-IT" sz="2200" b="1" u="sng" dirty="0"/>
          </a:p>
        </p:txBody>
      </p:sp>
      <p:sp>
        <p:nvSpPr>
          <p:cNvPr id="7" name="Rettangolo 6"/>
          <p:cNvSpPr/>
          <p:nvPr/>
        </p:nvSpPr>
        <p:spPr>
          <a:xfrm>
            <a:off x="323528" y="5373216"/>
            <a:ext cx="8640960" cy="1027974"/>
          </a:xfrm>
          <a:prstGeom prst="rect">
            <a:avLst/>
          </a:prstGeom>
        </p:spPr>
        <p:txBody>
          <a:bodyPr wrap="square">
            <a:spAutoFit/>
          </a:bodyPr>
          <a:lstStyle/>
          <a:p>
            <a:pPr marL="274320" lvl="0" indent="-274320">
              <a:spcBef>
                <a:spcPct val="20000"/>
              </a:spcBef>
              <a:buClr>
                <a:schemeClr val="accent1"/>
              </a:buClr>
              <a:buSzPct val="85000"/>
            </a:pPr>
            <a:r>
              <a:rPr lang="it-IT" sz="1900" dirty="0" smtClean="0">
                <a:sym typeface="Wingdings"/>
              </a:rPr>
              <a:t/>
            </a:r>
            <a:br>
              <a:rPr lang="it-IT" sz="1900" dirty="0" smtClean="0">
                <a:sym typeface="Wingdings"/>
              </a:rPr>
            </a:br>
            <a:r>
              <a:rPr lang="it-IT" sz="1900" dirty="0" smtClean="0">
                <a:sym typeface="Wingdings"/>
              </a:rPr>
              <a:t> </a:t>
            </a:r>
            <a:r>
              <a:rPr lang="it-IT" sz="1900" dirty="0" smtClean="0"/>
              <a:t> </a:t>
            </a:r>
          </a:p>
          <a:p>
            <a:pPr marL="274320" lvl="0" indent="-274320">
              <a:spcBef>
                <a:spcPct val="20000"/>
              </a:spcBef>
              <a:buClr>
                <a:schemeClr val="accent1"/>
              </a:buClr>
              <a:buSzPct val="85000"/>
              <a:buFont typeface="Wingdings 2"/>
              <a:buChar char=""/>
            </a:pPr>
            <a:r>
              <a:rPr lang="it-IT" sz="1900" dirty="0" smtClean="0"/>
              <a:t>richiamare o allegare documenti medici</a:t>
            </a:r>
          </a:p>
        </p:txBody>
      </p:sp>
      <p:sp>
        <p:nvSpPr>
          <p:cNvPr id="6" name="Rettangolo 5"/>
          <p:cNvSpPr/>
          <p:nvPr/>
        </p:nvSpPr>
        <p:spPr>
          <a:xfrm>
            <a:off x="2627784" y="5040886"/>
            <a:ext cx="5760640" cy="923330"/>
          </a:xfrm>
          <a:prstGeom prst="rect">
            <a:avLst/>
          </a:prstGeom>
        </p:spPr>
        <p:txBody>
          <a:bodyPr wrap="square">
            <a:spAutoFit/>
          </a:bodyPr>
          <a:lstStyle/>
          <a:p>
            <a:pPr algn="ctr"/>
            <a:r>
              <a:rPr lang="it-IT" b="1" cap="all" dirty="0" smtClean="0">
                <a:sym typeface="Wingdings"/>
              </a:rPr>
              <a:t>funzione di adeguamento indiretta</a:t>
            </a:r>
            <a:r>
              <a:rPr lang="it-IT" dirty="0" smtClean="0">
                <a:sym typeface="Wingdings"/>
              </a:rPr>
              <a:t>: l’adeguata informazione medica è il </a:t>
            </a:r>
            <a:r>
              <a:rPr lang="it-IT" b="1" dirty="0" smtClean="0">
                <a:sym typeface="Wingdings"/>
              </a:rPr>
              <a:t>presupposto causale </a:t>
            </a:r>
            <a:r>
              <a:rPr lang="it-IT" dirty="0" smtClean="0">
                <a:sym typeface="Wingdings"/>
              </a:rPr>
              <a:t>su cui si innestano le DAT</a:t>
            </a:r>
            <a:endParaRPr lang="it-IT" dirty="0"/>
          </a:p>
        </p:txBody>
      </p:sp>
      <p:sp>
        <p:nvSpPr>
          <p:cNvPr id="8" name="Freccia in giù 7"/>
          <p:cNvSpPr/>
          <p:nvPr/>
        </p:nvSpPr>
        <p:spPr>
          <a:xfrm rot="18123922">
            <a:off x="2191860" y="4958561"/>
            <a:ext cx="432048" cy="588197"/>
          </a:xfrm>
          <a:prstGeom prst="downArrow">
            <a:avLst>
              <a:gd name="adj1" fmla="val 3572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po 6"/>
          <p:cNvGrpSpPr/>
          <p:nvPr/>
        </p:nvGrpSpPr>
        <p:grpSpPr>
          <a:xfrm>
            <a:off x="714011" y="992922"/>
            <a:ext cx="8034453" cy="707886"/>
            <a:chOff x="755576" y="457351"/>
            <a:chExt cx="8034453" cy="707886"/>
          </a:xfrm>
        </p:grpSpPr>
        <p:sp>
          <p:nvSpPr>
            <p:cNvPr id="3" name="CasellaDiTesto 2"/>
            <p:cNvSpPr txBox="1"/>
            <p:nvPr/>
          </p:nvSpPr>
          <p:spPr>
            <a:xfrm>
              <a:off x="755576" y="652626"/>
              <a:ext cx="2016224" cy="400110"/>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t>OGGETTO</a:t>
              </a:r>
              <a:endParaRPr lang="it-IT" sz="2000" b="1" dirty="0"/>
            </a:p>
          </p:txBody>
        </p:sp>
        <p:sp>
          <p:nvSpPr>
            <p:cNvPr id="4" name="CasellaDiTesto 3"/>
            <p:cNvSpPr txBox="1"/>
            <p:nvPr/>
          </p:nvSpPr>
          <p:spPr>
            <a:xfrm>
              <a:off x="3893485" y="457351"/>
              <a:ext cx="4896544" cy="707886"/>
            </a:xfrm>
            <a:prstGeom prst="rect">
              <a:avLst/>
            </a:prstGeom>
            <a:noFill/>
          </p:spPr>
          <p:txBody>
            <a:bodyPr wrap="square" rtlCol="0">
              <a:spAutoFit/>
            </a:bodyPr>
            <a:lstStyle/>
            <a:p>
              <a:r>
                <a:rPr lang="it-IT" sz="2000" dirty="0" smtClean="0"/>
                <a:t>le DAT devono essere </a:t>
              </a:r>
              <a:r>
                <a:rPr lang="it-IT" sz="2000" b="1" dirty="0" smtClean="0"/>
                <a:t>lecite</a:t>
              </a:r>
              <a:r>
                <a:rPr lang="it-IT" sz="2000" dirty="0" smtClean="0"/>
                <a:t> e </a:t>
              </a:r>
              <a:r>
                <a:rPr lang="it-IT" sz="2000" b="1" dirty="0" smtClean="0"/>
                <a:t>conformi all’ordine pubblico</a:t>
              </a:r>
              <a:endParaRPr lang="it-IT" sz="2000" b="1" dirty="0"/>
            </a:p>
          </p:txBody>
        </p:sp>
        <p:sp>
          <p:nvSpPr>
            <p:cNvPr id="5" name="Freccia a destra 4"/>
            <p:cNvSpPr/>
            <p:nvPr/>
          </p:nvSpPr>
          <p:spPr>
            <a:xfrm>
              <a:off x="3209314" y="642932"/>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6" name="CasellaDiTesto 5"/>
          <p:cNvSpPr txBox="1"/>
          <p:nvPr/>
        </p:nvSpPr>
        <p:spPr>
          <a:xfrm>
            <a:off x="1979712" y="332656"/>
            <a:ext cx="5328592" cy="430887"/>
          </a:xfrm>
          <a:prstGeom prst="rect">
            <a:avLst/>
          </a:prstGeom>
          <a:ln w="3810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200" b="1" u="sng" dirty="0" smtClean="0"/>
              <a:t>CONTENUTO E LICEITÀ</a:t>
            </a:r>
          </a:p>
        </p:txBody>
      </p:sp>
      <p:sp>
        <p:nvSpPr>
          <p:cNvPr id="8" name="Rettangolo 7"/>
          <p:cNvSpPr/>
          <p:nvPr/>
        </p:nvSpPr>
        <p:spPr>
          <a:xfrm>
            <a:off x="395536" y="2120428"/>
            <a:ext cx="7992888" cy="1237262"/>
          </a:xfrm>
          <a:prstGeom prst="rect">
            <a:avLst/>
          </a:prstGeom>
        </p:spPr>
        <p:txBody>
          <a:bodyPr wrap="square">
            <a:spAutoFit/>
          </a:bodyPr>
          <a:lstStyle/>
          <a:p>
            <a:pPr marL="274320" lvl="0" indent="-274320">
              <a:spcBef>
                <a:spcPct val="20000"/>
              </a:spcBef>
              <a:buClr>
                <a:schemeClr val="accent1"/>
              </a:buClr>
              <a:buSzPct val="85000"/>
              <a:buFont typeface="Wingdings 2"/>
              <a:buChar char=""/>
            </a:pPr>
            <a:r>
              <a:rPr lang="it-IT" sz="2000" dirty="0" smtClean="0"/>
              <a:t>la legge n. 219 de 2017 si occupa SOLO della cd. </a:t>
            </a:r>
            <a:r>
              <a:rPr lang="it-IT" sz="2400" b="1" dirty="0" smtClean="0">
                <a:solidFill>
                  <a:schemeClr val="accent3">
                    <a:lumMod val="50000"/>
                  </a:schemeClr>
                </a:solidFill>
              </a:rPr>
              <a:t>EUTANASIA </a:t>
            </a:r>
          </a:p>
          <a:p>
            <a:pPr marL="274320" lvl="0" indent="-274320">
              <a:spcBef>
                <a:spcPct val="20000"/>
              </a:spcBef>
              <a:buClr>
                <a:schemeClr val="accent1"/>
              </a:buClr>
              <a:buSzPct val="85000"/>
            </a:pPr>
            <a:r>
              <a:rPr lang="it-IT" sz="2400" b="1" dirty="0" smtClean="0">
                <a:solidFill>
                  <a:schemeClr val="accent3">
                    <a:lumMod val="50000"/>
                  </a:schemeClr>
                </a:solidFill>
              </a:rPr>
              <a:t>    PASSIVA</a:t>
            </a:r>
            <a:r>
              <a:rPr lang="it-IT" sz="2000" dirty="0" smtClean="0"/>
              <a:t> </a:t>
            </a:r>
          </a:p>
          <a:p>
            <a:pPr marL="274320" lvl="0" indent="-274320">
              <a:spcBef>
                <a:spcPct val="20000"/>
              </a:spcBef>
              <a:buClr>
                <a:schemeClr val="accent1"/>
              </a:buClr>
              <a:buSzPct val="85000"/>
              <a:buFont typeface="Wingdings 2"/>
              <a:buChar char=""/>
            </a:pPr>
            <a:endParaRPr lang="it-IT" dirty="0"/>
          </a:p>
        </p:txBody>
      </p:sp>
      <p:sp>
        <p:nvSpPr>
          <p:cNvPr id="10" name="Freccia in giù 9"/>
          <p:cNvSpPr/>
          <p:nvPr/>
        </p:nvSpPr>
        <p:spPr>
          <a:xfrm>
            <a:off x="5679830" y="4351249"/>
            <a:ext cx="360040" cy="28803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dirty="0"/>
          </a:p>
        </p:txBody>
      </p:sp>
      <p:sp>
        <p:nvSpPr>
          <p:cNvPr id="11" name="CasellaDiTesto 10"/>
          <p:cNvSpPr txBox="1"/>
          <p:nvPr/>
        </p:nvSpPr>
        <p:spPr>
          <a:xfrm>
            <a:off x="3048710" y="2636912"/>
            <a:ext cx="5627746" cy="1631216"/>
          </a:xfrm>
          <a:prstGeom prst="rect">
            <a:avLst/>
          </a:prstGeom>
          <a:ln w="28575">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dirty="0" smtClean="0"/>
              <a:t>la possibilità di </a:t>
            </a:r>
            <a:r>
              <a:rPr lang="it-IT" sz="2000" b="1" dirty="0" smtClean="0"/>
              <a:t>rifiutare o interrompere le cure necessarie alla sopravvivenza </a:t>
            </a:r>
            <a:r>
              <a:rPr lang="it-IT" sz="2000" dirty="0" smtClean="0"/>
              <a:t>ha comportato, di fatto, il riconoscimento del diritto del soggetto di scegliere di morire, lasciando che la malattia manifesti i suoi effetti </a:t>
            </a:r>
            <a:endParaRPr lang="it-IT" sz="2000" dirty="0"/>
          </a:p>
        </p:txBody>
      </p:sp>
      <p:sp>
        <p:nvSpPr>
          <p:cNvPr id="13" name="Freccia a destra con strisce 12"/>
          <p:cNvSpPr/>
          <p:nvPr/>
        </p:nvSpPr>
        <p:spPr>
          <a:xfrm>
            <a:off x="2453325" y="2650767"/>
            <a:ext cx="432048" cy="432048"/>
          </a:xfrm>
          <a:prstGeom prst="stripedRightArrow">
            <a:avLst/>
          </a:prstGeom>
          <a:solidFill>
            <a:schemeClr val="accent3">
              <a:lumMod val="50000"/>
            </a:schemeClr>
          </a:solidFill>
          <a:ln>
            <a:solidFill>
              <a:schemeClr val="tx1">
                <a:lumMod val="85000"/>
                <a:lumOff val="1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16" name="CasellaDiTesto 15"/>
          <p:cNvSpPr txBox="1"/>
          <p:nvPr/>
        </p:nvSpPr>
        <p:spPr>
          <a:xfrm>
            <a:off x="3018267" y="4609910"/>
            <a:ext cx="5544616" cy="707886"/>
          </a:xfrm>
          <a:prstGeom prst="rect">
            <a:avLst/>
          </a:prstGeom>
          <a:noFill/>
        </p:spPr>
        <p:txBody>
          <a:bodyPr wrap="square" rtlCol="0">
            <a:spAutoFit/>
          </a:bodyPr>
          <a:lstStyle/>
          <a:p>
            <a:pPr algn="ctr"/>
            <a:r>
              <a:rPr lang="it-IT" sz="2000" dirty="0" smtClean="0"/>
              <a:t>la legge ha riconosciuto liceità all’eutanasia passiva ed ha escluso la punibilità del medico </a:t>
            </a:r>
            <a:endParaRPr lang="it-IT" sz="2000" b="1" dirty="0"/>
          </a:p>
        </p:txBody>
      </p:sp>
      <p:sp>
        <p:nvSpPr>
          <p:cNvPr id="17" name="Rettangolo 16"/>
          <p:cNvSpPr/>
          <p:nvPr/>
        </p:nvSpPr>
        <p:spPr>
          <a:xfrm>
            <a:off x="467544" y="5589240"/>
            <a:ext cx="8208912" cy="1409617"/>
          </a:xfrm>
          <a:prstGeom prst="rect">
            <a:avLst/>
          </a:prstGeom>
        </p:spPr>
        <p:txBody>
          <a:bodyPr wrap="square">
            <a:spAutoFit/>
          </a:bodyPr>
          <a:lstStyle/>
          <a:p>
            <a:pPr marL="274320" lvl="0" indent="-274320">
              <a:spcBef>
                <a:spcPct val="20000"/>
              </a:spcBef>
              <a:buClr>
                <a:schemeClr val="accent1"/>
              </a:buClr>
              <a:buSzPct val="85000"/>
              <a:buFont typeface="Wingdings 2"/>
              <a:buChar char=""/>
            </a:pPr>
            <a:r>
              <a:rPr lang="it-IT" sz="2000" u="sng" dirty="0" smtClean="0"/>
              <a:t>NON</a:t>
            </a:r>
            <a:r>
              <a:rPr lang="it-IT" sz="2000" dirty="0" smtClean="0"/>
              <a:t> è intervenuta sulle </a:t>
            </a:r>
            <a:r>
              <a:rPr lang="it-IT" sz="2000" b="1" dirty="0" smtClean="0"/>
              <a:t>azioni volontarie </a:t>
            </a:r>
            <a:r>
              <a:rPr lang="it-IT" sz="2000" dirty="0" smtClean="0"/>
              <a:t>dirette a porre fine alla vita </a:t>
            </a:r>
            <a:r>
              <a:rPr lang="it-IT" sz="2000" dirty="0" smtClean="0">
                <a:sym typeface="Wingdings" pitchFamily="2" charset="2"/>
              </a:rPr>
              <a:t> non possono costituire oggetto di DAT</a:t>
            </a:r>
            <a:endParaRPr lang="it-IT" sz="2000" dirty="0" smtClean="0"/>
          </a:p>
          <a:p>
            <a:pPr marL="274320" lvl="0" indent="-274320">
              <a:spcBef>
                <a:spcPct val="20000"/>
              </a:spcBef>
              <a:buClr>
                <a:schemeClr val="accent1"/>
              </a:buClr>
              <a:buSzPct val="85000"/>
            </a:pPr>
            <a:endParaRPr lang="it-IT" sz="2000" dirty="0" smtClean="0"/>
          </a:p>
          <a:p>
            <a:pPr marL="274320" lvl="0" indent="-274320">
              <a:spcBef>
                <a:spcPct val="20000"/>
              </a:spcBef>
              <a:buClr>
                <a:schemeClr val="accent1"/>
              </a:buClr>
              <a:buSzPct val="85000"/>
              <a:buFont typeface="Wingdings 2"/>
              <a:buChar char=""/>
            </a:pPr>
            <a:endParaRPr lang="it-I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539552" y="1700808"/>
            <a:ext cx="3744416" cy="1754326"/>
          </a:xfrm>
          <a:prstGeom prst="rect">
            <a:avLst/>
          </a:prstGeom>
          <a:ln w="28575">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b="1" dirty="0" smtClean="0"/>
              <a:t>atto</a:t>
            </a:r>
            <a:r>
              <a:rPr lang="it-IT" dirty="0" smtClean="0"/>
              <a:t> diretto a </a:t>
            </a:r>
            <a:r>
              <a:rPr lang="it-IT" b="1" dirty="0" smtClean="0"/>
              <a:t>procurare</a:t>
            </a:r>
            <a:r>
              <a:rPr lang="it-IT" dirty="0" smtClean="0"/>
              <a:t> ovvero ad </a:t>
            </a:r>
            <a:r>
              <a:rPr lang="it-IT" b="1" dirty="0" smtClean="0"/>
              <a:t>accelerare</a:t>
            </a:r>
            <a:r>
              <a:rPr lang="it-IT" dirty="0" smtClean="0"/>
              <a:t> la morte di un soggetto, tale per cui, in assenza di esso, il paziente non sarebbe morto ovvero sarebbe morto successivamente</a:t>
            </a:r>
            <a:endParaRPr lang="it-IT" dirty="0"/>
          </a:p>
        </p:txBody>
      </p:sp>
      <p:sp>
        <p:nvSpPr>
          <p:cNvPr id="10" name="CasellaDiTesto 9"/>
          <p:cNvSpPr txBox="1"/>
          <p:nvPr/>
        </p:nvSpPr>
        <p:spPr>
          <a:xfrm>
            <a:off x="539552" y="332656"/>
            <a:ext cx="3744416" cy="954107"/>
          </a:xfrm>
          <a:prstGeom prst="rect">
            <a:avLst/>
          </a:prstGeom>
          <a:ln w="38100">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800" b="1" dirty="0" smtClean="0">
                <a:solidFill>
                  <a:schemeClr val="accent3">
                    <a:lumMod val="50000"/>
                  </a:schemeClr>
                </a:solidFill>
              </a:rPr>
              <a:t>EUTANASIA ATTIVA </a:t>
            </a:r>
            <a:endParaRPr lang="it-IT" b="1" dirty="0">
              <a:solidFill>
                <a:schemeClr val="accent3">
                  <a:lumMod val="50000"/>
                </a:schemeClr>
              </a:solidFill>
            </a:endParaRPr>
          </a:p>
        </p:txBody>
      </p:sp>
      <p:sp>
        <p:nvSpPr>
          <p:cNvPr id="12" name="CasellaDiTesto 11"/>
          <p:cNvSpPr txBox="1"/>
          <p:nvPr/>
        </p:nvSpPr>
        <p:spPr>
          <a:xfrm>
            <a:off x="4788024" y="332656"/>
            <a:ext cx="3744416" cy="954107"/>
          </a:xfrm>
          <a:prstGeom prst="rect">
            <a:avLst/>
          </a:prstGeom>
          <a:noFill/>
          <a:ln w="38100">
            <a:solidFill>
              <a:schemeClr val="accent3">
                <a:lumMod val="75000"/>
              </a:schemeClr>
            </a:solidFill>
          </a:ln>
        </p:spPr>
        <p:txBody>
          <a:bodyPr wrap="square" rtlCol="0">
            <a:spAutoFit/>
          </a:bodyPr>
          <a:lstStyle/>
          <a:p>
            <a:pPr algn="ctr"/>
            <a:r>
              <a:rPr lang="it-IT" sz="2800" b="1" dirty="0" smtClean="0">
                <a:solidFill>
                  <a:schemeClr val="accent3">
                    <a:lumMod val="50000"/>
                  </a:schemeClr>
                </a:solidFill>
              </a:rPr>
              <a:t>AIUTO AL SUICIDIO</a:t>
            </a:r>
            <a:endParaRPr lang="it-IT" sz="2800" b="1" dirty="0">
              <a:solidFill>
                <a:schemeClr val="accent3">
                  <a:lumMod val="50000"/>
                </a:schemeClr>
              </a:solidFill>
            </a:endParaRPr>
          </a:p>
        </p:txBody>
      </p:sp>
      <p:sp>
        <p:nvSpPr>
          <p:cNvPr id="13" name="CasellaDiTesto 12"/>
          <p:cNvSpPr txBox="1"/>
          <p:nvPr/>
        </p:nvSpPr>
        <p:spPr>
          <a:xfrm>
            <a:off x="4788024" y="1700808"/>
            <a:ext cx="3816424" cy="2308324"/>
          </a:xfrm>
          <a:prstGeom prst="rect">
            <a:avLst/>
          </a:prstGeom>
          <a:ln w="28575">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b="1" dirty="0" smtClean="0"/>
              <a:t>aiuto medico e amministrativo </a:t>
            </a:r>
            <a:r>
              <a:rPr lang="it-IT" dirty="0" smtClean="0"/>
              <a:t>portato a un soggetto che ha deciso di morire tramite il suicidio (aiuto nella preparazione del mix di sostanze letali), ma l’atto finale di togliersi la vita è compiuto in modo autonomo e volontario dal soggetto stesso e non da soggetti terzi</a:t>
            </a:r>
            <a:endParaRPr lang="it-IT" dirty="0"/>
          </a:p>
        </p:txBody>
      </p:sp>
      <p:sp>
        <p:nvSpPr>
          <p:cNvPr id="14" name="Freccia a destra con strisce 13"/>
          <p:cNvSpPr/>
          <p:nvPr/>
        </p:nvSpPr>
        <p:spPr>
          <a:xfrm rot="5400000">
            <a:off x="2195736" y="1340768"/>
            <a:ext cx="432048" cy="432048"/>
          </a:xfrm>
          <a:prstGeom prst="stripedRightArrow">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a destra con strisce 14"/>
          <p:cNvSpPr/>
          <p:nvPr/>
        </p:nvSpPr>
        <p:spPr>
          <a:xfrm rot="5400000">
            <a:off x="6444208" y="1340768"/>
            <a:ext cx="432048" cy="432048"/>
          </a:xfrm>
          <a:prstGeom prst="stripedRightArrow">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0" name="Gruppo 19"/>
          <p:cNvGrpSpPr/>
          <p:nvPr/>
        </p:nvGrpSpPr>
        <p:grpSpPr>
          <a:xfrm>
            <a:off x="5148064" y="4293096"/>
            <a:ext cx="3168352" cy="1152128"/>
            <a:chOff x="885524" y="4293096"/>
            <a:chExt cx="3168352" cy="1152128"/>
          </a:xfrm>
        </p:grpSpPr>
        <p:sp>
          <p:nvSpPr>
            <p:cNvPr id="16" name="Ovale 15"/>
            <p:cNvSpPr/>
            <p:nvPr/>
          </p:nvSpPr>
          <p:spPr>
            <a:xfrm>
              <a:off x="971600" y="4293096"/>
              <a:ext cx="2952328" cy="115212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CasellaDiTesto 18"/>
            <p:cNvSpPr txBox="1"/>
            <p:nvPr/>
          </p:nvSpPr>
          <p:spPr>
            <a:xfrm>
              <a:off x="885524" y="4480984"/>
              <a:ext cx="3168352" cy="720080"/>
            </a:xfrm>
            <a:prstGeom prst="rect">
              <a:avLst/>
            </a:prstGeom>
            <a:noFill/>
          </p:spPr>
          <p:txBody>
            <a:bodyPr wrap="square" rtlCol="0">
              <a:spAutoFit/>
            </a:bodyPr>
            <a:lstStyle/>
            <a:p>
              <a:pPr algn="ctr"/>
              <a:r>
                <a:rPr lang="it-IT" sz="2000" u="sng" dirty="0" smtClean="0">
                  <a:solidFill>
                    <a:schemeClr val="bg1"/>
                  </a:solidFill>
                </a:rPr>
                <a:t>PUNIBILE</a:t>
              </a:r>
              <a:br>
                <a:rPr lang="it-IT" sz="2000" u="sng" dirty="0" smtClean="0">
                  <a:solidFill>
                    <a:schemeClr val="bg1"/>
                  </a:solidFill>
                </a:rPr>
              </a:br>
              <a:r>
                <a:rPr lang="it-IT" sz="2000" dirty="0" smtClean="0">
                  <a:solidFill>
                    <a:schemeClr val="bg1"/>
                  </a:solidFill>
                </a:rPr>
                <a:t> ex </a:t>
              </a:r>
              <a:r>
                <a:rPr lang="it-IT" sz="2000" b="1" dirty="0" smtClean="0">
                  <a:solidFill>
                    <a:schemeClr val="bg1"/>
                  </a:solidFill>
                </a:rPr>
                <a:t>ART.580</a:t>
              </a:r>
              <a:r>
                <a:rPr lang="it-IT" sz="2000" dirty="0" smtClean="0">
                  <a:solidFill>
                    <a:schemeClr val="bg1"/>
                  </a:solidFill>
                </a:rPr>
                <a:t> </a:t>
              </a:r>
              <a:r>
                <a:rPr lang="it-IT" sz="2000" dirty="0" err="1" smtClean="0">
                  <a:solidFill>
                    <a:schemeClr val="bg1"/>
                  </a:solidFill>
                </a:rPr>
                <a:t>c.p</a:t>
              </a:r>
              <a:r>
                <a:rPr lang="it-IT" sz="2000" dirty="0" smtClean="0">
                  <a:solidFill>
                    <a:schemeClr val="bg1"/>
                  </a:solidFill>
                </a:rPr>
                <a:t>. </a:t>
              </a:r>
              <a:endParaRPr lang="it-IT" sz="2000" dirty="0">
                <a:solidFill>
                  <a:schemeClr val="bg1"/>
                </a:solidFill>
              </a:endParaRPr>
            </a:p>
          </p:txBody>
        </p:sp>
      </p:grpSp>
      <p:grpSp>
        <p:nvGrpSpPr>
          <p:cNvPr id="21" name="Gruppo 20"/>
          <p:cNvGrpSpPr/>
          <p:nvPr/>
        </p:nvGrpSpPr>
        <p:grpSpPr>
          <a:xfrm>
            <a:off x="827584" y="4293096"/>
            <a:ext cx="3168352" cy="1152128"/>
            <a:chOff x="813516" y="4221088"/>
            <a:chExt cx="3168352" cy="1152128"/>
          </a:xfrm>
        </p:grpSpPr>
        <p:sp>
          <p:nvSpPr>
            <p:cNvPr id="22" name="Ovale 21"/>
            <p:cNvSpPr/>
            <p:nvPr/>
          </p:nvSpPr>
          <p:spPr>
            <a:xfrm>
              <a:off x="885524" y="4221088"/>
              <a:ext cx="2952328" cy="115212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CasellaDiTesto 22"/>
            <p:cNvSpPr txBox="1"/>
            <p:nvPr/>
          </p:nvSpPr>
          <p:spPr>
            <a:xfrm>
              <a:off x="813516" y="4437112"/>
              <a:ext cx="3168352" cy="720080"/>
            </a:xfrm>
            <a:prstGeom prst="rect">
              <a:avLst/>
            </a:prstGeom>
            <a:noFill/>
          </p:spPr>
          <p:txBody>
            <a:bodyPr wrap="square" rtlCol="0">
              <a:spAutoFit/>
            </a:bodyPr>
            <a:lstStyle/>
            <a:p>
              <a:pPr algn="ctr"/>
              <a:r>
                <a:rPr lang="it-IT" sz="2000" u="sng" dirty="0" smtClean="0">
                  <a:solidFill>
                    <a:schemeClr val="bg1"/>
                  </a:solidFill>
                </a:rPr>
                <a:t>PUNIBILE</a:t>
              </a:r>
              <a:br>
                <a:rPr lang="it-IT" sz="2000" u="sng" dirty="0" smtClean="0">
                  <a:solidFill>
                    <a:schemeClr val="bg1"/>
                  </a:solidFill>
                </a:rPr>
              </a:br>
              <a:r>
                <a:rPr lang="it-IT" sz="2000" dirty="0" smtClean="0">
                  <a:solidFill>
                    <a:schemeClr val="bg1"/>
                  </a:solidFill>
                </a:rPr>
                <a:t> ex </a:t>
              </a:r>
              <a:r>
                <a:rPr lang="it-IT" sz="2000" b="1" dirty="0" smtClean="0">
                  <a:solidFill>
                    <a:schemeClr val="bg1"/>
                  </a:solidFill>
                </a:rPr>
                <a:t>ART.579</a:t>
              </a:r>
              <a:r>
                <a:rPr lang="it-IT" sz="2000" dirty="0" smtClean="0">
                  <a:solidFill>
                    <a:schemeClr val="bg1"/>
                  </a:solidFill>
                </a:rPr>
                <a:t> </a:t>
              </a:r>
              <a:r>
                <a:rPr lang="it-IT" sz="2000" dirty="0" err="1" smtClean="0">
                  <a:solidFill>
                    <a:schemeClr val="bg1"/>
                  </a:solidFill>
                </a:rPr>
                <a:t>c.p</a:t>
              </a:r>
              <a:r>
                <a:rPr lang="it-IT" sz="2000" dirty="0" smtClean="0">
                  <a:solidFill>
                    <a:schemeClr val="bg1"/>
                  </a:solidFill>
                </a:rPr>
                <a:t>. </a:t>
              </a:r>
              <a:endParaRPr lang="it-IT" sz="2000" dirty="0">
                <a:solidFill>
                  <a:schemeClr val="bg1"/>
                </a:solidFill>
              </a:endParaRPr>
            </a:p>
          </p:txBody>
        </p:sp>
      </p:grpSp>
      <p:sp>
        <p:nvSpPr>
          <p:cNvPr id="24" name="CasellaDiTesto 23"/>
          <p:cNvSpPr txBox="1"/>
          <p:nvPr/>
        </p:nvSpPr>
        <p:spPr>
          <a:xfrm>
            <a:off x="611560" y="5733256"/>
            <a:ext cx="3600400" cy="400110"/>
          </a:xfrm>
          <a:prstGeom prst="rect">
            <a:avLst/>
          </a:prstGeom>
          <a:ln w="38100">
            <a:solidFill>
              <a:srgbClr val="C0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solidFill>
                  <a:srgbClr val="C00000"/>
                </a:solidFill>
              </a:rPr>
              <a:t>omicidio del consenziente</a:t>
            </a:r>
            <a:endParaRPr lang="it-IT" sz="1400" b="1" dirty="0">
              <a:solidFill>
                <a:srgbClr val="C00000"/>
              </a:solidFill>
            </a:endParaRPr>
          </a:p>
        </p:txBody>
      </p:sp>
      <p:sp>
        <p:nvSpPr>
          <p:cNvPr id="25" name="CasellaDiTesto 24"/>
          <p:cNvSpPr txBox="1"/>
          <p:nvPr/>
        </p:nvSpPr>
        <p:spPr>
          <a:xfrm>
            <a:off x="4788024" y="5733256"/>
            <a:ext cx="4104456" cy="400110"/>
          </a:xfrm>
          <a:prstGeom prst="rect">
            <a:avLst/>
          </a:prstGeom>
          <a:ln w="38100">
            <a:solidFill>
              <a:srgbClr val="C0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solidFill>
                  <a:srgbClr val="C00000"/>
                </a:solidFill>
              </a:rPr>
              <a:t>istigazione o aiuto al suicidio</a:t>
            </a:r>
            <a:endParaRPr lang="it-IT" sz="1400" b="1" dirty="0">
              <a:solidFill>
                <a:srgbClr val="C00000"/>
              </a:solidFill>
            </a:endParaRPr>
          </a:p>
        </p:txBody>
      </p:sp>
      <p:sp>
        <p:nvSpPr>
          <p:cNvPr id="26" name="Freccia in giù 25"/>
          <p:cNvSpPr/>
          <p:nvPr/>
        </p:nvSpPr>
        <p:spPr>
          <a:xfrm>
            <a:off x="2209804" y="5315276"/>
            <a:ext cx="360040" cy="36004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C00000"/>
              </a:solidFill>
            </a:endParaRPr>
          </a:p>
        </p:txBody>
      </p:sp>
      <p:sp>
        <p:nvSpPr>
          <p:cNvPr id="27" name="Freccia in giù 26"/>
          <p:cNvSpPr/>
          <p:nvPr/>
        </p:nvSpPr>
        <p:spPr>
          <a:xfrm>
            <a:off x="6516216" y="5315276"/>
            <a:ext cx="360040" cy="36004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C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39552" y="652626"/>
            <a:ext cx="1872208" cy="400110"/>
          </a:xfrm>
          <a:prstGeom prst="rect">
            <a:avLst/>
          </a:prstGeom>
          <a:ln w="38100">
            <a:solidFill>
              <a:srgbClr val="C0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t>ART.580 </a:t>
            </a:r>
            <a:r>
              <a:rPr lang="it-IT" sz="2000" b="1" dirty="0" err="1" smtClean="0"/>
              <a:t>c.p</a:t>
            </a:r>
            <a:r>
              <a:rPr lang="it-IT" sz="2000" b="1" dirty="0" smtClean="0"/>
              <a:t>.</a:t>
            </a:r>
            <a:endParaRPr lang="it-IT" sz="2000" b="1" dirty="0"/>
          </a:p>
        </p:txBody>
      </p:sp>
      <p:sp>
        <p:nvSpPr>
          <p:cNvPr id="5" name="CasellaDiTesto 4"/>
          <p:cNvSpPr txBox="1"/>
          <p:nvPr/>
        </p:nvSpPr>
        <p:spPr>
          <a:xfrm>
            <a:off x="3203848" y="305361"/>
            <a:ext cx="5760640" cy="1323439"/>
          </a:xfrm>
          <a:prstGeom prst="rect">
            <a:avLst/>
          </a:prstGeom>
          <a:noFill/>
        </p:spPr>
        <p:txBody>
          <a:bodyPr wrap="square" rtlCol="0">
            <a:spAutoFit/>
          </a:bodyPr>
          <a:lstStyle/>
          <a:p>
            <a:r>
              <a:rPr lang="it-IT" sz="2000" i="1" dirty="0" smtClean="0"/>
              <a:t>chiunque </a:t>
            </a:r>
            <a:r>
              <a:rPr lang="it-IT" sz="2000" i="1" u="sng" dirty="0" smtClean="0"/>
              <a:t>determina altri al suicidio</a:t>
            </a:r>
            <a:r>
              <a:rPr lang="it-IT" sz="2000" i="1" dirty="0" smtClean="0"/>
              <a:t> o </a:t>
            </a:r>
            <a:r>
              <a:rPr lang="it-IT" sz="2000" i="1" u="sng" dirty="0" smtClean="0"/>
              <a:t>rafforza l’altrui proposito di suicidio</a:t>
            </a:r>
            <a:r>
              <a:rPr lang="it-IT" sz="2000" i="1" dirty="0" smtClean="0"/>
              <a:t>, ovvero ne </a:t>
            </a:r>
            <a:r>
              <a:rPr lang="it-IT" sz="2000" i="1" u="sng" dirty="0" smtClean="0"/>
              <a:t>agevola in qualsiasi modo l’esecuzione</a:t>
            </a:r>
            <a:r>
              <a:rPr lang="it-IT" sz="2000" i="1" dirty="0" smtClean="0"/>
              <a:t>, è punito, se il suicidio avviene, con la reclusione da 5 a 12 anni</a:t>
            </a:r>
            <a:endParaRPr lang="it-IT" sz="2000" b="1" i="1" dirty="0"/>
          </a:p>
        </p:txBody>
      </p:sp>
      <p:sp>
        <p:nvSpPr>
          <p:cNvPr id="6" name="Freccia a destra 5"/>
          <p:cNvSpPr/>
          <p:nvPr/>
        </p:nvSpPr>
        <p:spPr>
          <a:xfrm>
            <a:off x="2627784" y="692696"/>
            <a:ext cx="432048" cy="360040"/>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Segnaposto contenuto 2"/>
          <p:cNvSpPr txBox="1">
            <a:spLocks/>
          </p:cNvSpPr>
          <p:nvPr/>
        </p:nvSpPr>
        <p:spPr>
          <a:xfrm>
            <a:off x="323528" y="2708920"/>
            <a:ext cx="6840760" cy="2736304"/>
          </a:xfrm>
          <a:prstGeom prst="rect">
            <a:avLst/>
          </a:prstGeom>
        </p:spPr>
        <p:txBody>
          <a:bodyPr/>
          <a:lstStyle/>
          <a:p>
            <a:pPr marL="342900" lvl="0" indent="-342900">
              <a:spcBef>
                <a:spcPct val="20000"/>
              </a:spcBef>
              <a:buClr>
                <a:schemeClr val="accent1"/>
              </a:buClr>
              <a:buSzPct val="85000"/>
              <a:buFont typeface="+mj-lt"/>
              <a:buAutoNum type="alphaLcParenR"/>
            </a:pPr>
            <a:r>
              <a:rPr lang="it-IT" b="1" dirty="0" smtClean="0"/>
              <a:t>determinazione dell’altrui proposito</a:t>
            </a:r>
            <a:r>
              <a:rPr lang="it-IT" dirty="0" smtClean="0"/>
              <a:t>: qualsiasi condotta idonea a far sorgere in un individuo un proposito prima inesistente</a:t>
            </a:r>
          </a:p>
          <a:p>
            <a:pPr marL="342900" lvl="0" indent="-342900">
              <a:spcBef>
                <a:spcPct val="20000"/>
              </a:spcBef>
              <a:buClr>
                <a:schemeClr val="accent1"/>
              </a:buClr>
              <a:buSzPct val="85000"/>
              <a:buFont typeface="+mj-lt"/>
              <a:buAutoNum type="alphaLcParenR"/>
            </a:pPr>
            <a:r>
              <a:rPr lang="it-IT" b="1" dirty="0" smtClean="0"/>
              <a:t>rafforzamento dell’altrui proposito</a:t>
            </a:r>
            <a:r>
              <a:rPr lang="it-IT" dirty="0" smtClean="0"/>
              <a:t>: qualsiasi condotta volta al rafforzamento di un’intenzione che, seppur blanda, fosse già presente nell’individuo</a:t>
            </a:r>
          </a:p>
          <a:p>
            <a:pPr marL="342900" lvl="0" indent="-342900">
              <a:spcBef>
                <a:spcPct val="20000"/>
              </a:spcBef>
              <a:buClr>
                <a:schemeClr val="accent1"/>
              </a:buClr>
              <a:buSzPct val="85000"/>
              <a:buFont typeface="+mj-lt"/>
              <a:buAutoNum type="alphaLcParenR"/>
            </a:pPr>
            <a:endParaRPr lang="it-IT" dirty="0" smtClean="0"/>
          </a:p>
          <a:p>
            <a:pPr marL="342900" lvl="0" indent="-342900">
              <a:spcBef>
                <a:spcPct val="20000"/>
              </a:spcBef>
              <a:buClr>
                <a:schemeClr val="accent1"/>
              </a:buClr>
              <a:buSzPct val="85000"/>
              <a:buFont typeface="+mj-lt"/>
              <a:buAutoNum type="alphaLcParenR"/>
            </a:pPr>
            <a:r>
              <a:rPr lang="it-IT" b="1" dirty="0" smtClean="0"/>
              <a:t>aiuto al suicidio</a:t>
            </a:r>
            <a:r>
              <a:rPr lang="it-IT" dirty="0" smtClean="0"/>
              <a:t>: incrimina chiunque ne agevoli in qualsiasi modo l’esecuzione</a:t>
            </a:r>
          </a:p>
          <a:p>
            <a:pPr marL="274320" lvl="0" indent="-274320">
              <a:spcBef>
                <a:spcPct val="20000"/>
              </a:spcBef>
              <a:buClr>
                <a:schemeClr val="accent1"/>
              </a:buClr>
              <a:buSzPct val="85000"/>
              <a:buFont typeface="Wingdings 2"/>
              <a:buChar char=""/>
            </a:pPr>
            <a:endParaRPr lang="it-IT" sz="2000" dirty="0" smtClean="0"/>
          </a:p>
          <a:p>
            <a:pPr marL="274320" lvl="0" indent="-274320">
              <a:spcBef>
                <a:spcPct val="20000"/>
              </a:spcBef>
              <a:buClr>
                <a:schemeClr val="accent1"/>
              </a:buClr>
              <a:buSzPct val="85000"/>
            </a:pPr>
            <a:r>
              <a:rPr lang="it-IT" sz="2000" dirty="0" smtClean="0"/>
              <a:t>     </a:t>
            </a:r>
            <a:endParaRPr lang="it-IT" sz="2000" dirty="0"/>
          </a:p>
        </p:txBody>
      </p:sp>
      <p:sp>
        <p:nvSpPr>
          <p:cNvPr id="13" name="Freccia circolare a destra 12"/>
          <p:cNvSpPr/>
          <p:nvPr/>
        </p:nvSpPr>
        <p:spPr>
          <a:xfrm>
            <a:off x="395536" y="1556792"/>
            <a:ext cx="576064" cy="864096"/>
          </a:xfrm>
          <a:prstGeom prst="curvedRightArrow">
            <a:avLst/>
          </a:prstGeom>
          <a:solidFill>
            <a:schemeClr val="tx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solidFill>
                <a:schemeClr val="tx1"/>
              </a:solidFill>
            </a:endParaRPr>
          </a:p>
        </p:txBody>
      </p:sp>
      <p:sp>
        <p:nvSpPr>
          <p:cNvPr id="9" name="CasellaDiTesto 8"/>
          <p:cNvSpPr txBox="1"/>
          <p:nvPr/>
        </p:nvSpPr>
        <p:spPr>
          <a:xfrm>
            <a:off x="971600" y="1916832"/>
            <a:ext cx="6048672" cy="707886"/>
          </a:xfrm>
          <a:prstGeom prst="rect">
            <a:avLst/>
          </a:prstGeom>
          <a:noFill/>
        </p:spPr>
        <p:txBody>
          <a:bodyPr wrap="square" rtlCol="0">
            <a:spAutoFit/>
          </a:bodyPr>
          <a:lstStyle/>
          <a:p>
            <a:r>
              <a:rPr lang="it-IT" sz="2000" smtClean="0"/>
              <a:t>reato a fattispecie alternative </a:t>
            </a:r>
            <a:r>
              <a:rPr lang="it-IT" sz="2000" dirty="0" smtClean="0"/>
              <a:t>volto ad incriminare </a:t>
            </a:r>
            <a:r>
              <a:rPr lang="it-IT" sz="2000" b="1" dirty="0" smtClean="0"/>
              <a:t>tre diverse condotte</a:t>
            </a:r>
            <a:r>
              <a:rPr lang="it-IT" sz="2000" dirty="0" smtClean="0"/>
              <a:t>:</a:t>
            </a:r>
            <a:endParaRPr lang="it-IT" sz="2000" i="1" dirty="0"/>
          </a:p>
        </p:txBody>
      </p:sp>
      <p:sp>
        <p:nvSpPr>
          <p:cNvPr id="10" name="Parentesi graffa chiusa 9"/>
          <p:cNvSpPr/>
          <p:nvPr/>
        </p:nvSpPr>
        <p:spPr>
          <a:xfrm>
            <a:off x="7092280" y="2708920"/>
            <a:ext cx="144016" cy="1728192"/>
          </a:xfrm>
          <a:prstGeom prst="rightBrace">
            <a:avLst/>
          </a:pr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1" name="CasellaDiTesto 10"/>
          <p:cNvSpPr txBox="1"/>
          <p:nvPr/>
        </p:nvSpPr>
        <p:spPr>
          <a:xfrm>
            <a:off x="7308304" y="3419708"/>
            <a:ext cx="1872208" cy="338554"/>
          </a:xfrm>
          <a:prstGeom prst="rect">
            <a:avLst/>
          </a:prstGeom>
          <a:noFill/>
        </p:spPr>
        <p:txBody>
          <a:bodyPr wrap="square" rtlCol="0">
            <a:spAutoFit/>
          </a:bodyPr>
          <a:lstStyle/>
          <a:p>
            <a:r>
              <a:rPr lang="it-IT" sz="1600" b="1" dirty="0" smtClean="0"/>
              <a:t>ISTIGAZIONE</a:t>
            </a:r>
            <a:endParaRPr lang="it-IT" b="1" dirty="0"/>
          </a:p>
        </p:txBody>
      </p:sp>
      <p:sp>
        <p:nvSpPr>
          <p:cNvPr id="14" name="CasellaDiTesto 13"/>
          <p:cNvSpPr txBox="1"/>
          <p:nvPr/>
        </p:nvSpPr>
        <p:spPr>
          <a:xfrm>
            <a:off x="1835696" y="5376118"/>
            <a:ext cx="7632848" cy="1077218"/>
          </a:xfrm>
          <a:prstGeom prst="rect">
            <a:avLst/>
          </a:prstGeom>
          <a:noFill/>
        </p:spPr>
        <p:txBody>
          <a:bodyPr wrap="square" rtlCol="0">
            <a:spAutoFit/>
          </a:bodyPr>
          <a:lstStyle/>
          <a:p>
            <a:r>
              <a:rPr lang="it-IT" sz="1600" dirty="0" smtClean="0"/>
              <a:t>qualunque azione </a:t>
            </a:r>
            <a:r>
              <a:rPr lang="it-IT" sz="1600" dirty="0" err="1" smtClean="0"/>
              <a:t>agevolativa</a:t>
            </a:r>
            <a:r>
              <a:rPr lang="it-IT" sz="1600" dirty="0" smtClean="0"/>
              <a:t> del suicidio, che possa casualmente risultare connessa all’evento, deve considerarsi idonea ad integrare il reato in quanto condotta di “aiuto” al suicidio, ancorché estranea alla formazione del processo deliberativo del soggetto passivo                                   (</a:t>
            </a:r>
            <a:r>
              <a:rPr lang="it-IT" sz="1600" u="sng" dirty="0" smtClean="0"/>
              <a:t>Cass. </a:t>
            </a:r>
            <a:r>
              <a:rPr lang="it-IT" sz="1600" u="sng" dirty="0" err="1" smtClean="0"/>
              <a:t>pen</a:t>
            </a:r>
            <a:r>
              <a:rPr lang="it-IT" sz="1600" u="sng" dirty="0" smtClean="0"/>
              <a:t>., n. 3147/1998</a:t>
            </a:r>
            <a:r>
              <a:rPr lang="it-IT" sz="1600" dirty="0" smtClean="0"/>
              <a:t>)</a:t>
            </a:r>
            <a:endParaRPr lang="it-IT" sz="1600" b="1" i="1" dirty="0"/>
          </a:p>
        </p:txBody>
      </p:sp>
      <p:cxnSp>
        <p:nvCxnSpPr>
          <p:cNvPr id="16" name="Connettore 4 15"/>
          <p:cNvCxnSpPr/>
          <p:nvPr/>
        </p:nvCxnSpPr>
        <p:spPr>
          <a:xfrm rot="16200000" flipH="1">
            <a:off x="2633984" y="5235400"/>
            <a:ext cx="360040" cy="144016"/>
          </a:xfrm>
          <a:prstGeom prst="bentConnector3">
            <a:avLst>
              <a:gd name="adj1" fmla="val 50000"/>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9104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egnaposto contenuto 2"/>
          <p:cNvSpPr txBox="1">
            <a:spLocks/>
          </p:cNvSpPr>
          <p:nvPr/>
        </p:nvSpPr>
        <p:spPr>
          <a:xfrm>
            <a:off x="316552" y="1196752"/>
            <a:ext cx="8575928" cy="4392488"/>
          </a:xfrm>
          <a:prstGeom prst="rect">
            <a:avLst/>
          </a:prstGeom>
        </p:spPr>
        <p:txBody>
          <a:bodyPr/>
          <a:lstStyle/>
          <a:p>
            <a:pPr marL="274320" lvl="0" indent="-274320">
              <a:spcBef>
                <a:spcPct val="20000"/>
              </a:spcBef>
              <a:buClr>
                <a:schemeClr val="accent1"/>
              </a:buClr>
              <a:buSzPct val="85000"/>
              <a:buFont typeface="Wingdings 2"/>
              <a:buChar char=""/>
            </a:pPr>
            <a:r>
              <a:rPr lang="it-IT" sz="2200" dirty="0" smtClean="0"/>
              <a:t>mera possibilità</a:t>
            </a:r>
            <a:r>
              <a:rPr lang="it-IT" sz="2200" b="1" dirty="0" smtClean="0"/>
              <a:t> </a:t>
            </a:r>
            <a:r>
              <a:rPr lang="it-IT" sz="2200" dirty="0" smtClean="0"/>
              <a:t>di istituire </a:t>
            </a:r>
            <a:r>
              <a:rPr lang="it-IT" sz="2200" b="1" dirty="0" smtClean="0"/>
              <a:t>registri regionali</a:t>
            </a:r>
            <a:r>
              <a:rPr lang="it-IT" sz="2200" dirty="0" smtClean="0"/>
              <a:t> di raccolta delle DAT </a:t>
            </a:r>
            <a:r>
              <a:rPr lang="it-IT" sz="2200" dirty="0" smtClean="0">
                <a:sym typeface="Wingdings" pitchFamily="2" charset="2"/>
              </a:rPr>
              <a:t>      solo </a:t>
            </a:r>
            <a:r>
              <a:rPr lang="it-IT" sz="2200" dirty="0" smtClean="0"/>
              <a:t>per le </a:t>
            </a:r>
            <a:r>
              <a:rPr lang="it-IT" sz="2200" u="sng" dirty="0" smtClean="0"/>
              <a:t>Regioni</a:t>
            </a:r>
            <a:r>
              <a:rPr lang="it-IT" sz="2200" dirty="0" smtClean="0"/>
              <a:t> che adottano modalità telematiche di gestione della cartella clinica o il fascicolo sanitario elettronico o altre modalità informatiche di gestione dei dati del singolo inscritto al Servizio sanitario nazionale</a:t>
            </a:r>
            <a:br>
              <a:rPr lang="it-IT" sz="2200" dirty="0" smtClean="0"/>
            </a:br>
            <a:endParaRPr lang="it-IT" sz="2200" dirty="0" smtClean="0"/>
          </a:p>
          <a:p>
            <a:pPr marL="274320" lvl="0" indent="-274320">
              <a:spcBef>
                <a:spcPct val="20000"/>
              </a:spcBef>
              <a:buClr>
                <a:schemeClr val="accent1"/>
              </a:buClr>
              <a:buSzPct val="85000"/>
              <a:buFont typeface="Wingdings 2"/>
              <a:buChar char=""/>
            </a:pPr>
            <a:r>
              <a:rPr lang="it-IT" sz="2200" dirty="0" smtClean="0"/>
              <a:t>lacuna: mancanza di previsione di un </a:t>
            </a:r>
            <a:r>
              <a:rPr lang="it-IT" sz="2200" b="1" dirty="0" smtClean="0"/>
              <a:t>registro unico nazionale</a:t>
            </a:r>
            <a:r>
              <a:rPr lang="it-IT" sz="2200" dirty="0" smtClean="0"/>
              <a:t>       istituito attraverso un emendamento alla </a:t>
            </a:r>
            <a:r>
              <a:rPr lang="it-IT" sz="2200" u="sng" dirty="0" smtClean="0"/>
              <a:t>legge di bilancio 2018</a:t>
            </a:r>
            <a:br>
              <a:rPr lang="it-IT" sz="2200" u="sng" dirty="0" smtClean="0"/>
            </a:br>
            <a:endParaRPr lang="it-IT" sz="2200" dirty="0" smtClean="0"/>
          </a:p>
          <a:p>
            <a:pPr marL="274320" lvl="0" indent="-274320">
              <a:spcBef>
                <a:spcPct val="20000"/>
              </a:spcBef>
              <a:buClr>
                <a:schemeClr val="accent1"/>
              </a:buClr>
              <a:buSzPct val="85000"/>
              <a:buFont typeface="Wingdings 2"/>
              <a:buChar char=""/>
            </a:pPr>
            <a:r>
              <a:rPr lang="it-IT" sz="2200" dirty="0" smtClean="0"/>
              <a:t>creazione di un registro elettronico nazionale delle DAT da parte del </a:t>
            </a:r>
            <a:r>
              <a:rPr lang="it-IT" sz="2200" b="1" dirty="0" smtClean="0"/>
              <a:t>Notariato</a:t>
            </a:r>
            <a:r>
              <a:rPr lang="it-IT" sz="2200" dirty="0" smtClean="0"/>
              <a:t>       tale piattaforma potrà dialogare anche con i singoli registri regionali ed essere connessa con il registro nazionale </a:t>
            </a:r>
          </a:p>
        </p:txBody>
      </p:sp>
      <p:sp>
        <p:nvSpPr>
          <p:cNvPr id="21" name="Freccia a destra 20"/>
          <p:cNvSpPr/>
          <p:nvPr/>
        </p:nvSpPr>
        <p:spPr>
          <a:xfrm>
            <a:off x="2209804" y="3702964"/>
            <a:ext cx="21602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CasellaDiTesto 21"/>
          <p:cNvSpPr txBox="1"/>
          <p:nvPr/>
        </p:nvSpPr>
        <p:spPr>
          <a:xfrm>
            <a:off x="2771800" y="476672"/>
            <a:ext cx="3384376" cy="430887"/>
          </a:xfrm>
          <a:prstGeom prst="rect">
            <a:avLst/>
          </a:prstGeom>
          <a:ln w="3810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200" b="1" u="sng" dirty="0" smtClean="0"/>
              <a:t>REGISTRI</a:t>
            </a:r>
            <a:r>
              <a:rPr lang="it-IT" sz="2000" b="1" dirty="0" smtClean="0"/>
              <a:t> </a:t>
            </a:r>
            <a:endParaRPr lang="it-IT" sz="2000" b="1" dirty="0"/>
          </a:p>
        </p:txBody>
      </p:sp>
      <p:sp>
        <p:nvSpPr>
          <p:cNvPr id="7" name="Freccia a destra 6"/>
          <p:cNvSpPr/>
          <p:nvPr/>
        </p:nvSpPr>
        <p:spPr>
          <a:xfrm>
            <a:off x="1403648" y="1628800"/>
            <a:ext cx="21602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31520" lvl="1" indent="-274320">
              <a:spcBef>
                <a:spcPct val="20000"/>
              </a:spcBef>
              <a:buClr>
                <a:schemeClr val="accent1"/>
              </a:buClr>
              <a:buSzPct val="85000"/>
              <a:buFont typeface="Wingdings 2"/>
              <a:buChar char=""/>
            </a:pPr>
            <a:endParaRPr lang="it-IT" dirty="0"/>
          </a:p>
        </p:txBody>
      </p:sp>
      <p:sp>
        <p:nvSpPr>
          <p:cNvPr id="8" name="Freccia a destra 7"/>
          <p:cNvSpPr/>
          <p:nvPr/>
        </p:nvSpPr>
        <p:spPr>
          <a:xfrm>
            <a:off x="2627784" y="5114988"/>
            <a:ext cx="21602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2"/>
          <p:cNvSpPr txBox="1">
            <a:spLocks/>
          </p:cNvSpPr>
          <p:nvPr/>
        </p:nvSpPr>
        <p:spPr>
          <a:xfrm>
            <a:off x="323528" y="232512"/>
            <a:ext cx="8640960" cy="6076808"/>
          </a:xfrm>
          <a:prstGeom prst="rect">
            <a:avLst/>
          </a:prstGeom>
        </p:spPr>
        <p:txBody>
          <a:bodyPr/>
          <a:lstStyle/>
          <a:p>
            <a:pPr marL="274320" marR="0" lvl="0" indent="-274320" defTabSz="914400" rtl="0" eaLnBrk="1" fontAlgn="auto" latinLnBrk="0" hangingPunct="1">
              <a:lnSpc>
                <a:spcPct val="100000"/>
              </a:lnSpc>
              <a:spcBef>
                <a:spcPct val="20000"/>
              </a:spcBef>
              <a:spcAft>
                <a:spcPts val="0"/>
              </a:spcAft>
              <a:buClr>
                <a:schemeClr val="accent1"/>
              </a:buClr>
              <a:buSzPct val="85000"/>
              <a:tabLst/>
              <a:defRPr/>
            </a:pPr>
            <a:r>
              <a:rPr lang="it-IT" sz="2000" u="sng" dirty="0" smtClean="0"/>
              <a:t>Fonti del “consenso informato” prima della Legge 219/2017</a:t>
            </a:r>
            <a:endParaRPr lang="it-IT" sz="2000" dirty="0"/>
          </a:p>
          <a:p>
            <a:pPr marL="274320" lvl="0" indent="-274320">
              <a:spcBef>
                <a:spcPct val="20000"/>
              </a:spcBef>
              <a:buClr>
                <a:schemeClr val="accent1"/>
              </a:buClr>
              <a:buSzPct val="85000"/>
              <a:buFont typeface="Wingdings 2"/>
              <a:buChar char=""/>
            </a:pPr>
            <a:r>
              <a:rPr lang="it-IT" sz="2000" b="1" i="1" dirty="0" smtClean="0"/>
              <a:t>Convenzione di Oviedo sui diritti dell’uomo e sulla biomedicina </a:t>
            </a:r>
            <a:r>
              <a:rPr lang="it-IT" sz="2000" dirty="0" smtClean="0"/>
              <a:t>(1997): </a:t>
            </a:r>
            <a:r>
              <a:rPr lang="it-IT" sz="2000" dirty="0"/>
              <a:t>“un intervento nel campo della salute non può essere effettuato se non dopo che la persona interessata abbia dato consenso libero e informato” (art.5</a:t>
            </a:r>
            <a:r>
              <a:rPr lang="it-IT" sz="2000" dirty="0" smtClean="0"/>
              <a:t>);</a:t>
            </a:r>
          </a:p>
          <a:p>
            <a:pPr marL="274320" lvl="0" indent="-274320">
              <a:spcBef>
                <a:spcPct val="20000"/>
              </a:spcBef>
              <a:buClr>
                <a:schemeClr val="accent1"/>
              </a:buClr>
              <a:buSzPct val="85000"/>
              <a:buFont typeface="Wingdings 2"/>
              <a:buChar char=""/>
            </a:pPr>
            <a:r>
              <a:rPr lang="it-IT" sz="2000" b="1" i="1" dirty="0" smtClean="0"/>
              <a:t>Carta dei diritti fondamentali dell’UE </a:t>
            </a:r>
            <a:r>
              <a:rPr lang="it-IT" sz="2000" dirty="0" smtClean="0"/>
              <a:t>(2000): “nell'ambito </a:t>
            </a:r>
            <a:r>
              <a:rPr lang="it-IT" sz="2000" dirty="0"/>
              <a:t>della medicina e della biologia deve essere rispettato, tra l'altro, il consenso libero ed informato della persona interessata, secondo le modalità definite dalla legge” (art.3</a:t>
            </a:r>
            <a:r>
              <a:rPr lang="it-IT" sz="2000" dirty="0" smtClean="0"/>
              <a:t>);</a:t>
            </a:r>
          </a:p>
          <a:p>
            <a:pPr marL="274320" lvl="0" indent="-274320">
              <a:spcBef>
                <a:spcPct val="20000"/>
              </a:spcBef>
              <a:buClr>
                <a:schemeClr val="accent1"/>
              </a:buClr>
              <a:buSzPct val="85000"/>
              <a:buFont typeface="Wingdings 2"/>
              <a:buChar char=""/>
            </a:pPr>
            <a:r>
              <a:rPr lang="it-IT" sz="2000" b="1" i="1" dirty="0" smtClean="0"/>
              <a:t>Legge n. 833/1978</a:t>
            </a:r>
            <a:r>
              <a:rPr lang="it-IT" sz="2000" dirty="0" smtClean="0"/>
              <a:t> (istitutiva dell’SSN): </a:t>
            </a:r>
            <a:r>
              <a:rPr lang="it-IT" sz="2000" dirty="0"/>
              <a:t>“gli accertamenti ed i trattamenti sanitari sono di norma volontari” (art.33, comma 1</a:t>
            </a:r>
            <a:r>
              <a:rPr lang="it-IT" sz="2000" dirty="0" smtClean="0"/>
              <a:t>);</a:t>
            </a:r>
          </a:p>
          <a:p>
            <a:pPr marL="274320" lvl="0" indent="-274320">
              <a:spcBef>
                <a:spcPct val="20000"/>
              </a:spcBef>
              <a:buClr>
                <a:schemeClr val="accent1"/>
              </a:buClr>
              <a:buSzPct val="85000"/>
              <a:buFont typeface="Wingdings 2"/>
              <a:buChar char=""/>
            </a:pPr>
            <a:r>
              <a:rPr lang="it-IT" sz="2000" b="1" dirty="0" smtClean="0"/>
              <a:t>Altre</a:t>
            </a:r>
            <a:r>
              <a:rPr lang="it-IT" sz="2000" dirty="0" smtClean="0"/>
              <a:t> </a:t>
            </a:r>
            <a:r>
              <a:rPr lang="it-IT" sz="2000" b="1" dirty="0" smtClean="0"/>
              <a:t>leggi</a:t>
            </a:r>
            <a:r>
              <a:rPr lang="it-IT" sz="2000" dirty="0" smtClean="0"/>
              <a:t> che si riferiscono all’obbligatorietà del consenso del paziente       </a:t>
            </a:r>
            <a:r>
              <a:rPr lang="it-IT" sz="2000" dirty="0" err="1" smtClean="0"/>
              <a:t>es</a:t>
            </a:r>
            <a:r>
              <a:rPr lang="it-IT" sz="2000" dirty="0" smtClean="0"/>
              <a:t>) L. 458/1967 (trapianto del rene); L. 194/1978 (IVG); L. 107/1990 (donazione di sangue); L. 40/2004 (PMA); L. 219/2005 (attività trasfusionali); </a:t>
            </a:r>
          </a:p>
          <a:p>
            <a:pPr marL="274320" indent="-274320">
              <a:spcBef>
                <a:spcPct val="20000"/>
              </a:spcBef>
              <a:buClr>
                <a:schemeClr val="accent1"/>
              </a:buClr>
              <a:buSzPct val="85000"/>
              <a:buFont typeface="Wingdings 2"/>
              <a:buChar char=""/>
            </a:pPr>
            <a:r>
              <a:rPr lang="it-IT" sz="2000" b="1" i="1" dirty="0" smtClean="0"/>
              <a:t>Codice </a:t>
            </a:r>
            <a:r>
              <a:rPr lang="it-IT" sz="2000" b="1" i="1" dirty="0"/>
              <a:t>di deontologia medica</a:t>
            </a:r>
            <a:r>
              <a:rPr lang="it-IT" sz="2000" dirty="0"/>
              <a:t> (2014</a:t>
            </a:r>
            <a:r>
              <a:rPr lang="it-IT" sz="2000" dirty="0" smtClean="0"/>
              <a:t>): “</a:t>
            </a:r>
            <a:r>
              <a:rPr lang="it-IT" sz="2000" dirty="0"/>
              <a:t>il medico non intraprende né prosegue in procedure diagnostiche e/o interventi terapeutici senza la preliminare acquisizione del consenso informato o in presenza di dissenso informato” (art.35</a:t>
            </a:r>
            <a:r>
              <a:rPr lang="it-IT" sz="2000" dirty="0" smtClean="0"/>
              <a:t>);</a:t>
            </a:r>
            <a:endParaRPr lang="it-IT" sz="2000" dirty="0"/>
          </a:p>
        </p:txBody>
      </p:sp>
    </p:spTree>
    <p:extLst>
      <p:ext uri="{BB962C8B-B14F-4D97-AF65-F5344CB8AC3E}">
        <p14:creationId xmlns:p14="http://schemas.microsoft.com/office/powerpoint/2010/main" val="22011791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323528" y="219083"/>
            <a:ext cx="8575928" cy="3240360"/>
          </a:xfrm>
          <a:prstGeom prst="rect">
            <a:avLst/>
          </a:prstGeom>
        </p:spPr>
        <p:txBody>
          <a:bodyPr/>
          <a:lstStyle/>
          <a:p>
            <a:pPr marL="274320" lvl="0" indent="-274320">
              <a:spcBef>
                <a:spcPct val="20000"/>
              </a:spcBef>
              <a:buClr>
                <a:schemeClr val="accent1"/>
              </a:buClr>
              <a:buSzPct val="85000"/>
              <a:buFont typeface="Wingdings 2"/>
              <a:buChar char=""/>
            </a:pPr>
            <a:r>
              <a:rPr lang="it-IT" sz="2000" dirty="0" smtClean="0"/>
              <a:t>già prima dell’entrata in vigore della legge n. 219 del 2017, alcuni </a:t>
            </a:r>
            <a:r>
              <a:rPr lang="it-IT" sz="2000" b="1" dirty="0" smtClean="0"/>
              <a:t>Comuni italiani </a:t>
            </a:r>
            <a:r>
              <a:rPr lang="it-IT" sz="1600" dirty="0" smtClean="0"/>
              <a:t>(187, secondo i dati forniti dall’Associazione Luca </a:t>
            </a:r>
            <a:r>
              <a:rPr lang="it-IT" sz="1600" dirty="0" err="1" smtClean="0"/>
              <a:t>Coscioni</a:t>
            </a:r>
            <a:r>
              <a:rPr lang="it-IT" sz="1600" dirty="0" smtClean="0"/>
              <a:t>)</a:t>
            </a:r>
            <a:r>
              <a:rPr lang="it-IT" sz="2000" dirty="0" smtClean="0"/>
              <a:t> avevano istituito appositi registri per le DAT, seppure si dubitasse della vincolatività di queste</a:t>
            </a:r>
          </a:p>
          <a:p>
            <a:pPr marL="274320" lvl="0" indent="-274320">
              <a:spcBef>
                <a:spcPct val="20000"/>
              </a:spcBef>
              <a:buClr>
                <a:schemeClr val="accent1"/>
              </a:buClr>
              <a:buSzPct val="85000"/>
              <a:buFont typeface="Wingdings 2"/>
              <a:buChar char=""/>
            </a:pPr>
            <a:r>
              <a:rPr lang="it-IT" sz="2000" dirty="0" smtClean="0"/>
              <a:t>in attesa delle norme di attuazione del registro nazionale delle DAT, il </a:t>
            </a:r>
            <a:r>
              <a:rPr lang="it-IT" sz="2000" b="1" dirty="0" smtClean="0"/>
              <a:t>Viminale</a:t>
            </a:r>
            <a:r>
              <a:rPr lang="it-IT" sz="2000" dirty="0" smtClean="0"/>
              <a:t>, con la </a:t>
            </a:r>
            <a:r>
              <a:rPr lang="it-IT" sz="2000" u="sng" dirty="0" smtClean="0"/>
              <a:t>circolare n. 1 del 2018</a:t>
            </a:r>
            <a:r>
              <a:rPr lang="it-IT" sz="2000" dirty="0" smtClean="0"/>
              <a:t> ha fornito, d’intesa con il Ministero della Salute, alcune </a:t>
            </a:r>
            <a:r>
              <a:rPr lang="it-IT" sz="2000" b="1" dirty="0" smtClean="0"/>
              <a:t>indicazioni applicative </a:t>
            </a:r>
            <a:r>
              <a:rPr lang="it-IT" sz="2000" dirty="0" smtClean="0"/>
              <a:t>relative alle modalità di raccolta e registrazione delle dichiarazioni anticipate di trattamento da parte dei Comuni:</a:t>
            </a:r>
          </a:p>
        </p:txBody>
      </p:sp>
      <p:sp>
        <p:nvSpPr>
          <p:cNvPr id="3" name="Segnaposto contenuto 2"/>
          <p:cNvSpPr txBox="1">
            <a:spLocks/>
          </p:cNvSpPr>
          <p:nvPr/>
        </p:nvSpPr>
        <p:spPr>
          <a:xfrm>
            <a:off x="683568" y="3185266"/>
            <a:ext cx="8575928" cy="3240360"/>
          </a:xfrm>
          <a:prstGeom prst="rect">
            <a:avLst/>
          </a:prstGeom>
        </p:spPr>
        <p:txBody>
          <a:bodyPr/>
          <a:lstStyle/>
          <a:p>
            <a:pPr marL="457200" lvl="0" indent="-457200">
              <a:spcBef>
                <a:spcPct val="20000"/>
              </a:spcBef>
              <a:buClr>
                <a:schemeClr val="accent1"/>
              </a:buClr>
              <a:buSzPct val="85000"/>
              <a:buFont typeface="+mj-lt"/>
              <a:buAutoNum type="arabicParenR"/>
            </a:pPr>
            <a:r>
              <a:rPr lang="it-IT" sz="1700" dirty="0" smtClean="0"/>
              <a:t>l’ufficio dello stato civile può ricevere solo DAT consegnate </a:t>
            </a:r>
            <a:r>
              <a:rPr lang="it-IT" sz="1700" b="1" dirty="0" smtClean="0"/>
              <a:t>personalmente</a:t>
            </a:r>
            <a:r>
              <a:rPr lang="it-IT" sz="1700" dirty="0" smtClean="0"/>
              <a:t> </a:t>
            </a:r>
            <a:br>
              <a:rPr lang="it-IT" sz="1700" dirty="0" smtClean="0"/>
            </a:br>
            <a:r>
              <a:rPr lang="it-IT" sz="1700" dirty="0" smtClean="0"/>
              <a:t>dal disponente </a:t>
            </a:r>
            <a:r>
              <a:rPr lang="it-IT" sz="1700" b="1" dirty="0" smtClean="0"/>
              <a:t>residente</a:t>
            </a:r>
            <a:r>
              <a:rPr lang="it-IT" sz="1700" dirty="0" smtClean="0"/>
              <a:t> nel Comune stesso e recanti </a:t>
            </a:r>
            <a:r>
              <a:rPr lang="it-IT" sz="1700" b="1" dirty="0" smtClean="0"/>
              <a:t>firma autografa</a:t>
            </a:r>
            <a:r>
              <a:rPr lang="it-IT" sz="1700" dirty="0" smtClean="0"/>
              <a:t>; </a:t>
            </a:r>
          </a:p>
          <a:p>
            <a:pPr marL="457200" lvl="0" indent="-457200">
              <a:spcBef>
                <a:spcPct val="20000"/>
              </a:spcBef>
              <a:buClr>
                <a:schemeClr val="accent1"/>
              </a:buClr>
              <a:buSzPct val="85000"/>
              <a:buFont typeface="+mj-lt"/>
              <a:buAutoNum type="arabicParenR"/>
            </a:pPr>
            <a:r>
              <a:rPr lang="it-IT" sz="1700" dirty="0" smtClean="0"/>
              <a:t>l’ufficiale si limita a </a:t>
            </a:r>
            <a:r>
              <a:rPr lang="it-IT" sz="1700" b="1" dirty="0" smtClean="0"/>
              <a:t>verificare i presupposti </a:t>
            </a:r>
            <a:r>
              <a:rPr lang="it-IT" sz="1700" dirty="0" smtClean="0"/>
              <a:t>della consegna (identità e residenza) e a riceverla;</a:t>
            </a:r>
          </a:p>
          <a:p>
            <a:pPr marL="457200" lvl="0" indent="-457200">
              <a:spcBef>
                <a:spcPct val="20000"/>
              </a:spcBef>
              <a:buClr>
                <a:schemeClr val="accent1"/>
              </a:buClr>
              <a:buSzPct val="85000"/>
              <a:buFont typeface="+mj-lt"/>
              <a:buAutoNum type="arabicParenR"/>
            </a:pPr>
            <a:r>
              <a:rPr lang="it-IT" sz="1700" dirty="0" smtClean="0"/>
              <a:t>alla consegna l’ufficiale fornisce al disponente </a:t>
            </a:r>
            <a:r>
              <a:rPr lang="it-IT" sz="1700" b="1" dirty="0" smtClean="0"/>
              <a:t>formale ricevuta</a:t>
            </a:r>
            <a:r>
              <a:rPr lang="it-IT" sz="1700" dirty="0" smtClean="0"/>
              <a:t>, trattiene l’originale e riconsegna l’eventuale copia al disponente;</a:t>
            </a:r>
          </a:p>
          <a:p>
            <a:pPr marL="457200" lvl="0" indent="-457200">
              <a:spcBef>
                <a:spcPct val="20000"/>
              </a:spcBef>
              <a:buClr>
                <a:schemeClr val="accent1"/>
              </a:buClr>
              <a:buSzPct val="85000"/>
              <a:buFont typeface="+mj-lt"/>
              <a:buAutoNum type="arabicParenR"/>
            </a:pPr>
            <a:r>
              <a:rPr lang="it-IT" sz="1700" dirty="0" smtClean="0"/>
              <a:t>poiché la legge non disciplina l’istituzione di un nuovo registro dello stato civile, l’ufficio, ricevuta la DAT, deve limitarsi a registrare un </a:t>
            </a:r>
            <a:r>
              <a:rPr lang="it-IT" sz="1700" b="1" dirty="0" smtClean="0"/>
              <a:t>ordinato elenco cronologico</a:t>
            </a:r>
            <a:r>
              <a:rPr lang="it-IT" sz="1700" dirty="0" smtClean="0"/>
              <a:t> delle dichiarazioni presentate e ad assicurare la loro </a:t>
            </a:r>
            <a:r>
              <a:rPr lang="it-IT" sz="1700" b="1" dirty="0" smtClean="0"/>
              <a:t>adeguata conservazione </a:t>
            </a:r>
            <a:r>
              <a:rPr lang="it-IT" sz="1700" dirty="0" smtClean="0"/>
              <a:t>in conformità ai principi  di riservatezza dei dati personali, </a:t>
            </a:r>
            <a:br>
              <a:rPr lang="it-IT" sz="1700" dirty="0" smtClean="0"/>
            </a:br>
            <a:r>
              <a:rPr lang="it-IT" sz="1700" dirty="0" smtClean="0"/>
              <a:t>di cui al d.lgs. n. 196/2003.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347864" y="332656"/>
            <a:ext cx="2664296" cy="707886"/>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t>DAT PREESISTENTI</a:t>
            </a:r>
            <a:endParaRPr lang="it-IT" sz="2000" b="1" dirty="0"/>
          </a:p>
        </p:txBody>
      </p:sp>
      <p:sp>
        <p:nvSpPr>
          <p:cNvPr id="13" name="Rettangolo arrotondato 12"/>
          <p:cNvSpPr/>
          <p:nvPr/>
        </p:nvSpPr>
        <p:spPr>
          <a:xfrm>
            <a:off x="971600" y="1268760"/>
            <a:ext cx="7272808" cy="25922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endParaRPr lang="it-IT" dirty="0" smtClean="0">
              <a:cs typeface="Arial" pitchFamily="34" charset="0"/>
            </a:endParaRPr>
          </a:p>
          <a:p>
            <a:pPr lvl="0" algn="ctr" fontAlgn="base">
              <a:spcBef>
                <a:spcPct val="0"/>
              </a:spcBef>
              <a:spcAft>
                <a:spcPct val="0"/>
              </a:spcAft>
            </a:pPr>
            <a:endParaRPr lang="it-IT" dirty="0" smtClean="0">
              <a:cs typeface="Arial" pitchFamily="34" charset="0"/>
            </a:endParaRPr>
          </a:p>
          <a:p>
            <a:pPr lvl="0" algn="ctr" fontAlgn="base">
              <a:spcBef>
                <a:spcPct val="0"/>
              </a:spcBef>
              <a:spcAft>
                <a:spcPct val="0"/>
              </a:spcAft>
            </a:pPr>
            <a:endParaRPr lang="it-IT" dirty="0" smtClean="0">
              <a:cs typeface="Arial" pitchFamily="34" charset="0"/>
            </a:endParaRPr>
          </a:p>
          <a:p>
            <a:pPr lvl="0" algn="ctr" fontAlgn="base">
              <a:spcBef>
                <a:spcPct val="0"/>
              </a:spcBef>
              <a:spcAft>
                <a:spcPct val="0"/>
              </a:spcAft>
            </a:pPr>
            <a:endParaRPr lang="it-IT" dirty="0" smtClean="0">
              <a:cs typeface="Arial" pitchFamily="34" charset="0"/>
            </a:endParaRPr>
          </a:p>
          <a:p>
            <a:pPr lvl="0" algn="ctr" fontAlgn="base">
              <a:spcBef>
                <a:spcPct val="0"/>
              </a:spcBef>
              <a:spcAft>
                <a:spcPct val="0"/>
              </a:spcAft>
            </a:pPr>
            <a:endParaRPr lang="it-IT" sz="1900" dirty="0" smtClean="0">
              <a:cs typeface="Arial" pitchFamily="34" charset="0"/>
            </a:endParaRPr>
          </a:p>
          <a:p>
            <a:pPr lvl="0" algn="ctr" fontAlgn="base">
              <a:spcBef>
                <a:spcPct val="0"/>
              </a:spcBef>
              <a:spcAft>
                <a:spcPct val="0"/>
              </a:spcAft>
            </a:pPr>
            <a:r>
              <a:rPr lang="it-IT" sz="2000" dirty="0" smtClean="0"/>
              <a:t>Le disposizioni contenute nelle legge n. 219 del 2017 si applicano “</a:t>
            </a:r>
            <a:r>
              <a:rPr lang="it-IT" sz="2000" i="1" dirty="0" smtClean="0"/>
              <a:t>anche ai documenti atti ad esprimere le volontà del disponente in merito ai trattamenti sanitari, depositati presso il comune di residenza o presso un notaio </a:t>
            </a:r>
            <a:r>
              <a:rPr lang="it-IT" sz="2000" b="1" i="1" dirty="0" smtClean="0"/>
              <a:t>prima della data di entrata in vigore della presente legge</a:t>
            </a:r>
            <a:r>
              <a:rPr lang="it-IT" sz="2000" i="1" dirty="0" smtClean="0"/>
              <a:t>”</a:t>
            </a:r>
            <a:r>
              <a:rPr lang="it-IT" sz="1900" i="1" dirty="0" smtClean="0">
                <a:cs typeface="Arial" pitchFamily="34" charset="0"/>
              </a:rPr>
              <a:t/>
            </a:r>
            <a:br>
              <a:rPr lang="it-IT" sz="1900" i="1" dirty="0" smtClean="0">
                <a:cs typeface="Arial" pitchFamily="34" charset="0"/>
              </a:rPr>
            </a:br>
            <a:r>
              <a:rPr lang="it-IT" sz="1900" i="1" dirty="0" smtClean="0">
                <a:cs typeface="Arial" pitchFamily="34" charset="0"/>
              </a:rPr>
              <a:t>                                                                                                                                                      </a:t>
            </a:r>
            <a:br>
              <a:rPr lang="it-IT" sz="1900" i="1" dirty="0" smtClean="0">
                <a:cs typeface="Arial" pitchFamily="34" charset="0"/>
              </a:rPr>
            </a:br>
            <a:r>
              <a:rPr lang="it-IT" sz="1900" dirty="0" smtClean="0">
                <a:cs typeface="Arial" pitchFamily="34" charset="0"/>
              </a:rPr>
              <a:t>                                                                                              (art.6)</a:t>
            </a:r>
          </a:p>
          <a:p>
            <a:pPr lvl="0" algn="ctr"/>
            <a:endParaRPr lang="it-IT" i="1" dirty="0" smtClean="0"/>
          </a:p>
          <a:p>
            <a:pPr lvl="0" algn="ctr"/>
            <a:r>
              <a:rPr lang="it-IT" i="1" dirty="0" smtClean="0"/>
              <a:t/>
            </a:r>
            <a:br>
              <a:rPr lang="it-IT" i="1" dirty="0" smtClean="0"/>
            </a:br>
            <a:endParaRPr lang="it-IT" i="1" dirty="0" smtClean="0"/>
          </a:p>
          <a:p>
            <a:pPr algn="ctr"/>
            <a:endParaRPr lang="it-IT" dirty="0"/>
          </a:p>
        </p:txBody>
      </p:sp>
      <p:sp>
        <p:nvSpPr>
          <p:cNvPr id="16" name="Rettangolo 15"/>
          <p:cNvSpPr/>
          <p:nvPr/>
        </p:nvSpPr>
        <p:spPr>
          <a:xfrm>
            <a:off x="827584" y="4164437"/>
            <a:ext cx="8496944" cy="2072875"/>
          </a:xfrm>
          <a:prstGeom prst="rect">
            <a:avLst/>
          </a:prstGeom>
        </p:spPr>
        <p:txBody>
          <a:bodyPr wrap="square">
            <a:spAutoFit/>
          </a:bodyPr>
          <a:lstStyle/>
          <a:p>
            <a:r>
              <a:rPr lang="it-IT" sz="1950" dirty="0" smtClean="0"/>
              <a:t>tali dichiarazioni sono riconosciute dall’ordinamento se rispettano i requisiti di validità previsti dalla legge n. 219 del 2017:</a:t>
            </a:r>
          </a:p>
          <a:p>
            <a:pPr marL="274320" lvl="0" indent="-274320">
              <a:spcBef>
                <a:spcPct val="20000"/>
              </a:spcBef>
              <a:buClr>
                <a:schemeClr val="accent1"/>
              </a:buClr>
              <a:buSzPct val="85000"/>
              <a:buFont typeface="Wingdings 2"/>
              <a:buChar char=""/>
            </a:pPr>
            <a:r>
              <a:rPr lang="it-IT" sz="1950" b="1" dirty="0" smtClean="0"/>
              <a:t>forma</a:t>
            </a:r>
            <a:r>
              <a:rPr lang="it-IT" sz="1950" b="1" i="1" dirty="0" smtClean="0"/>
              <a:t> </a:t>
            </a:r>
            <a:r>
              <a:rPr lang="it-IT" sz="1950" dirty="0" smtClean="0"/>
              <a:t>(atto pubblico, scrittura privata autenticata o depositata presso l’Ufficiale di stato civile);</a:t>
            </a:r>
          </a:p>
          <a:p>
            <a:pPr marL="274320" lvl="0" indent="-274320">
              <a:spcBef>
                <a:spcPct val="20000"/>
              </a:spcBef>
              <a:buClr>
                <a:schemeClr val="accent1"/>
              </a:buClr>
              <a:buSzPct val="85000"/>
              <a:buFont typeface="Wingdings 2"/>
              <a:buChar char=""/>
            </a:pPr>
            <a:r>
              <a:rPr lang="it-IT" sz="1950" dirty="0" smtClean="0"/>
              <a:t>presupposto “causale” del </a:t>
            </a:r>
            <a:r>
              <a:rPr lang="it-IT" sz="1950" b="1" dirty="0" smtClean="0"/>
              <a:t>preventivo confronto con il medico</a:t>
            </a:r>
            <a:r>
              <a:rPr lang="it-IT" sz="1950" dirty="0" smtClean="0"/>
              <a:t>;</a:t>
            </a:r>
          </a:p>
          <a:p>
            <a:pPr marL="274320" lvl="0" indent="-274320">
              <a:spcBef>
                <a:spcPct val="20000"/>
              </a:spcBef>
              <a:buClr>
                <a:schemeClr val="accent1"/>
              </a:buClr>
              <a:buSzPct val="85000"/>
              <a:buFont typeface="Wingdings 2"/>
              <a:buChar char=""/>
            </a:pPr>
            <a:r>
              <a:rPr lang="it-IT" sz="1950" dirty="0" smtClean="0"/>
              <a:t>liceità del contenuto secondo i principi di </a:t>
            </a:r>
            <a:r>
              <a:rPr lang="it-IT" sz="1950" b="1" dirty="0" smtClean="0"/>
              <a:t>ordine pubblico</a:t>
            </a:r>
            <a:r>
              <a:rPr lang="it-IT" sz="1950" dirty="0" smtClean="0"/>
              <a:t>. </a:t>
            </a:r>
            <a:endParaRPr lang="it-IT" sz="2000" dirty="0" smtClean="0"/>
          </a:p>
        </p:txBody>
      </p:sp>
      <p:sp>
        <p:nvSpPr>
          <p:cNvPr id="22" name="Freccia a destra 21"/>
          <p:cNvSpPr/>
          <p:nvPr/>
        </p:nvSpPr>
        <p:spPr>
          <a:xfrm>
            <a:off x="423246" y="4121370"/>
            <a:ext cx="36004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73487" y="833979"/>
            <a:ext cx="6624736" cy="692497"/>
          </a:xfrm>
          <a:prstGeom prst="rect">
            <a:avLst/>
          </a:prstGeom>
        </p:spPr>
        <p:txBody>
          <a:bodyPr wrap="square">
            <a:spAutoFit/>
          </a:bodyPr>
          <a:lstStyle/>
          <a:p>
            <a:pPr algn="ctr"/>
            <a:r>
              <a:rPr lang="it-IT" sz="1950" dirty="0" smtClean="0"/>
              <a:t>difficoltà di coordinamento con la disciplina prevista </a:t>
            </a:r>
            <a:br>
              <a:rPr lang="it-IT" sz="1950" dirty="0" smtClean="0"/>
            </a:br>
            <a:r>
              <a:rPr lang="it-IT" sz="1950" dirty="0" smtClean="0"/>
              <a:t>dalla legge n. 76 del 2016 (cd. </a:t>
            </a:r>
            <a:r>
              <a:rPr lang="it-IT" sz="1950" b="1" dirty="0" smtClean="0"/>
              <a:t>legge </a:t>
            </a:r>
            <a:r>
              <a:rPr lang="it-IT" sz="1950" b="1" dirty="0" err="1" smtClean="0"/>
              <a:t>Cirinnà</a:t>
            </a:r>
            <a:r>
              <a:rPr lang="it-IT" sz="1950" dirty="0" smtClean="0"/>
              <a:t>)</a:t>
            </a:r>
          </a:p>
        </p:txBody>
      </p:sp>
      <p:sp>
        <p:nvSpPr>
          <p:cNvPr id="3" name="Freccia in giù 2"/>
          <p:cNvSpPr/>
          <p:nvPr/>
        </p:nvSpPr>
        <p:spPr>
          <a:xfrm>
            <a:off x="4427984" y="376954"/>
            <a:ext cx="57606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4" name="Tabella 3"/>
          <p:cNvGraphicFramePr>
            <a:graphicFrameLocks noGrp="1"/>
          </p:cNvGraphicFramePr>
          <p:nvPr/>
        </p:nvGraphicFramePr>
        <p:xfrm>
          <a:off x="683568" y="1795616"/>
          <a:ext cx="7776864" cy="4297680"/>
        </p:xfrm>
        <a:graphic>
          <a:graphicData uri="http://schemas.openxmlformats.org/drawingml/2006/table">
            <a:tbl>
              <a:tblPr firstCol="1">
                <a:tableStyleId>{5C22544A-7EE6-4342-B048-85BDC9FD1C3A}</a:tableStyleId>
              </a:tblPr>
              <a:tblGrid>
                <a:gridCol w="2619576"/>
                <a:gridCol w="5157288"/>
              </a:tblGrid>
              <a:tr h="1520056">
                <a:tc>
                  <a:txBody>
                    <a:bodyPr/>
                    <a:lstStyle/>
                    <a:p>
                      <a:pPr algn="ctr"/>
                      <a:endParaRPr lang="it-IT" sz="2200" dirty="0" smtClean="0"/>
                    </a:p>
                    <a:p>
                      <a:pPr algn="ctr"/>
                      <a:endParaRPr lang="it-IT" sz="2200" dirty="0" smtClean="0"/>
                    </a:p>
                    <a:p>
                      <a:pPr algn="ctr"/>
                      <a:endParaRPr lang="it-IT" sz="2200" dirty="0" smtClean="0"/>
                    </a:p>
                    <a:p>
                      <a:pPr algn="ctr"/>
                      <a:r>
                        <a:rPr lang="it-IT" sz="2200" dirty="0" smtClean="0"/>
                        <a:t>art.1</a:t>
                      </a:r>
                      <a:br>
                        <a:rPr lang="it-IT" sz="2200" dirty="0" smtClean="0"/>
                      </a:br>
                      <a:r>
                        <a:rPr lang="it-IT" sz="2200" dirty="0" smtClean="0"/>
                        <a:t>comma 40</a:t>
                      </a:r>
                      <a:endParaRPr lang="it-IT"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it-IT" i="1" dirty="0" smtClean="0"/>
                        <a:t>Ciascun </a:t>
                      </a:r>
                      <a:r>
                        <a:rPr lang="it-IT" b="0" i="1" dirty="0" smtClean="0"/>
                        <a:t>convivente</a:t>
                      </a:r>
                      <a:r>
                        <a:rPr lang="it-IT" i="1" dirty="0" smtClean="0"/>
                        <a:t> di fatto può designare l'altro quale suo </a:t>
                      </a:r>
                      <a:r>
                        <a:rPr lang="it-IT" b="1" i="1" dirty="0" smtClean="0"/>
                        <a:t>rappresentante</a:t>
                      </a:r>
                      <a:r>
                        <a:rPr lang="it-IT" i="1" dirty="0" smtClean="0"/>
                        <a:t> con poteri pieni o limitati: </a:t>
                      </a:r>
                      <a:br>
                        <a:rPr lang="it-IT" i="1" dirty="0" smtClean="0"/>
                      </a:br>
                      <a:r>
                        <a:rPr lang="it-IT" b="1" i="0" dirty="0" smtClean="0"/>
                        <a:t>a)</a:t>
                      </a:r>
                      <a:r>
                        <a:rPr lang="it-IT" i="1" dirty="0" smtClean="0"/>
                        <a:t> in caso di malattia che comporta </a:t>
                      </a:r>
                      <a:r>
                        <a:rPr lang="it-IT" b="1" i="1" dirty="0" smtClean="0"/>
                        <a:t>incapacità di intendere e di volere</a:t>
                      </a:r>
                      <a:r>
                        <a:rPr lang="it-IT" i="1" dirty="0" smtClean="0"/>
                        <a:t>, per le decisioni in materia di salute; </a:t>
                      </a:r>
                      <a:br>
                        <a:rPr lang="it-IT" i="1" dirty="0" smtClean="0"/>
                      </a:br>
                      <a:r>
                        <a:rPr lang="it-IT" b="1" i="0" dirty="0" smtClean="0"/>
                        <a:t>b)</a:t>
                      </a:r>
                      <a:r>
                        <a:rPr lang="it-IT" i="1" dirty="0" smtClean="0"/>
                        <a:t> in caso di morte, per quanto riguarda la donazione di organi, le modalità</a:t>
                      </a:r>
                      <a:r>
                        <a:rPr lang="it-IT" i="1" baseline="0" dirty="0" smtClean="0"/>
                        <a:t> </a:t>
                      </a:r>
                      <a:r>
                        <a:rPr lang="it-IT" i="1" dirty="0" smtClean="0"/>
                        <a:t>di trattamento del corpo e le celebrazioni funerarie</a:t>
                      </a:r>
                      <a:endParaRPr lang="it-IT"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200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2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it-IT" sz="2200" dirty="0" smtClean="0"/>
                        <a:t>art.1</a:t>
                      </a:r>
                      <a:br>
                        <a:rPr lang="it-IT" sz="2200" dirty="0" smtClean="0"/>
                      </a:br>
                      <a:r>
                        <a:rPr lang="it-IT" sz="2200" dirty="0" smtClean="0"/>
                        <a:t>comma 41</a:t>
                      </a:r>
                    </a:p>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it-IT" i="1" dirty="0" smtClean="0"/>
                    </a:p>
                    <a:p>
                      <a:r>
                        <a:rPr lang="it-IT" i="1" dirty="0" smtClean="0"/>
                        <a:t>La designazione di cui al comma 40 e' effettuata in </a:t>
                      </a:r>
                      <a:r>
                        <a:rPr lang="it-IT" b="1" i="1" dirty="0" smtClean="0"/>
                        <a:t>forma scritta e autografa </a:t>
                      </a:r>
                      <a:r>
                        <a:rPr lang="it-IT" i="1" dirty="0" smtClean="0"/>
                        <a:t>oppure, in caso di </a:t>
                      </a:r>
                      <a:r>
                        <a:rPr lang="it-IT" i="1" u="sng" dirty="0" smtClean="0"/>
                        <a:t>impossibilità</a:t>
                      </a:r>
                      <a:r>
                        <a:rPr lang="it-IT" i="1" baseline="0" dirty="0" smtClean="0"/>
                        <a:t> </a:t>
                      </a:r>
                      <a:r>
                        <a:rPr lang="it-IT" i="1" dirty="0" smtClean="0"/>
                        <a:t>di redigerla, alla presenza di </a:t>
                      </a:r>
                      <a:r>
                        <a:rPr lang="it-IT" b="1" i="1" dirty="0" smtClean="0"/>
                        <a:t>un testimone</a:t>
                      </a:r>
                    </a:p>
                    <a:p>
                      <a:endParaRPr lang="it-IT"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ttangolo 15"/>
          <p:cNvSpPr/>
          <p:nvPr/>
        </p:nvSpPr>
        <p:spPr>
          <a:xfrm>
            <a:off x="683568" y="548680"/>
            <a:ext cx="8352928" cy="1175706"/>
          </a:xfrm>
          <a:prstGeom prst="rect">
            <a:avLst/>
          </a:prstGeom>
        </p:spPr>
        <p:txBody>
          <a:bodyPr wrap="square">
            <a:spAutoFit/>
          </a:bodyPr>
          <a:lstStyle/>
          <a:p>
            <a:pPr marL="274320" lvl="0" indent="-274320">
              <a:spcBef>
                <a:spcPct val="20000"/>
              </a:spcBef>
              <a:buClr>
                <a:schemeClr val="accent1"/>
              </a:buClr>
              <a:buSzPct val="85000"/>
              <a:buFont typeface="Wingdings 2"/>
              <a:buChar char=""/>
            </a:pPr>
            <a:r>
              <a:rPr lang="it-IT" sz="2200" b="1" dirty="0" smtClean="0"/>
              <a:t>forme più semplificate </a:t>
            </a:r>
            <a:r>
              <a:rPr lang="it-IT" sz="2200" dirty="0" smtClean="0"/>
              <a:t>nella designazione del “rappresentante” (anche in presenza di un solo testimone)</a:t>
            </a:r>
          </a:p>
          <a:p>
            <a:pPr marL="274320" lvl="0" indent="-274320">
              <a:spcBef>
                <a:spcPct val="20000"/>
              </a:spcBef>
              <a:buClr>
                <a:schemeClr val="accent1"/>
              </a:buClr>
              <a:buSzPct val="85000"/>
              <a:buFont typeface="Wingdings 2"/>
              <a:buChar char=""/>
            </a:pPr>
            <a:r>
              <a:rPr lang="it-IT" sz="2200" dirty="0" smtClean="0"/>
              <a:t>si fa riferimento solo al “</a:t>
            </a:r>
            <a:r>
              <a:rPr lang="it-IT" sz="2200" b="1" dirty="0" smtClean="0"/>
              <a:t>convivente</a:t>
            </a:r>
            <a:r>
              <a:rPr lang="it-IT" sz="2200" dirty="0" smtClean="0"/>
              <a:t>”</a:t>
            </a:r>
          </a:p>
        </p:txBody>
      </p:sp>
      <p:sp>
        <p:nvSpPr>
          <p:cNvPr id="6" name="CasellaDiTesto 5"/>
          <p:cNvSpPr txBox="1"/>
          <p:nvPr/>
        </p:nvSpPr>
        <p:spPr>
          <a:xfrm>
            <a:off x="539552" y="2852936"/>
            <a:ext cx="8064896" cy="3139321"/>
          </a:xfrm>
          <a:prstGeom prst="rect">
            <a:avLst/>
          </a:prstGeom>
          <a:ln w="28575">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200" dirty="0" smtClean="0"/>
              <a:t>poiché la nuova legge n. 219 del 2017 regolerebbe – a più ampio raggio e in maniera parzialmente diversa – l’intera materia della designazione del “rappresentante in materia sanitaria”, ne discenderebbe l’</a:t>
            </a:r>
            <a:r>
              <a:rPr lang="it-IT" sz="2200" b="1" u="sng" dirty="0" smtClean="0"/>
              <a:t>abrogazione implicita</a:t>
            </a:r>
            <a:r>
              <a:rPr lang="it-IT" sz="2200" b="1" dirty="0" smtClean="0"/>
              <a:t> </a:t>
            </a:r>
            <a:r>
              <a:rPr lang="it-IT" sz="2200" dirty="0" smtClean="0"/>
              <a:t>della legge </a:t>
            </a:r>
            <a:r>
              <a:rPr lang="it-IT" sz="2200" dirty="0" err="1" smtClean="0"/>
              <a:t>Cirinnà</a:t>
            </a:r>
            <a:endParaRPr lang="it-IT" sz="2200" dirty="0" smtClean="0"/>
          </a:p>
          <a:p>
            <a:pPr algn="ctr"/>
            <a:endParaRPr lang="it-IT" sz="2200" dirty="0" smtClean="0"/>
          </a:p>
          <a:p>
            <a:pPr algn="ctr"/>
            <a:endParaRPr lang="it-IT" sz="2200" dirty="0" smtClean="0"/>
          </a:p>
          <a:p>
            <a:pPr algn="ctr"/>
            <a:r>
              <a:rPr lang="it-IT" sz="2200" dirty="0" smtClean="0"/>
              <a:t>inoltre, in </a:t>
            </a:r>
            <a:r>
              <a:rPr lang="it-IT" sz="2200" b="1" dirty="0" smtClean="0"/>
              <a:t>assenza</a:t>
            </a:r>
            <a:r>
              <a:rPr lang="it-IT" sz="2200" dirty="0" smtClean="0"/>
              <a:t> di </a:t>
            </a:r>
            <a:r>
              <a:rPr lang="it-IT" sz="2200" b="1" dirty="0" smtClean="0"/>
              <a:t>elementi specializzanti</a:t>
            </a:r>
            <a:r>
              <a:rPr lang="it-IT" sz="2200" dirty="0" smtClean="0"/>
              <a:t>, non si giustificherebbe la prevalenza della disciplina anteriore su quella successiva</a:t>
            </a:r>
            <a:endParaRPr lang="it-IT" sz="2200" dirty="0"/>
          </a:p>
        </p:txBody>
      </p:sp>
      <p:sp>
        <p:nvSpPr>
          <p:cNvPr id="7" name="Freccia in giù 6"/>
          <p:cNvSpPr/>
          <p:nvPr/>
        </p:nvSpPr>
        <p:spPr>
          <a:xfrm>
            <a:off x="4283968" y="2132856"/>
            <a:ext cx="57606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giù 7"/>
          <p:cNvSpPr/>
          <p:nvPr/>
        </p:nvSpPr>
        <p:spPr>
          <a:xfrm>
            <a:off x="4283968" y="4437112"/>
            <a:ext cx="57606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49768"/>
            <a:ext cx="8836152" cy="758952"/>
          </a:xfrm>
        </p:spPr>
        <p:txBody>
          <a:bodyPr>
            <a:normAutofit fontScale="90000"/>
          </a:bodyPr>
          <a:lstStyle/>
          <a:p>
            <a:r>
              <a:rPr lang="it-IT" sz="3200" b="1" dirty="0" smtClean="0">
                <a:solidFill>
                  <a:schemeClr val="accent1"/>
                </a:solidFill>
              </a:rPr>
              <a:t>PIANIFICAZIONE CONDIVISA DELLE CURE</a:t>
            </a:r>
            <a:endParaRPr lang="it-IT" sz="3200" b="1" dirty="0">
              <a:solidFill>
                <a:schemeClr val="accent1"/>
              </a:solidFill>
            </a:endParaRPr>
          </a:p>
        </p:txBody>
      </p:sp>
      <p:sp>
        <p:nvSpPr>
          <p:cNvPr id="7" name="Segnaposto contenuto 2"/>
          <p:cNvSpPr txBox="1">
            <a:spLocks/>
          </p:cNvSpPr>
          <p:nvPr/>
        </p:nvSpPr>
        <p:spPr>
          <a:xfrm>
            <a:off x="251520" y="1700808"/>
            <a:ext cx="8640960" cy="4536504"/>
          </a:xfrm>
          <a:prstGeom prst="rect">
            <a:avLst/>
          </a:prstGeom>
        </p:spPr>
        <p:txBody>
          <a:bodyPr/>
          <a:lstStyle/>
          <a:p>
            <a:pPr marL="274320" indent="-274320" algn="just">
              <a:spcBef>
                <a:spcPts val="328"/>
              </a:spcBef>
              <a:buClr>
                <a:schemeClr val="accent1"/>
              </a:buClr>
              <a:buSzPct val="85000"/>
              <a:buFont typeface="Wingdings 2"/>
              <a:buChar char=""/>
            </a:pPr>
            <a:r>
              <a:rPr lang="it-IT" sz="2300" dirty="0" smtClean="0"/>
              <a:t>Nel </a:t>
            </a:r>
            <a:r>
              <a:rPr lang="it-IT" sz="2300" dirty="0"/>
              <a:t>solo caso in cui il paziente sia </a:t>
            </a:r>
            <a:r>
              <a:rPr lang="it-IT" sz="2300" b="1" dirty="0" smtClean="0"/>
              <a:t>già malato</a:t>
            </a:r>
            <a:r>
              <a:rPr lang="it-IT" sz="2300" dirty="0"/>
              <a:t>, il legislatore ha previsto un’altra forma per esprimere le proprie </a:t>
            </a:r>
            <a:r>
              <a:rPr lang="it-IT" sz="2300" dirty="0" smtClean="0"/>
              <a:t>volontà </a:t>
            </a:r>
            <a:r>
              <a:rPr lang="it-IT" sz="2300" dirty="0"/>
              <a:t>“per il caso in cui il paziente venga a trovarsi nella condizione di non poter esprimere il proprio consenso o in una condizione di </a:t>
            </a:r>
            <a:r>
              <a:rPr lang="it-IT" sz="2300" dirty="0" smtClean="0"/>
              <a:t>incapacità”, </a:t>
            </a:r>
            <a:r>
              <a:rPr lang="it-IT" sz="2300" dirty="0"/>
              <a:t>ovvero la “</a:t>
            </a:r>
            <a:r>
              <a:rPr lang="it-IT" sz="2300" b="1" dirty="0"/>
              <a:t>pianificazione delle cure condivisa tra il paziente e il medico</a:t>
            </a:r>
            <a:r>
              <a:rPr lang="it-IT" sz="2300" dirty="0" smtClean="0"/>
              <a:t>”</a:t>
            </a:r>
          </a:p>
          <a:p>
            <a:pPr marL="274320" indent="-274320" algn="just">
              <a:spcBef>
                <a:spcPts val="328"/>
              </a:spcBef>
              <a:buClr>
                <a:schemeClr val="accent1"/>
              </a:buClr>
              <a:buSzPct val="85000"/>
              <a:buFont typeface="Wingdings 2"/>
              <a:buChar char=""/>
            </a:pPr>
            <a:endParaRPr lang="it-IT" sz="2300" dirty="0" smtClean="0"/>
          </a:p>
          <a:p>
            <a:pPr marL="274320" lvl="0" indent="-274320" algn="just">
              <a:spcBef>
                <a:spcPct val="20000"/>
              </a:spcBef>
              <a:buClr>
                <a:schemeClr val="accent1"/>
              </a:buClr>
              <a:buSzPct val="85000"/>
              <a:buFont typeface="Wingdings 2"/>
              <a:buChar char=""/>
            </a:pPr>
            <a:r>
              <a:rPr lang="it-IT" sz="2300" dirty="0" smtClean="0"/>
              <a:t>“il paziente (e, con il suo consenso, i familiari) sono adeguatamente informati circa il possibile evolversi della patologia in atto, su quanto il paziente può realisticamente attendersi in termini di qualità della vita, sulle possibilità cliniche di intervenire e sulle cure palliative”</a:t>
            </a:r>
            <a:r>
              <a:rPr lang="it-IT" sz="2400" dirty="0" smtClean="0"/>
              <a:t/>
            </a:r>
            <a:br>
              <a:rPr lang="it-IT" sz="2400" dirty="0" smtClean="0"/>
            </a:br>
            <a:r>
              <a:rPr lang="it-IT" sz="500" dirty="0" smtClean="0"/>
              <a:t> </a:t>
            </a:r>
            <a:endParaRPr lang="it-IT" sz="24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467544" y="971143"/>
            <a:ext cx="8136904" cy="2169825"/>
          </a:xfrm>
          <a:prstGeom prst="rect">
            <a:avLst/>
          </a:prstGeom>
        </p:spPr>
        <p:txBody>
          <a:bodyPr wrap="square">
            <a:spAutoFit/>
          </a:bodyPr>
          <a:lstStyle/>
          <a:p>
            <a:pPr marL="274320" lvl="0" indent="-274320">
              <a:spcBef>
                <a:spcPts val="328"/>
              </a:spcBef>
              <a:buClr>
                <a:schemeClr val="accent1"/>
              </a:buClr>
              <a:buSzPct val="85000"/>
              <a:buFont typeface="Wingdings 2"/>
              <a:buChar char=""/>
            </a:pPr>
            <a:r>
              <a:rPr lang="it-IT" sz="2400" i="1" u="sng" dirty="0" smtClean="0"/>
              <a:t>può</a:t>
            </a:r>
            <a:r>
              <a:rPr lang="it-IT" sz="2400" dirty="0" smtClean="0"/>
              <a:t> essere realizzata rispetto all’evolversi delle conseguenze di:</a:t>
            </a:r>
          </a:p>
          <a:p>
            <a:pPr marL="800100" lvl="1" indent="-342900">
              <a:spcBef>
                <a:spcPct val="20000"/>
              </a:spcBef>
              <a:buClr>
                <a:schemeClr val="accent1"/>
              </a:buClr>
              <a:buSzPct val="85000"/>
              <a:buFont typeface="+mj-lt"/>
              <a:buAutoNum type="alphaLcParenR"/>
            </a:pPr>
            <a:r>
              <a:rPr lang="it-IT" sz="2400" dirty="0" smtClean="0"/>
              <a:t>patologia cronica o invalidante</a:t>
            </a:r>
          </a:p>
          <a:p>
            <a:pPr marL="800100" lvl="1" indent="-342900">
              <a:spcBef>
                <a:spcPct val="20000"/>
              </a:spcBef>
              <a:buClr>
                <a:schemeClr val="accent1"/>
              </a:buClr>
              <a:buSzPct val="85000"/>
              <a:buFont typeface="+mj-lt"/>
              <a:buAutoNum type="alphaLcParenR"/>
            </a:pPr>
            <a:r>
              <a:rPr lang="it-IT" sz="2400" dirty="0" smtClean="0"/>
              <a:t>patologia caratterizzata da inarrestabile evoluzione con prognosi infausta</a:t>
            </a:r>
          </a:p>
        </p:txBody>
      </p:sp>
      <p:sp>
        <p:nvSpPr>
          <p:cNvPr id="6" name="Rettangolo 5"/>
          <p:cNvSpPr/>
          <p:nvPr/>
        </p:nvSpPr>
        <p:spPr>
          <a:xfrm>
            <a:off x="467544" y="3717032"/>
            <a:ext cx="8136904" cy="1631216"/>
          </a:xfrm>
          <a:prstGeom prst="rect">
            <a:avLst/>
          </a:prstGeom>
        </p:spPr>
        <p:txBody>
          <a:bodyPr wrap="square">
            <a:spAutoFit/>
          </a:bodyPr>
          <a:lstStyle/>
          <a:p>
            <a:pPr marL="274320" lvl="0" indent="-274320" algn="just">
              <a:spcBef>
                <a:spcPts val="328"/>
              </a:spcBef>
              <a:buClr>
                <a:schemeClr val="accent1"/>
              </a:buClr>
              <a:buSzPct val="85000"/>
              <a:buFont typeface="Wingdings 2"/>
              <a:buChar char=""/>
            </a:pPr>
            <a:r>
              <a:rPr lang="it-IT" sz="2400" dirty="0" smtClean="0"/>
              <a:t>l’istituto della pianificazione è solo eventuale (“può”) e sostituisce nei fatti, una volta redatta, una precedente DAT, mentre, in caso di non condivisione, si applica la DAT laddove presente </a:t>
            </a:r>
            <a:r>
              <a:rPr lang="it-IT" sz="2000" dirty="0" smtClean="0"/>
              <a:t>(</a:t>
            </a:r>
            <a:r>
              <a:rPr lang="it-IT" sz="2000" i="1" dirty="0" err="1" smtClean="0"/>
              <a:t>Benci</a:t>
            </a:r>
            <a:r>
              <a:rPr lang="it-IT" sz="2000" dirty="0" smtClean="0"/>
              <a:t>, 2017)</a:t>
            </a:r>
            <a:endParaRPr lang="it-IT" sz="25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txBox="1">
            <a:spLocks/>
          </p:cNvSpPr>
          <p:nvPr/>
        </p:nvSpPr>
        <p:spPr>
          <a:xfrm>
            <a:off x="251520" y="332656"/>
            <a:ext cx="8640960" cy="5184576"/>
          </a:xfrm>
          <a:prstGeom prst="rect">
            <a:avLst/>
          </a:prstGeom>
        </p:spPr>
        <p:txBody>
          <a:bodyPr/>
          <a:lstStyle/>
          <a:p>
            <a:pPr marL="274320" lvl="0" indent="-274320" algn="just">
              <a:spcBef>
                <a:spcPts val="328"/>
              </a:spcBef>
              <a:buClr>
                <a:schemeClr val="accent1"/>
              </a:buClr>
              <a:buSzPct val="85000"/>
              <a:buFont typeface="Wingdings 2"/>
              <a:buChar char=""/>
            </a:pPr>
            <a:r>
              <a:rPr lang="it-IT" sz="2200" dirty="0" smtClean="0"/>
              <a:t>il paziente esprime il proprio </a:t>
            </a:r>
            <a:r>
              <a:rPr lang="it-IT" sz="2200" b="1" dirty="0" smtClean="0"/>
              <a:t>consenso</a:t>
            </a:r>
            <a:r>
              <a:rPr lang="it-IT" sz="2200" dirty="0" smtClean="0"/>
              <a:t> rispetto a quanto proposto dal medico e può, eventualmente, indicare un </a:t>
            </a:r>
            <a:r>
              <a:rPr lang="it-IT" sz="2200" b="1" dirty="0" smtClean="0"/>
              <a:t>fiduciario</a:t>
            </a:r>
            <a:r>
              <a:rPr lang="it-IT" sz="2200" dirty="0" smtClean="0"/>
              <a:t> </a:t>
            </a:r>
          </a:p>
          <a:p>
            <a:pPr marL="274320" lvl="0" indent="-274320">
              <a:spcBef>
                <a:spcPts val="328"/>
              </a:spcBef>
              <a:buClr>
                <a:schemeClr val="accent1"/>
              </a:buClr>
              <a:buSzPct val="85000"/>
              <a:buFont typeface="Wingdings 2"/>
              <a:buChar char=""/>
            </a:pPr>
            <a:endParaRPr lang="it-IT" sz="2200" dirty="0" smtClean="0"/>
          </a:p>
          <a:p>
            <a:pPr marL="274320" lvl="0" indent="-274320">
              <a:spcBef>
                <a:spcPts val="328"/>
              </a:spcBef>
              <a:buClr>
                <a:schemeClr val="accent1"/>
              </a:buClr>
              <a:buSzPct val="85000"/>
              <a:buFont typeface="Wingdings 2"/>
              <a:buChar char=""/>
            </a:pPr>
            <a:endParaRPr lang="it-IT" sz="2200" dirty="0" smtClean="0"/>
          </a:p>
          <a:p>
            <a:pPr marL="274320" lvl="0" indent="-274320">
              <a:spcBef>
                <a:spcPts val="328"/>
              </a:spcBef>
              <a:buClr>
                <a:schemeClr val="accent1"/>
              </a:buClr>
              <a:buSzPct val="85000"/>
            </a:pPr>
            <a:endParaRPr lang="it-IT" sz="2200" dirty="0" smtClean="0"/>
          </a:p>
          <a:p>
            <a:pPr marL="274320" lvl="0" indent="-274320">
              <a:spcBef>
                <a:spcPts val="328"/>
              </a:spcBef>
              <a:buClr>
                <a:schemeClr val="accent1"/>
              </a:buClr>
              <a:buSzPct val="85000"/>
            </a:pPr>
            <a:endParaRPr lang="it-IT" sz="2200" dirty="0" smtClean="0"/>
          </a:p>
          <a:p>
            <a:pPr marL="274320" lvl="0" indent="-274320">
              <a:spcBef>
                <a:spcPts val="328"/>
              </a:spcBef>
              <a:buClr>
                <a:schemeClr val="accent1"/>
              </a:buClr>
              <a:buSzPct val="85000"/>
            </a:pPr>
            <a:endParaRPr lang="it-IT" sz="2200" dirty="0" smtClean="0"/>
          </a:p>
          <a:p>
            <a:pPr marL="274320" lvl="0" indent="-274320">
              <a:spcBef>
                <a:spcPts val="328"/>
              </a:spcBef>
              <a:buClr>
                <a:schemeClr val="accent1"/>
              </a:buClr>
              <a:buSzPct val="85000"/>
              <a:buFont typeface="Wingdings 2"/>
              <a:buChar char=""/>
            </a:pPr>
            <a:r>
              <a:rPr lang="it-IT" sz="2200" dirty="0" smtClean="0"/>
              <a:t>la pianificazione può essere </a:t>
            </a:r>
            <a:r>
              <a:rPr lang="it-IT" sz="2200" b="1" dirty="0" smtClean="0"/>
              <a:t>aggiornata</a:t>
            </a:r>
            <a:r>
              <a:rPr lang="it-IT" sz="2200" dirty="0" smtClean="0"/>
              <a:t> al progressivo evolversi della malattia, su richiesta del paziente o su suggerimento del medico</a:t>
            </a:r>
            <a:r>
              <a:rPr lang="it-IT" sz="500" dirty="0" smtClean="0"/>
              <a:t/>
            </a:r>
            <a:br>
              <a:rPr lang="it-IT" sz="500" dirty="0" smtClean="0"/>
            </a:br>
            <a:endParaRPr lang="it-IT" sz="2200" dirty="0" smtClean="0"/>
          </a:p>
          <a:p>
            <a:pPr marL="274320" lvl="0" indent="-274320">
              <a:spcBef>
                <a:spcPct val="20000"/>
              </a:spcBef>
              <a:buClr>
                <a:schemeClr val="accent1"/>
              </a:buClr>
              <a:buSzPct val="85000"/>
              <a:buFont typeface="Wingdings 2"/>
              <a:buChar char=""/>
            </a:pPr>
            <a:r>
              <a:rPr lang="it-IT" sz="2200" dirty="0" smtClean="0"/>
              <a:t>il medico e tutta l’equipe sanitaria sono </a:t>
            </a:r>
            <a:r>
              <a:rPr lang="it-IT" sz="2200" b="1" dirty="0" smtClean="0"/>
              <a:t>tenuti ad attenersi</a:t>
            </a:r>
            <a:r>
              <a:rPr lang="it-IT" sz="2200" dirty="0" smtClean="0"/>
              <a:t> alla pianificazione </a:t>
            </a:r>
            <a:r>
              <a:rPr lang="it-IT" sz="2400" dirty="0" smtClean="0"/>
              <a:t/>
            </a:r>
            <a:br>
              <a:rPr lang="it-IT" sz="2400" dirty="0" smtClean="0"/>
            </a:br>
            <a:r>
              <a:rPr lang="it-IT" sz="500" dirty="0" smtClean="0"/>
              <a:t> </a:t>
            </a:r>
            <a:endParaRPr lang="it-IT" sz="2400" dirty="0" smtClean="0"/>
          </a:p>
        </p:txBody>
      </p:sp>
      <p:sp>
        <p:nvSpPr>
          <p:cNvPr id="6" name="CasellaDiTesto 5"/>
          <p:cNvSpPr txBox="1"/>
          <p:nvPr/>
        </p:nvSpPr>
        <p:spPr>
          <a:xfrm>
            <a:off x="611560" y="1700808"/>
            <a:ext cx="3960440" cy="1200329"/>
          </a:xfrm>
          <a:prstGeom prst="rect">
            <a:avLst/>
          </a:prstGeom>
          <a:noFill/>
        </p:spPr>
        <p:txBody>
          <a:bodyPr wrap="square" rtlCol="0">
            <a:spAutoFit/>
          </a:bodyPr>
          <a:lstStyle/>
          <a:p>
            <a:pPr algn="ctr"/>
            <a:r>
              <a:rPr lang="it-IT" dirty="0" smtClean="0"/>
              <a:t>espressi in forma scritta ovvero attraverso video-registrazione o dispositivi che consentano alla persona con disabilità di comunicare </a:t>
            </a:r>
            <a:endParaRPr lang="it-IT" dirty="0"/>
          </a:p>
        </p:txBody>
      </p:sp>
      <p:sp>
        <p:nvSpPr>
          <p:cNvPr id="7" name="CasellaDiTesto 6"/>
          <p:cNvSpPr txBox="1"/>
          <p:nvPr/>
        </p:nvSpPr>
        <p:spPr>
          <a:xfrm>
            <a:off x="4860032" y="1700808"/>
            <a:ext cx="3960440" cy="646331"/>
          </a:xfrm>
          <a:prstGeom prst="rect">
            <a:avLst/>
          </a:prstGeom>
          <a:noFill/>
        </p:spPr>
        <p:txBody>
          <a:bodyPr wrap="square" rtlCol="0">
            <a:spAutoFit/>
          </a:bodyPr>
          <a:lstStyle/>
          <a:p>
            <a:pPr algn="ctr"/>
            <a:r>
              <a:rPr lang="it-IT" dirty="0" smtClean="0"/>
              <a:t>inseriti nella cartella clinica e nel fascicolo sanitario elettronico</a:t>
            </a:r>
            <a:endParaRPr lang="it-IT" dirty="0"/>
          </a:p>
        </p:txBody>
      </p:sp>
      <p:cxnSp>
        <p:nvCxnSpPr>
          <p:cNvPr id="8" name="Connettore 2 7"/>
          <p:cNvCxnSpPr/>
          <p:nvPr/>
        </p:nvCxnSpPr>
        <p:spPr>
          <a:xfrm flipH="1">
            <a:off x="3635896" y="1268760"/>
            <a:ext cx="648072" cy="36004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4572000" y="1268760"/>
            <a:ext cx="648072" cy="36004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683568" y="5517232"/>
            <a:ext cx="2952328"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it-IT" dirty="0" smtClean="0"/>
              <a:t>chi non fa parte dell’equipe </a:t>
            </a:r>
            <a:br>
              <a:rPr lang="it-IT" dirty="0" smtClean="0"/>
            </a:br>
            <a:r>
              <a:rPr lang="it-IT" dirty="0" smtClean="0"/>
              <a:t>NON è VINCOLATO </a:t>
            </a:r>
            <a:endParaRPr lang="it-IT" dirty="0"/>
          </a:p>
        </p:txBody>
      </p:sp>
      <p:sp>
        <p:nvSpPr>
          <p:cNvPr id="12" name="CasellaDiTesto 11"/>
          <p:cNvSpPr txBox="1"/>
          <p:nvPr/>
        </p:nvSpPr>
        <p:spPr>
          <a:xfrm>
            <a:off x="4283968" y="5363924"/>
            <a:ext cx="4248472" cy="369332"/>
          </a:xfrm>
          <a:prstGeom prst="rect">
            <a:avLst/>
          </a:prstGeom>
          <a:ln w="28575"/>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it-IT" dirty="0" smtClean="0"/>
              <a:t>reviviscenza precedente DAT (se esiste)</a:t>
            </a:r>
            <a:endParaRPr lang="it-IT" dirty="0"/>
          </a:p>
        </p:txBody>
      </p:sp>
      <p:sp>
        <p:nvSpPr>
          <p:cNvPr id="13" name="CasellaDiTesto 12"/>
          <p:cNvSpPr txBox="1"/>
          <p:nvPr/>
        </p:nvSpPr>
        <p:spPr>
          <a:xfrm>
            <a:off x="4283968" y="5949280"/>
            <a:ext cx="4248472" cy="369332"/>
          </a:xfrm>
          <a:prstGeom prst="rect">
            <a:avLst/>
          </a:prstGeom>
          <a:ln w="28575"/>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it-IT" dirty="0" smtClean="0"/>
              <a:t>ricostruzione della volontà espressa</a:t>
            </a:r>
            <a:endParaRPr lang="it-IT" dirty="0"/>
          </a:p>
        </p:txBody>
      </p:sp>
      <p:cxnSp>
        <p:nvCxnSpPr>
          <p:cNvPr id="14" name="Connettore 2 13"/>
          <p:cNvCxnSpPr/>
          <p:nvPr/>
        </p:nvCxnSpPr>
        <p:spPr>
          <a:xfrm flipV="1">
            <a:off x="3635896" y="5517232"/>
            <a:ext cx="648072" cy="28803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a:stCxn id="11" idx="3"/>
            <a:endCxn id="13" idx="1"/>
          </p:cNvCxnSpPr>
          <p:nvPr/>
        </p:nvCxnSpPr>
        <p:spPr>
          <a:xfrm>
            <a:off x="3635896" y="5840398"/>
            <a:ext cx="648072" cy="2935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251520" y="260648"/>
            <a:ext cx="8575928" cy="2836448"/>
          </a:xfrm>
          <a:prstGeom prst="rect">
            <a:avLst/>
          </a:prstGeom>
        </p:spPr>
        <p:txBody>
          <a:bodyPr/>
          <a:lstStyle/>
          <a:p>
            <a:pPr marL="274320" lvl="0" indent="-274320">
              <a:spcBef>
                <a:spcPct val="20000"/>
              </a:spcBef>
              <a:buClr>
                <a:schemeClr val="accent1"/>
              </a:buClr>
              <a:buSzPct val="85000"/>
              <a:buFont typeface="Wingdings 2"/>
              <a:buChar char=""/>
            </a:pPr>
            <a:r>
              <a:rPr lang="it-IT" sz="2000" b="1" i="1" dirty="0" smtClean="0"/>
              <a:t>Costituzione </a:t>
            </a:r>
          </a:p>
          <a:p>
            <a:pPr marL="914400" lvl="1" indent="-457200">
              <a:spcBef>
                <a:spcPct val="20000"/>
              </a:spcBef>
              <a:buClr>
                <a:schemeClr val="accent1"/>
              </a:buClr>
              <a:buSzPct val="85000"/>
              <a:buFont typeface="+mj-lt"/>
              <a:buAutoNum type="arabicPeriod"/>
            </a:pPr>
            <a:r>
              <a:rPr lang="it-IT" sz="2000" b="1" dirty="0" smtClean="0"/>
              <a:t>Art.2</a:t>
            </a:r>
            <a:r>
              <a:rPr lang="it-IT" sz="2000" dirty="0" smtClean="0"/>
              <a:t>: “la Repubblica riconosce e garantisce i diritti inviolabili dell’uomo”</a:t>
            </a:r>
          </a:p>
          <a:p>
            <a:pPr marL="914400" lvl="1" indent="-457200">
              <a:spcBef>
                <a:spcPct val="20000"/>
              </a:spcBef>
              <a:buClr>
                <a:schemeClr val="accent1"/>
              </a:buClr>
              <a:buSzPct val="85000"/>
              <a:buFont typeface="+mj-lt"/>
              <a:buAutoNum type="arabicPeriod"/>
            </a:pPr>
            <a:r>
              <a:rPr lang="it-IT" sz="2000" b="1" dirty="0" smtClean="0"/>
              <a:t>Art.13</a:t>
            </a:r>
            <a:r>
              <a:rPr lang="it-IT" sz="2000" dirty="0" smtClean="0"/>
              <a:t>: “la libertà personale è inviolabile”</a:t>
            </a:r>
          </a:p>
          <a:p>
            <a:pPr marL="914400" lvl="1" indent="-457200">
              <a:spcBef>
                <a:spcPct val="20000"/>
              </a:spcBef>
              <a:buClr>
                <a:schemeClr val="accent1"/>
              </a:buClr>
              <a:buSzPct val="85000"/>
              <a:buFont typeface="+mj-lt"/>
              <a:buAutoNum type="arabicPeriod"/>
            </a:pPr>
            <a:r>
              <a:rPr lang="it-IT" sz="2000" b="1" dirty="0" smtClean="0"/>
              <a:t>Art.32, comma 2</a:t>
            </a:r>
            <a:r>
              <a:rPr lang="it-IT" sz="2000" dirty="0" smtClean="0"/>
              <a:t>:</a:t>
            </a:r>
            <a:r>
              <a:rPr lang="it-IT" sz="2000" b="1" dirty="0" smtClean="0"/>
              <a:t> </a:t>
            </a:r>
            <a:r>
              <a:rPr lang="it-IT" sz="2000" dirty="0" smtClean="0"/>
              <a:t>“nessuno può essere obbligato ad un determinato trattamento sanitario se non per disposizione di legge”</a:t>
            </a:r>
            <a:endParaRPr lang="it-IT" sz="2000" b="1" dirty="0" smtClean="0"/>
          </a:p>
          <a:p>
            <a:pPr marL="914400" lvl="1" indent="-457200">
              <a:spcBef>
                <a:spcPct val="20000"/>
              </a:spcBef>
              <a:buClr>
                <a:schemeClr val="accent1"/>
              </a:buClr>
              <a:buSzPct val="85000"/>
              <a:buFont typeface="+mj-lt"/>
              <a:buAutoNum type="arabicPeriod"/>
            </a:pPr>
            <a:endParaRPr lang="it-IT" sz="2200" dirty="0"/>
          </a:p>
          <a:p>
            <a:pPr marL="914400" lvl="1" indent="-457200">
              <a:spcBef>
                <a:spcPct val="20000"/>
              </a:spcBef>
              <a:buClr>
                <a:schemeClr val="accent1"/>
              </a:buClr>
              <a:buSzPct val="85000"/>
              <a:buFont typeface="+mj-lt"/>
              <a:buAutoNum type="arabicPeriod"/>
            </a:pPr>
            <a:endParaRPr lang="it-IT" sz="2200" b="1" dirty="0" smtClean="0"/>
          </a:p>
          <a:p>
            <a:pPr marL="914400" lvl="1" indent="-457200">
              <a:spcBef>
                <a:spcPct val="20000"/>
              </a:spcBef>
              <a:buClr>
                <a:schemeClr val="accent1"/>
              </a:buClr>
              <a:buSzPct val="85000"/>
              <a:buFont typeface="+mj-lt"/>
              <a:buAutoNum type="arabicPeriod"/>
            </a:pPr>
            <a:endParaRPr lang="it-IT" sz="2200" b="1" dirty="0"/>
          </a:p>
        </p:txBody>
      </p:sp>
      <p:sp>
        <p:nvSpPr>
          <p:cNvPr id="4" name="Freccia in giù 3"/>
          <p:cNvSpPr/>
          <p:nvPr/>
        </p:nvSpPr>
        <p:spPr>
          <a:xfrm>
            <a:off x="4427984" y="2564904"/>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Segnaposto contenuto 2"/>
          <p:cNvSpPr txBox="1">
            <a:spLocks/>
          </p:cNvSpPr>
          <p:nvPr/>
        </p:nvSpPr>
        <p:spPr>
          <a:xfrm>
            <a:off x="323528" y="2924944"/>
            <a:ext cx="8503920" cy="3528392"/>
          </a:xfrm>
          <a:prstGeom prst="rect">
            <a:avLst/>
          </a:prstGeom>
        </p:spPr>
        <p:txBody>
          <a:bodyPr/>
          <a:lstStyle/>
          <a:p>
            <a:pPr marL="274320" lvl="0" indent="-274320" algn="ctr">
              <a:spcBef>
                <a:spcPct val="20000"/>
              </a:spcBef>
              <a:buClr>
                <a:schemeClr val="accent1"/>
              </a:buClr>
              <a:buSzPct val="85000"/>
            </a:pPr>
            <a:r>
              <a:rPr lang="it-IT" sz="2000" dirty="0"/>
              <a:t>“</a:t>
            </a:r>
            <a:r>
              <a:rPr lang="it-IT" sz="2000" i="1" dirty="0"/>
              <a:t>la circostanza che il consenso informato trova il </a:t>
            </a:r>
            <a:r>
              <a:rPr lang="it-IT" sz="2000" i="1" dirty="0" smtClean="0"/>
              <a:t>suo fondamento </a:t>
            </a:r>
            <a:r>
              <a:rPr lang="it-IT" sz="2000" i="1" dirty="0"/>
              <a:t>negli </a:t>
            </a:r>
            <a:r>
              <a:rPr lang="it-IT" sz="2000" i="1" u="sng" dirty="0"/>
              <a:t>artt. 2, 13 e 32 della Costituzione </a:t>
            </a:r>
            <a:r>
              <a:rPr lang="it-IT" sz="2000" i="1" dirty="0"/>
              <a:t>pone in risalto la sua funzione di sintesi di due diritti fondamentali della persona: quello all'autodeterminazione e quello alla salute, in quanto, se è vero che ogni individuo ha il diritto di essere curato, egli ha, altresì, il diritto di ricevere le opportune informazioni in ordine alla natura e ai possibili sviluppi del percorso terapeutico cui può essere sottoposto, nonché delle eventuali terapie alternative; informazioni che devono essere le più esaurienti possibili, proprio al fine di garantire la libera e consapevole scelta da parte del </a:t>
            </a:r>
            <a:r>
              <a:rPr lang="it-IT" sz="2000" i="1" dirty="0" smtClean="0"/>
              <a:t>paziente</a:t>
            </a:r>
            <a:r>
              <a:rPr lang="it-IT" sz="2000" dirty="0" smtClean="0"/>
              <a:t>”</a:t>
            </a:r>
            <a:br>
              <a:rPr lang="it-IT" sz="2000" dirty="0" smtClean="0"/>
            </a:br>
            <a:r>
              <a:rPr lang="it-IT" sz="2000" dirty="0" smtClean="0"/>
              <a:t>(</a:t>
            </a:r>
            <a:r>
              <a:rPr lang="it-IT" sz="2000" b="1" dirty="0" smtClean="0"/>
              <a:t>Corte Cost., sentenza n. 438/2008</a:t>
            </a:r>
            <a:r>
              <a:rPr lang="it-IT" sz="2000" dirty="0" smtClean="0"/>
              <a:t>)</a:t>
            </a:r>
            <a:endParaRPr kumimoji="0" lang="it-IT" sz="2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94459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txBox="1">
            <a:spLocks/>
          </p:cNvSpPr>
          <p:nvPr/>
        </p:nvSpPr>
        <p:spPr>
          <a:xfrm>
            <a:off x="316552" y="620688"/>
            <a:ext cx="8503920" cy="4968552"/>
          </a:xfrm>
          <a:prstGeom prst="rect">
            <a:avLst/>
          </a:prstGeom>
        </p:spPr>
        <p:txBody>
          <a:bodyPr/>
          <a:lstStyle/>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it-IT" sz="2400" dirty="0" smtClean="0"/>
              <a:t>possibile </a:t>
            </a:r>
            <a:r>
              <a:rPr lang="it-IT" sz="2400" dirty="0"/>
              <a:t>contrasto tra libertà di “non curarsi” e il </a:t>
            </a:r>
            <a:r>
              <a:rPr lang="it-IT" sz="2400" b="1" dirty="0"/>
              <a:t>dovere di solidarietà</a:t>
            </a:r>
            <a:r>
              <a:rPr lang="it-IT" sz="2400" dirty="0"/>
              <a:t> </a:t>
            </a:r>
            <a:r>
              <a:rPr lang="it-IT" sz="2400" i="1" dirty="0"/>
              <a:t>ex</a:t>
            </a:r>
            <a:r>
              <a:rPr lang="it-IT" sz="2400" dirty="0"/>
              <a:t> art.2 </a:t>
            </a:r>
            <a:r>
              <a:rPr lang="it-IT" sz="2400" dirty="0" err="1"/>
              <a:t>Cost</a:t>
            </a:r>
            <a:r>
              <a:rPr lang="it-IT" sz="2400" dirty="0" smtClean="0"/>
              <a:t>;</a:t>
            </a:r>
            <a:br>
              <a:rPr lang="it-IT" sz="2400" dirty="0" smtClean="0"/>
            </a:br>
            <a:endParaRPr lang="it-IT" sz="2400" dirty="0"/>
          </a:p>
          <a:p>
            <a:pPr marL="274320" lvl="0" indent="-274320">
              <a:spcBef>
                <a:spcPct val="20000"/>
              </a:spcBef>
              <a:buClr>
                <a:schemeClr val="accent1"/>
              </a:buClr>
              <a:buSzPct val="85000"/>
              <a:buFont typeface="Wingdings 2"/>
              <a:buChar char=""/>
            </a:pPr>
            <a:r>
              <a:rPr lang="it-IT" sz="2400" dirty="0"/>
              <a:t>compatibilità rispetto all'</a:t>
            </a:r>
            <a:r>
              <a:rPr lang="it-IT" sz="2400" b="1" dirty="0"/>
              <a:t>art.5 cc</a:t>
            </a:r>
            <a:r>
              <a:rPr lang="it-IT" sz="2400" dirty="0"/>
              <a:t>.: </a:t>
            </a:r>
            <a:r>
              <a:rPr lang="it-IT" sz="2300" dirty="0"/>
              <a:t>“gli atti di disposizione del proprio corpo sono vietati quando cagionino una diminuzione permanente dell'integrità fisica, o quando siano altrimenti contrari alla legge, all'ordine pubblico o al buon costume</a:t>
            </a:r>
            <a:r>
              <a:rPr lang="it-IT" sz="2300" dirty="0" smtClean="0"/>
              <a:t>”;</a:t>
            </a:r>
            <a:r>
              <a:rPr lang="it-IT" sz="2400" dirty="0" smtClean="0"/>
              <a:t/>
            </a:r>
            <a:br>
              <a:rPr lang="it-IT" sz="2400" dirty="0" smtClean="0"/>
            </a:br>
            <a:endParaRPr lang="it-IT" sz="2400" dirty="0"/>
          </a:p>
          <a:p>
            <a:pPr marL="274320" lvl="0" indent="-274320">
              <a:spcBef>
                <a:spcPct val="20000"/>
              </a:spcBef>
              <a:buClr>
                <a:schemeClr val="accent1"/>
              </a:buClr>
              <a:buSzPct val="85000"/>
              <a:buFont typeface="Wingdings 2"/>
              <a:buChar char=""/>
            </a:pPr>
            <a:r>
              <a:rPr lang="it-IT" sz="2400" dirty="0"/>
              <a:t>quale </a:t>
            </a:r>
            <a:r>
              <a:rPr lang="it-IT" sz="2400" b="1" dirty="0"/>
              <a:t>tipo di informazione </a:t>
            </a:r>
            <a:r>
              <a:rPr lang="it-IT" sz="2400" dirty="0"/>
              <a:t>si rende necessaria affinché il consenso/dissenso sia “informato</a:t>
            </a:r>
            <a:r>
              <a:rPr lang="it-IT" sz="2400" dirty="0" smtClean="0"/>
              <a:t>”?;</a:t>
            </a:r>
            <a:br>
              <a:rPr lang="it-IT" sz="2400" dirty="0" smtClean="0"/>
            </a:br>
            <a:r>
              <a:rPr lang="it-IT" sz="2400" dirty="0" smtClean="0"/>
              <a:t> </a:t>
            </a:r>
            <a:endParaRPr lang="it-IT" sz="2400" dirty="0"/>
          </a:p>
          <a:p>
            <a:pPr marL="274320" indent="-274320">
              <a:spcBef>
                <a:spcPct val="20000"/>
              </a:spcBef>
              <a:buClr>
                <a:schemeClr val="accent1"/>
              </a:buClr>
              <a:buSzPct val="85000"/>
              <a:buFont typeface="Wingdings 2"/>
              <a:buChar char=""/>
            </a:pPr>
            <a:r>
              <a:rPr lang="it-IT" sz="2400" dirty="0"/>
              <a:t>consenso/dissenso del soggetto </a:t>
            </a:r>
            <a:r>
              <a:rPr lang="it-IT" sz="2400" b="1" dirty="0"/>
              <a:t>incapace di intendere e di </a:t>
            </a:r>
            <a:r>
              <a:rPr lang="it-IT" sz="2400" b="1" dirty="0" smtClean="0"/>
              <a:t>volere</a:t>
            </a:r>
            <a:r>
              <a:rPr lang="it-IT" sz="2400" dirty="0" smtClean="0"/>
              <a:t>.</a:t>
            </a:r>
            <a:endParaRPr lang="it-IT" sz="2400" dirty="0"/>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lang="it-IT" sz="2700" dirty="0" smtClean="0"/>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lang="it-IT" sz="2700" dirty="0"/>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lang="it-IT" sz="2700" dirty="0" smtClean="0"/>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lang="it-IT" sz="2700" dirty="0" smtClean="0"/>
          </a:p>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lang="it-IT" sz="2700" dirty="0" smtClean="0"/>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it-IT"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144016" y="332656"/>
            <a:ext cx="8964488" cy="2232248"/>
          </a:xfrm>
          <a:prstGeom prst="rect">
            <a:avLst/>
          </a:prstGeom>
        </p:spPr>
        <p:txBody>
          <a:bodyPr/>
          <a:lstStyle/>
          <a:p>
            <a:pPr marL="274320" marR="0" lvl="0" indent="-274320"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it-IT" sz="2400" b="1" noProof="0" dirty="0" smtClean="0"/>
              <a:t>8 articoli</a:t>
            </a:r>
          </a:p>
          <a:p>
            <a:pPr marL="274320" lvl="0" indent="-274320">
              <a:spcBef>
                <a:spcPct val="20000"/>
              </a:spcBef>
              <a:buClr>
                <a:schemeClr val="accent1"/>
              </a:buClr>
              <a:buSzPct val="85000"/>
              <a:buFont typeface="Wingdings 2"/>
              <a:buChar char=""/>
              <a:defRPr/>
            </a:pPr>
            <a:r>
              <a:rPr lang="it-IT" sz="2400" dirty="0"/>
              <a:t>s</a:t>
            </a:r>
            <a:r>
              <a:rPr lang="it-IT" sz="2400" dirty="0" smtClean="0"/>
              <a:t>i occupano di tre macro-temi:</a:t>
            </a:r>
            <a:endParaRPr lang="it-IT" sz="2400" dirty="0"/>
          </a:p>
          <a:p>
            <a:pPr marL="971550" lvl="1" indent="-514350">
              <a:spcBef>
                <a:spcPct val="20000"/>
              </a:spcBef>
              <a:buClr>
                <a:schemeClr val="accent1"/>
              </a:buClr>
              <a:buSzPct val="85000"/>
              <a:buFont typeface="+mj-lt"/>
              <a:buAutoNum type="arabicPeriod"/>
            </a:pPr>
            <a:r>
              <a:rPr lang="it-IT" sz="2300" b="1" noProof="0" dirty="0" smtClean="0"/>
              <a:t>CONSENSO INFORMATO </a:t>
            </a:r>
            <a:r>
              <a:rPr lang="it-IT" sz="2000" dirty="0" smtClean="0">
                <a:sym typeface="Wingdings" pitchFamily="2" charset="2"/>
              </a:rPr>
              <a:t> (</a:t>
            </a:r>
            <a:r>
              <a:rPr lang="it-IT" sz="2400" b="1" dirty="0" err="1" smtClean="0">
                <a:solidFill>
                  <a:schemeClr val="accent1"/>
                </a:solidFill>
                <a:sym typeface="Wingdings" pitchFamily="2" charset="2"/>
              </a:rPr>
              <a:t>artt</a:t>
            </a:r>
            <a:r>
              <a:rPr lang="it-IT" sz="2400" b="1" noProof="0" dirty="0" smtClean="0">
                <a:solidFill>
                  <a:schemeClr val="accent1"/>
                </a:solidFill>
              </a:rPr>
              <a:t>.1</a:t>
            </a:r>
            <a:r>
              <a:rPr lang="it-IT" sz="2400" noProof="0" dirty="0" smtClean="0"/>
              <a:t>-</a:t>
            </a:r>
            <a:r>
              <a:rPr lang="it-IT" sz="2400" b="1" noProof="0" dirty="0" smtClean="0">
                <a:solidFill>
                  <a:schemeClr val="accent1"/>
                </a:solidFill>
              </a:rPr>
              <a:t>3</a:t>
            </a:r>
            <a:r>
              <a:rPr lang="it-IT" sz="2000" noProof="0" dirty="0" smtClean="0"/>
              <a:t>)</a:t>
            </a:r>
          </a:p>
          <a:p>
            <a:pPr marL="971550" lvl="1" indent="-514350">
              <a:spcBef>
                <a:spcPct val="20000"/>
              </a:spcBef>
              <a:buClr>
                <a:schemeClr val="accent1"/>
              </a:buClr>
              <a:buSzPct val="85000"/>
              <a:buFont typeface="+mj-lt"/>
              <a:buAutoNum type="arabicPeriod"/>
            </a:pPr>
            <a:r>
              <a:rPr lang="it-IT" sz="2300" b="1" dirty="0" smtClean="0"/>
              <a:t>DAT</a:t>
            </a:r>
            <a:r>
              <a:rPr lang="it-IT" sz="2400" dirty="0" smtClean="0"/>
              <a:t> </a:t>
            </a:r>
            <a:r>
              <a:rPr lang="it-IT" sz="2000" dirty="0" smtClean="0"/>
              <a:t>- </a:t>
            </a:r>
            <a:r>
              <a:rPr lang="it-IT" sz="2000" b="1" dirty="0" smtClean="0"/>
              <a:t>Disposizioni Anticipate di Trattamento </a:t>
            </a:r>
            <a:r>
              <a:rPr lang="it-IT" sz="2000" dirty="0" smtClean="0">
                <a:sym typeface="Wingdings" pitchFamily="2" charset="2"/>
              </a:rPr>
              <a:t>(</a:t>
            </a:r>
            <a:r>
              <a:rPr lang="it-IT" sz="2400" b="1" dirty="0" smtClean="0">
                <a:solidFill>
                  <a:schemeClr val="accent1"/>
                </a:solidFill>
                <a:sym typeface="Wingdings" pitchFamily="2" charset="2"/>
              </a:rPr>
              <a:t>art</a:t>
            </a:r>
            <a:r>
              <a:rPr lang="it-IT" sz="2400" b="1" dirty="0" smtClean="0">
                <a:solidFill>
                  <a:schemeClr val="accent1"/>
                </a:solidFill>
              </a:rPr>
              <a:t>.4 </a:t>
            </a:r>
            <a:r>
              <a:rPr lang="it-IT" sz="2300" dirty="0" smtClean="0"/>
              <a:t>e</a:t>
            </a:r>
            <a:r>
              <a:rPr lang="it-IT" sz="2400" b="1" dirty="0" smtClean="0">
                <a:solidFill>
                  <a:schemeClr val="accent1"/>
                </a:solidFill>
              </a:rPr>
              <a:t> 6</a:t>
            </a:r>
            <a:r>
              <a:rPr lang="it-IT" sz="2000" dirty="0" smtClean="0"/>
              <a:t>)</a:t>
            </a:r>
            <a:endParaRPr lang="it-IT" sz="2400" b="1" dirty="0" smtClean="0">
              <a:solidFill>
                <a:schemeClr val="accent1"/>
              </a:solidFill>
            </a:endParaRPr>
          </a:p>
          <a:p>
            <a:pPr marL="971550" lvl="1" indent="-514350">
              <a:spcBef>
                <a:spcPct val="20000"/>
              </a:spcBef>
              <a:buClr>
                <a:schemeClr val="accent1"/>
              </a:buClr>
              <a:buSzPct val="85000"/>
              <a:buFont typeface="+mj-lt"/>
              <a:buAutoNum type="arabicPeriod"/>
            </a:pPr>
            <a:r>
              <a:rPr lang="it-IT" sz="2300" b="1" noProof="0" dirty="0" smtClean="0"/>
              <a:t>PIANIFICAZIONE CONDIVISA DELLE CURE </a:t>
            </a:r>
            <a:r>
              <a:rPr lang="it-IT" sz="2200" noProof="0" dirty="0" smtClean="0"/>
              <a:t>(</a:t>
            </a:r>
            <a:r>
              <a:rPr lang="it-IT" sz="2200" b="1" noProof="0" dirty="0" smtClean="0">
                <a:solidFill>
                  <a:schemeClr val="accent1"/>
                </a:solidFill>
              </a:rPr>
              <a:t>art.5</a:t>
            </a:r>
            <a:r>
              <a:rPr lang="it-IT" sz="2200" noProof="0" dirty="0" smtClean="0"/>
              <a:t>)</a:t>
            </a:r>
            <a:r>
              <a:rPr lang="it-IT" sz="2200" b="1" noProof="0" dirty="0" smtClean="0"/>
              <a:t>  </a:t>
            </a:r>
          </a:p>
          <a:p>
            <a:pPr marL="274320" marR="0" lvl="0" indent="-274320" defTabSz="914400" rtl="0" eaLnBrk="1" fontAlgn="auto" latinLnBrk="0" hangingPunct="1">
              <a:lnSpc>
                <a:spcPct val="100000"/>
              </a:lnSpc>
              <a:spcBef>
                <a:spcPct val="20000"/>
              </a:spcBef>
              <a:spcAft>
                <a:spcPts val="0"/>
              </a:spcAft>
              <a:buClr>
                <a:schemeClr val="accent1"/>
              </a:buClr>
              <a:buSzPct val="85000"/>
              <a:tabLst/>
              <a:defRPr/>
            </a:pPr>
            <a:r>
              <a:rPr lang="it-IT" sz="2600" noProof="0" dirty="0" smtClean="0"/>
              <a:t> </a:t>
            </a:r>
          </a:p>
          <a:p>
            <a:pPr marL="514350" marR="0" lvl="0" indent="-514350" defTabSz="914400" rtl="0" eaLnBrk="1" fontAlgn="auto" latinLnBrk="0" hangingPunct="1">
              <a:lnSpc>
                <a:spcPct val="100000"/>
              </a:lnSpc>
              <a:spcBef>
                <a:spcPct val="20000"/>
              </a:spcBef>
              <a:spcAft>
                <a:spcPts val="0"/>
              </a:spcAft>
              <a:buClr>
                <a:schemeClr val="accent1"/>
              </a:buClr>
              <a:buSzPct val="85000"/>
              <a:tabLst/>
              <a:defRPr/>
            </a:pPr>
            <a:endParaRPr kumimoji="0" lang="it-IT"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Freccia in giù 2"/>
          <p:cNvSpPr/>
          <p:nvPr/>
        </p:nvSpPr>
        <p:spPr>
          <a:xfrm>
            <a:off x="4355976" y="2636912"/>
            <a:ext cx="50405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Segnaposto contenuto 2"/>
          <p:cNvSpPr txBox="1">
            <a:spLocks/>
          </p:cNvSpPr>
          <p:nvPr/>
        </p:nvSpPr>
        <p:spPr>
          <a:xfrm>
            <a:off x="323528" y="3140968"/>
            <a:ext cx="8503920" cy="3645024"/>
          </a:xfrm>
          <a:prstGeom prst="rect">
            <a:avLst/>
          </a:prstGeom>
        </p:spPr>
        <p:txBody>
          <a:bodyPr/>
          <a:lstStyle/>
          <a:p>
            <a:pPr marL="274320" marR="0" lvl="0" indent="-274320" algn="ctr" defTabSz="914400" rtl="0" eaLnBrk="1" fontAlgn="auto" latinLnBrk="0" hangingPunct="1">
              <a:lnSpc>
                <a:spcPct val="100000"/>
              </a:lnSpc>
              <a:spcBef>
                <a:spcPct val="20000"/>
              </a:spcBef>
              <a:spcAft>
                <a:spcPts val="0"/>
              </a:spcAft>
              <a:buClr>
                <a:schemeClr val="accent1"/>
              </a:buClr>
              <a:buSzPct val="85000"/>
              <a:tabLst/>
              <a:defRPr/>
            </a:pPr>
            <a:r>
              <a:rPr lang="it-IT" sz="2600" dirty="0"/>
              <a:t>l</a:t>
            </a:r>
            <a:r>
              <a:rPr lang="it-IT" sz="2600" dirty="0" smtClean="0"/>
              <a:t>’intero impianto normativo si basa su una precisa scelta del legislatore nel senso di </a:t>
            </a:r>
            <a:r>
              <a:rPr lang="it-IT" sz="2600" b="1" dirty="0" smtClean="0">
                <a:solidFill>
                  <a:srgbClr val="FF0000"/>
                </a:solidFill>
              </a:rPr>
              <a:t>un costante coinvolgimento del paziente nelle scelte esistenziali</a:t>
            </a:r>
            <a:r>
              <a:rPr lang="it-IT" sz="2600" dirty="0" smtClean="0"/>
              <a:t>, attuato nelle diverse forme del </a:t>
            </a:r>
            <a:r>
              <a:rPr lang="it-IT" sz="2600" u="sng" dirty="0" smtClean="0"/>
              <a:t>consenso informato</a:t>
            </a:r>
            <a:r>
              <a:rPr lang="it-IT" sz="2600" dirty="0" smtClean="0"/>
              <a:t> (volontà attuale), delle </a:t>
            </a:r>
            <a:r>
              <a:rPr lang="it-IT" sz="2600" u="sng" dirty="0" smtClean="0"/>
              <a:t>DAT</a:t>
            </a:r>
            <a:r>
              <a:rPr lang="it-IT" sz="2600" dirty="0" smtClean="0"/>
              <a:t> (volontà per il futuro o cd. autodeterminazione preventiva), della </a:t>
            </a:r>
            <a:r>
              <a:rPr lang="it-IT" sz="2600" u="sng" dirty="0" smtClean="0"/>
              <a:t>pianificazione condivisa delle cure</a:t>
            </a:r>
            <a:r>
              <a:rPr lang="it-IT" sz="2600" dirty="0" smtClean="0"/>
              <a:t> (consenso programmatico)</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it-IT"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0088" y="149768"/>
            <a:ext cx="8534400" cy="758952"/>
          </a:xfrm>
        </p:spPr>
        <p:txBody>
          <a:bodyPr>
            <a:normAutofit/>
          </a:bodyPr>
          <a:lstStyle/>
          <a:p>
            <a:r>
              <a:rPr lang="it-IT" sz="3200" b="1" dirty="0" smtClean="0">
                <a:solidFill>
                  <a:schemeClr val="accent1"/>
                </a:solidFill>
              </a:rPr>
              <a:t>CONSENSO INFORMATO</a:t>
            </a:r>
            <a:endParaRPr lang="it-IT" sz="3200" b="1" dirty="0">
              <a:solidFill>
                <a:schemeClr val="accent1"/>
              </a:solidFill>
            </a:endParaRPr>
          </a:p>
        </p:txBody>
      </p:sp>
      <p:sp>
        <p:nvSpPr>
          <p:cNvPr id="7" name="Segnaposto contenuto 2"/>
          <p:cNvSpPr txBox="1">
            <a:spLocks/>
          </p:cNvSpPr>
          <p:nvPr/>
        </p:nvSpPr>
        <p:spPr>
          <a:xfrm>
            <a:off x="323528" y="1527648"/>
            <a:ext cx="8503920" cy="1440160"/>
          </a:xfrm>
          <a:prstGeom prst="rect">
            <a:avLst/>
          </a:prstGeom>
        </p:spPr>
        <p:txBody>
          <a:bodyPr/>
          <a:lstStyle/>
          <a:p>
            <a:pPr marL="274320" lvl="0" indent="-274320">
              <a:spcBef>
                <a:spcPct val="20000"/>
              </a:spcBef>
              <a:buClr>
                <a:schemeClr val="accent1"/>
              </a:buClr>
              <a:buSzPct val="85000"/>
              <a:buFont typeface="Wingdings 2"/>
              <a:buChar char=""/>
            </a:pPr>
            <a:r>
              <a:rPr lang="it-IT" sz="2000" dirty="0" smtClean="0"/>
              <a:t>Richiama i principi sanciti dalla </a:t>
            </a:r>
            <a:r>
              <a:rPr lang="it-IT" sz="2000" b="1" dirty="0" smtClean="0"/>
              <a:t>Costituzione</a:t>
            </a:r>
            <a:r>
              <a:rPr lang="it-IT" sz="2000" dirty="0" smtClean="0"/>
              <a:t> e dalla </a:t>
            </a:r>
            <a:r>
              <a:rPr lang="it-IT" sz="2000" b="1" dirty="0" smtClean="0"/>
              <a:t>Carta dei diritti fondamentali dell’UE</a:t>
            </a:r>
            <a:r>
              <a:rPr lang="it-IT" sz="2000" dirty="0" smtClean="0"/>
              <a:t>;</a:t>
            </a:r>
            <a:endParaRPr lang="it-IT" sz="2000" b="1" dirty="0" smtClean="0"/>
          </a:p>
          <a:p>
            <a:pPr marL="274320" lvl="0" indent="-274320">
              <a:spcBef>
                <a:spcPct val="20000"/>
              </a:spcBef>
              <a:buClr>
                <a:schemeClr val="accent1"/>
              </a:buClr>
              <a:buSzPct val="85000"/>
              <a:buFont typeface="Wingdings 2"/>
              <a:buChar char=""/>
            </a:pPr>
            <a:r>
              <a:rPr lang="it-IT" sz="2000" dirty="0" smtClean="0"/>
              <a:t>Stabilisce la possibilità di porre in essere un trattamento sanitario </a:t>
            </a:r>
            <a:r>
              <a:rPr lang="it-IT" sz="2000" b="1" u="sng" dirty="0" smtClean="0"/>
              <a:t>SOLO</a:t>
            </a:r>
            <a:r>
              <a:rPr lang="it-IT" sz="2000" dirty="0" smtClean="0"/>
              <a:t> a fronte del “</a:t>
            </a:r>
            <a:r>
              <a:rPr lang="it-IT" sz="2000" b="1" dirty="0" smtClean="0"/>
              <a:t>consenso libero e informato</a:t>
            </a:r>
            <a:r>
              <a:rPr lang="it-IT" sz="2000" dirty="0" smtClean="0"/>
              <a:t>” del paziente (salvo i casi di obbligatorietà previsti dalla legge);</a:t>
            </a:r>
          </a:p>
        </p:txBody>
      </p:sp>
      <p:sp>
        <p:nvSpPr>
          <p:cNvPr id="8" name="Rettangolo arrotondato 7"/>
          <p:cNvSpPr/>
          <p:nvPr/>
        </p:nvSpPr>
        <p:spPr>
          <a:xfrm>
            <a:off x="467544" y="3313560"/>
            <a:ext cx="8208912" cy="2880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endParaRPr lang="it-IT" dirty="0" smtClean="0">
              <a:cs typeface="Arial" pitchFamily="34" charset="0"/>
            </a:endParaRPr>
          </a:p>
          <a:p>
            <a:pPr lvl="0" algn="ctr" fontAlgn="base">
              <a:spcBef>
                <a:spcPct val="0"/>
              </a:spcBef>
              <a:spcAft>
                <a:spcPct val="0"/>
              </a:spcAft>
            </a:pPr>
            <a:endParaRPr lang="it-IT" dirty="0" smtClean="0">
              <a:cs typeface="Arial" pitchFamily="34" charset="0"/>
            </a:endParaRPr>
          </a:p>
          <a:p>
            <a:pPr lvl="0" algn="ctr" fontAlgn="base">
              <a:spcBef>
                <a:spcPct val="0"/>
              </a:spcBef>
              <a:spcAft>
                <a:spcPct val="0"/>
              </a:spcAft>
            </a:pPr>
            <a:endParaRPr lang="it-IT" dirty="0" smtClean="0">
              <a:cs typeface="Arial" pitchFamily="34" charset="0"/>
            </a:endParaRPr>
          </a:p>
          <a:p>
            <a:pPr lvl="0" algn="ctr" fontAlgn="base">
              <a:spcBef>
                <a:spcPct val="0"/>
              </a:spcBef>
              <a:spcAft>
                <a:spcPct val="0"/>
              </a:spcAft>
            </a:pPr>
            <a:endParaRPr lang="it-IT" dirty="0" smtClean="0">
              <a:cs typeface="Arial" pitchFamily="34" charset="0"/>
            </a:endParaRPr>
          </a:p>
          <a:p>
            <a:pPr lvl="0" algn="ctr" fontAlgn="base">
              <a:spcBef>
                <a:spcPct val="0"/>
              </a:spcBef>
              <a:spcAft>
                <a:spcPct val="0"/>
              </a:spcAft>
            </a:pPr>
            <a:endParaRPr lang="it-IT" sz="1900" dirty="0" smtClean="0">
              <a:cs typeface="Arial" pitchFamily="34" charset="0"/>
            </a:endParaRPr>
          </a:p>
          <a:p>
            <a:pPr lvl="0" algn="ctr" fontAlgn="base">
              <a:spcBef>
                <a:spcPct val="0"/>
              </a:spcBef>
              <a:spcAft>
                <a:spcPct val="0"/>
              </a:spcAft>
            </a:pPr>
            <a:r>
              <a:rPr lang="it-IT" sz="1900" dirty="0" smtClean="0">
                <a:cs typeface="Arial" pitchFamily="34" charset="0"/>
              </a:rPr>
              <a:t>“</a:t>
            </a:r>
            <a:r>
              <a:rPr lang="it-IT" sz="1900" i="1" dirty="0" smtClean="0">
                <a:cs typeface="Arial" pitchFamily="34" charset="0"/>
              </a:rPr>
              <a:t>La presente legge, nel rispetto dei </a:t>
            </a:r>
            <a:r>
              <a:rPr lang="it-IT" sz="1900" i="1" u="sng" dirty="0" smtClean="0">
                <a:cs typeface="Arial" pitchFamily="34" charset="0"/>
              </a:rPr>
              <a:t>principi di cui agli articoli 2, 13 e 32 della Costituzione</a:t>
            </a:r>
            <a:r>
              <a:rPr lang="it-IT" sz="1900" i="1" dirty="0" smtClean="0">
                <a:cs typeface="Arial" pitchFamily="34" charset="0"/>
              </a:rPr>
              <a:t> e </a:t>
            </a:r>
            <a:r>
              <a:rPr lang="it-IT" sz="1900" i="1" u="sng" dirty="0" smtClean="0">
                <a:cs typeface="Arial" pitchFamily="34" charset="0"/>
              </a:rPr>
              <a:t>degli articoli 1, 2 e 3 della Carta dei diritti fondamentali dell'Unione europea</a:t>
            </a:r>
            <a:r>
              <a:rPr lang="it-IT" sz="1900" i="1" dirty="0" smtClean="0">
                <a:cs typeface="Arial" pitchFamily="34" charset="0"/>
              </a:rPr>
              <a:t>, tutela il diritto alla vita, alla salute, alla dignità e all'autodeterminazione della persona e stabilisce che </a:t>
            </a:r>
            <a:r>
              <a:rPr lang="it-IT" sz="1900" b="1" i="1" dirty="0" smtClean="0">
                <a:cs typeface="Arial" pitchFamily="34" charset="0"/>
              </a:rPr>
              <a:t>nessun trattamento sanitario può essere iniziato o proseguito se privo del consenso libero e informato della persona interessata, tranne che nei casi espressamente previsti dalla legge</a:t>
            </a:r>
            <a:r>
              <a:rPr lang="it-IT" sz="1900" i="1" dirty="0" smtClean="0">
                <a:cs typeface="Arial" pitchFamily="34" charset="0"/>
              </a:rPr>
              <a:t>”                                                                                                                                    </a:t>
            </a:r>
            <a:br>
              <a:rPr lang="it-IT" sz="1900" i="1" dirty="0" smtClean="0">
                <a:cs typeface="Arial" pitchFamily="34" charset="0"/>
              </a:rPr>
            </a:br>
            <a:r>
              <a:rPr lang="it-IT" sz="1900" dirty="0" smtClean="0">
                <a:cs typeface="Arial" pitchFamily="34" charset="0"/>
              </a:rPr>
              <a:t>                                                                          (art.1, comma 1)</a:t>
            </a:r>
          </a:p>
          <a:p>
            <a:pPr lvl="0" algn="ctr"/>
            <a:endParaRPr lang="it-IT" i="1" dirty="0" smtClean="0"/>
          </a:p>
          <a:p>
            <a:pPr lvl="0" algn="ctr"/>
            <a:r>
              <a:rPr lang="it-IT" i="1" dirty="0" smtClean="0"/>
              <a:t/>
            </a:r>
            <a:br>
              <a:rPr lang="it-IT" i="1" dirty="0" smtClean="0"/>
            </a:br>
            <a:endParaRPr lang="it-IT" i="1" dirty="0" smtClean="0"/>
          </a:p>
          <a:p>
            <a:pPr algn="ct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323528" y="548680"/>
            <a:ext cx="8503920" cy="936104"/>
          </a:xfrm>
          <a:prstGeom prst="rect">
            <a:avLst/>
          </a:prstGeom>
        </p:spPr>
        <p:txBody>
          <a:bodyPr/>
          <a:lstStyle/>
          <a:p>
            <a:pPr marL="274320" indent="-274320">
              <a:spcBef>
                <a:spcPct val="20000"/>
              </a:spcBef>
              <a:buClr>
                <a:schemeClr val="accent1"/>
              </a:buClr>
              <a:buSzPct val="85000"/>
              <a:buFont typeface="Wingdings 2"/>
              <a:buChar char=""/>
            </a:pPr>
            <a:r>
              <a:rPr lang="it-IT" sz="2000" dirty="0" smtClean="0"/>
              <a:t>Rapporto </a:t>
            </a:r>
            <a:r>
              <a:rPr lang="it-IT" sz="2000" dirty="0" err="1" smtClean="0"/>
              <a:t>medico-paziente</a:t>
            </a:r>
            <a:r>
              <a:rPr lang="it-IT" sz="2000" dirty="0" smtClean="0"/>
              <a:t> come </a:t>
            </a:r>
            <a:r>
              <a:rPr lang="it-IT" sz="2000" b="1" dirty="0" smtClean="0"/>
              <a:t>relazione collaborativa </a:t>
            </a:r>
            <a:r>
              <a:rPr lang="it-IT" sz="2000" dirty="0"/>
              <a:t>(“relazione di cura e di fiducia”), in cui sono coinvolti anche l'equipe sanitaria e, se il paziente lo desidera, i suoi </a:t>
            </a:r>
            <a:r>
              <a:rPr lang="it-IT" sz="2000" dirty="0" smtClean="0"/>
              <a:t>familiari o altre persone di fiducia;</a:t>
            </a:r>
            <a:endParaRPr lang="it-IT" sz="2000" dirty="0"/>
          </a:p>
          <a:p>
            <a:pPr marL="274320" lvl="0" indent="-274320">
              <a:spcBef>
                <a:spcPct val="20000"/>
              </a:spcBef>
              <a:buClr>
                <a:schemeClr val="accent1"/>
              </a:buClr>
              <a:buSzPct val="85000"/>
              <a:buFont typeface="Wingdings 2"/>
              <a:buChar char=""/>
            </a:pPr>
            <a:endParaRPr lang="it-IT" sz="2000" dirty="0"/>
          </a:p>
        </p:txBody>
      </p:sp>
      <p:sp>
        <p:nvSpPr>
          <p:cNvPr id="6" name="Rettangolo arrotondato 5"/>
          <p:cNvSpPr/>
          <p:nvPr/>
        </p:nvSpPr>
        <p:spPr>
          <a:xfrm>
            <a:off x="1187624" y="1844824"/>
            <a:ext cx="6768752" cy="41764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it-IT" b="1" dirty="0" smtClean="0">
              <a:cs typeface="Arial" pitchFamily="34" charset="0"/>
            </a:endParaRPr>
          </a:p>
          <a:p>
            <a:pPr lvl="0" algn="ctr"/>
            <a:endParaRPr lang="it-IT" b="1" dirty="0" smtClean="0">
              <a:cs typeface="Arial" pitchFamily="34" charset="0"/>
            </a:endParaRPr>
          </a:p>
          <a:p>
            <a:pPr lvl="0" algn="ctr"/>
            <a:endParaRPr lang="it-IT" b="1" dirty="0" smtClean="0">
              <a:cs typeface="Arial" pitchFamily="34" charset="0"/>
            </a:endParaRPr>
          </a:p>
          <a:p>
            <a:pPr lvl="0" algn="ctr"/>
            <a:r>
              <a:rPr lang="it-IT" b="1" dirty="0" smtClean="0">
                <a:cs typeface="Arial" pitchFamily="34" charset="0"/>
              </a:rPr>
              <a:t>“</a:t>
            </a:r>
            <a:r>
              <a:rPr lang="it-IT" i="1" dirty="0" smtClean="0"/>
              <a:t>E' promossa e valorizzata la </a:t>
            </a:r>
            <a:r>
              <a:rPr lang="it-IT" b="1" i="1" dirty="0" smtClean="0"/>
              <a:t>relazione di cura e di fiducia </a:t>
            </a:r>
            <a:r>
              <a:rPr lang="it-IT" i="1" dirty="0" smtClean="0"/>
              <a:t>tra paziente e medico che si basa sul consenso informato nel quale </a:t>
            </a:r>
            <a:r>
              <a:rPr lang="it-IT" i="1" u="sng" dirty="0" smtClean="0"/>
              <a:t>si incontrano l'autonomia decisionale del paziente e la competenza, l'autonomia professionale e la responsabilità del medico</a:t>
            </a:r>
            <a:r>
              <a:rPr lang="it-IT" i="1" dirty="0" smtClean="0"/>
              <a:t>. Contribuiscono alla relazione di cura, in base alle rispettive competenze, gli esercenti una professione sanitaria che compongono l'equipe sanitaria. In tale relazione sono coinvolti, se il paziente lo desidera, anche i suoi familiari o la parte dell'unione civile o il convivente ovvero una persona di fiducia del paziente medesimo”                       </a:t>
            </a:r>
          </a:p>
          <a:p>
            <a:pPr lvl="0" algn="ctr"/>
            <a:endParaRPr lang="it-IT" i="1" dirty="0" smtClean="0"/>
          </a:p>
          <a:p>
            <a:pPr lvl="0" algn="ctr"/>
            <a:r>
              <a:rPr lang="it-IT" dirty="0" smtClean="0"/>
              <a:t>                                                                          (art.1, comma 2)</a:t>
            </a:r>
            <a:br>
              <a:rPr lang="it-IT" dirty="0" smtClean="0"/>
            </a:br>
            <a:endParaRPr lang="it-IT" dirty="0" smtClean="0"/>
          </a:p>
          <a:p>
            <a:pPr algn="ct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323528" y="332656"/>
            <a:ext cx="8503920" cy="360040"/>
          </a:xfrm>
          <a:prstGeom prst="rect">
            <a:avLst/>
          </a:prstGeom>
        </p:spPr>
        <p:txBody>
          <a:bodyPr/>
          <a:lstStyle/>
          <a:p>
            <a:pPr marL="274320" lvl="0" indent="-274320">
              <a:spcBef>
                <a:spcPct val="20000"/>
              </a:spcBef>
              <a:buClr>
                <a:schemeClr val="accent1"/>
              </a:buClr>
              <a:buSzPct val="85000"/>
              <a:buFont typeface="Wingdings 2"/>
              <a:buChar char=""/>
            </a:pPr>
            <a:r>
              <a:rPr lang="it-IT" dirty="0" smtClean="0"/>
              <a:t>Chiarisce l’ampiezza dell’informazione che deve essere resa dal medico:</a:t>
            </a:r>
            <a:endParaRPr lang="it-IT" b="1" dirty="0" smtClean="0"/>
          </a:p>
        </p:txBody>
      </p:sp>
      <p:sp>
        <p:nvSpPr>
          <p:cNvPr id="5" name="Rettangolo arrotondato 4"/>
          <p:cNvSpPr/>
          <p:nvPr/>
        </p:nvSpPr>
        <p:spPr>
          <a:xfrm>
            <a:off x="755576" y="836712"/>
            <a:ext cx="7560840"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ctangle 1"/>
          <p:cNvSpPr>
            <a:spLocks noChangeArrowheads="1"/>
          </p:cNvSpPr>
          <p:nvPr/>
        </p:nvSpPr>
        <p:spPr bwMode="auto">
          <a:xfrm>
            <a:off x="899592" y="908720"/>
            <a:ext cx="7236296" cy="173893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lvl="0" algn="ctr" fontAlgn="base">
              <a:spcBef>
                <a:spcPct val="0"/>
              </a:spcBef>
              <a:spcAft>
                <a:spcPct val="0"/>
              </a:spcAft>
            </a:pPr>
            <a:r>
              <a:rPr lang="it-IT" sz="1600" i="1" dirty="0" smtClean="0">
                <a:solidFill>
                  <a:schemeClr val="bg1"/>
                </a:solidFill>
              </a:rPr>
              <a:t>Ogni persona ha il </a:t>
            </a:r>
            <a:r>
              <a:rPr lang="it-IT" sz="1600" b="1" i="1" dirty="0" smtClean="0">
                <a:solidFill>
                  <a:schemeClr val="bg1"/>
                </a:solidFill>
              </a:rPr>
              <a:t>diritto</a:t>
            </a:r>
            <a:r>
              <a:rPr lang="it-IT" sz="1600" i="1" dirty="0" smtClean="0">
                <a:solidFill>
                  <a:schemeClr val="bg1"/>
                </a:solidFill>
              </a:rPr>
              <a:t> di conoscere le proprie condizioni di salute e di essere </a:t>
            </a:r>
            <a:r>
              <a:rPr lang="it-IT" sz="1600" b="1" i="1" dirty="0" smtClean="0">
                <a:solidFill>
                  <a:schemeClr val="bg1"/>
                </a:solidFill>
              </a:rPr>
              <a:t>informata in modo completo</a:t>
            </a:r>
            <a:r>
              <a:rPr lang="it-IT" sz="1600" i="1" dirty="0" smtClean="0">
                <a:solidFill>
                  <a:schemeClr val="bg1"/>
                </a:solidFill>
              </a:rPr>
              <a:t>, </a:t>
            </a:r>
            <a:r>
              <a:rPr lang="it-IT" sz="1600" b="1" i="1" dirty="0" smtClean="0">
                <a:solidFill>
                  <a:schemeClr val="bg1"/>
                </a:solidFill>
              </a:rPr>
              <a:t>aggiornato e a lei comprensibile </a:t>
            </a:r>
            <a:r>
              <a:rPr lang="it-IT" sz="1600" i="1" dirty="0" smtClean="0">
                <a:solidFill>
                  <a:schemeClr val="bg1"/>
                </a:solidFill>
              </a:rPr>
              <a:t>riguardo </a:t>
            </a:r>
            <a:r>
              <a:rPr lang="it-IT" sz="1600" i="1" u="sng" dirty="0" smtClean="0">
                <a:solidFill>
                  <a:schemeClr val="bg1"/>
                </a:solidFill>
              </a:rPr>
              <a:t>alla diagnosi, alla prognosi, ai benefici e ai rischi degli accertamenti diagnostici e dei trattamenti sanitari indicati</a:t>
            </a:r>
            <a:r>
              <a:rPr lang="it-IT" sz="1600" i="1" dirty="0" smtClean="0">
                <a:solidFill>
                  <a:schemeClr val="bg1"/>
                </a:solidFill>
              </a:rPr>
              <a:t>, nonché riguardo </a:t>
            </a:r>
            <a:r>
              <a:rPr lang="it-IT" sz="1600" i="1" u="sng" dirty="0" smtClean="0">
                <a:solidFill>
                  <a:schemeClr val="bg1"/>
                </a:solidFill>
              </a:rPr>
              <a:t>alle possibili alternative e alle conseguenze dell'eventuale rifiuto del trattamento sanitario e dell'accertamento diagnostico o della rinuncia ai medesimi</a:t>
            </a:r>
            <a:r>
              <a:rPr lang="it-IT" sz="1600" i="1" dirty="0" smtClean="0">
                <a:solidFill>
                  <a:schemeClr val="bg1"/>
                </a:solidFill>
              </a:rPr>
              <a:t>.</a:t>
            </a:r>
          </a:p>
          <a:p>
            <a:pPr lvl="0" algn="ctr" fontAlgn="base">
              <a:spcBef>
                <a:spcPct val="0"/>
              </a:spcBef>
              <a:spcAft>
                <a:spcPct val="0"/>
              </a:spcAft>
            </a:pPr>
            <a:r>
              <a:rPr kumimoji="0" lang="it-IT" sz="1600" b="0" u="none" strike="noStrike" cap="none" normalizeH="0" baseline="0" dirty="0" smtClean="0">
                <a:ln>
                  <a:noFill/>
                </a:ln>
                <a:solidFill>
                  <a:schemeClr val="bg1"/>
                </a:solidFill>
                <a:effectLst/>
                <a:cs typeface="Arial" pitchFamily="34" charset="0"/>
              </a:rPr>
              <a:t>                                                                                                              (art.1, comma 3)</a:t>
            </a:r>
            <a:endParaRPr kumimoji="0" lang="it-IT" sz="1700" b="0" u="none" strike="noStrike" cap="none" normalizeH="0" baseline="0" dirty="0" smtClean="0">
              <a:ln>
                <a:noFill/>
              </a:ln>
              <a:solidFill>
                <a:schemeClr val="bg1"/>
              </a:solidFill>
              <a:effectLst/>
              <a:cs typeface="Arial" pitchFamily="34" charset="0"/>
            </a:endParaRPr>
          </a:p>
        </p:txBody>
      </p:sp>
      <p:sp>
        <p:nvSpPr>
          <p:cNvPr id="8" name="Segnaposto contenuto 2"/>
          <p:cNvSpPr txBox="1">
            <a:spLocks/>
          </p:cNvSpPr>
          <p:nvPr/>
        </p:nvSpPr>
        <p:spPr>
          <a:xfrm>
            <a:off x="323528" y="2996952"/>
            <a:ext cx="8503920" cy="1872208"/>
          </a:xfrm>
          <a:prstGeom prst="rect">
            <a:avLst/>
          </a:prstGeom>
        </p:spPr>
        <p:txBody>
          <a:bodyPr/>
          <a:lstStyle/>
          <a:p>
            <a:pPr marL="274320" lvl="0" indent="-274320">
              <a:spcBef>
                <a:spcPct val="20000"/>
              </a:spcBef>
              <a:buClr>
                <a:schemeClr val="accent1"/>
              </a:buClr>
              <a:buSzPct val="85000"/>
              <a:buFont typeface="Wingdings 2"/>
              <a:buChar char=""/>
            </a:pPr>
            <a:r>
              <a:rPr lang="it-IT" dirty="0"/>
              <a:t>L</a:t>
            </a:r>
            <a:r>
              <a:rPr lang="it-IT" dirty="0" smtClean="0"/>
              <a:t>'interessato ha il DIRITTO di essere informato, ma </a:t>
            </a:r>
            <a:r>
              <a:rPr lang="it-IT" b="1" dirty="0" smtClean="0"/>
              <a:t>NON</a:t>
            </a:r>
            <a:r>
              <a:rPr lang="it-IT" dirty="0" smtClean="0"/>
              <a:t> ha </a:t>
            </a:r>
            <a:r>
              <a:rPr lang="it-IT" b="1" dirty="0" smtClean="0"/>
              <a:t>l'OBBLIGO:</a:t>
            </a:r>
          </a:p>
          <a:p>
            <a:pPr marL="800100" lvl="1" indent="-342900">
              <a:spcBef>
                <a:spcPct val="20000"/>
              </a:spcBef>
              <a:buClr>
                <a:schemeClr val="accent1"/>
              </a:buClr>
              <a:buSzPct val="85000"/>
              <a:buFont typeface="+mj-lt"/>
              <a:buAutoNum type="alphaLcParenR"/>
            </a:pPr>
            <a:r>
              <a:rPr lang="it-IT" dirty="0" smtClean="0"/>
              <a:t>può </a:t>
            </a:r>
            <a:r>
              <a:rPr lang="it-IT" b="1" dirty="0" smtClean="0"/>
              <a:t>rifiutare,</a:t>
            </a:r>
            <a:r>
              <a:rPr lang="it-IT" dirty="0" smtClean="0"/>
              <a:t> “in tutto o in parte”, di ricevere informazioni;</a:t>
            </a:r>
          </a:p>
          <a:p>
            <a:pPr marL="800100" lvl="1" indent="-342900">
              <a:spcBef>
                <a:spcPct val="20000"/>
              </a:spcBef>
              <a:buClr>
                <a:schemeClr val="accent1"/>
              </a:buClr>
              <a:buSzPct val="85000"/>
              <a:buFont typeface="+mj-lt"/>
              <a:buAutoNum type="alphaLcParenR"/>
            </a:pPr>
            <a:r>
              <a:rPr lang="it-IT" dirty="0" smtClean="0"/>
              <a:t>può indicare i familiari o una persona di sua fiducia incaricate di ricevere le informazioni e, “se il paziente lo vuole”, di esprimere “il </a:t>
            </a:r>
            <a:r>
              <a:rPr lang="it-IT" b="1" dirty="0" smtClean="0"/>
              <a:t>consenso in sua vece</a:t>
            </a:r>
            <a:r>
              <a:rPr lang="it-IT" dirty="0" smtClean="0"/>
              <a:t>” </a:t>
            </a:r>
            <a:r>
              <a:rPr lang="it-IT" dirty="0" smtClean="0">
                <a:sym typeface="Wingdings" pitchFamily="2" charset="2"/>
              </a:rPr>
              <a:t> interpretazione restrittiva: solo in caso di consenso (e non anche per il rifiuto).</a:t>
            </a:r>
          </a:p>
        </p:txBody>
      </p:sp>
      <p:sp>
        <p:nvSpPr>
          <p:cNvPr id="9" name="Segnaposto contenuto 2"/>
          <p:cNvSpPr txBox="1">
            <a:spLocks/>
          </p:cNvSpPr>
          <p:nvPr/>
        </p:nvSpPr>
        <p:spPr>
          <a:xfrm>
            <a:off x="395536" y="4941168"/>
            <a:ext cx="8503920" cy="1152128"/>
          </a:xfrm>
          <a:prstGeom prst="rect">
            <a:avLst/>
          </a:prstGeom>
        </p:spPr>
        <p:txBody>
          <a:bodyPr/>
          <a:lstStyle/>
          <a:p>
            <a:pPr marL="274320" lvl="0" indent="-274320">
              <a:spcBef>
                <a:spcPct val="20000"/>
              </a:spcBef>
              <a:buClr>
                <a:schemeClr val="accent1"/>
              </a:buClr>
              <a:buSzPct val="85000"/>
              <a:buFont typeface="Wingdings 2"/>
              <a:buChar char=""/>
            </a:pPr>
            <a:r>
              <a:rPr lang="it-IT" dirty="0" smtClean="0"/>
              <a:t>Il rifiuto all’informazione deve essere </a:t>
            </a:r>
            <a:r>
              <a:rPr lang="it-IT" b="1" dirty="0" smtClean="0"/>
              <a:t>esplicito</a:t>
            </a:r>
            <a:r>
              <a:rPr lang="it-IT" dirty="0" smtClean="0"/>
              <a:t> e non può desumersi </a:t>
            </a:r>
            <a:r>
              <a:rPr lang="it-IT" dirty="0" err="1" smtClean="0"/>
              <a:t>paternalisticamente</a:t>
            </a:r>
            <a:r>
              <a:rPr lang="it-IT" dirty="0" smtClean="0"/>
              <a:t> nell’interesse del paziente (come  avveniva in passato): </a:t>
            </a:r>
            <a:br>
              <a:rPr lang="it-IT" dirty="0" smtClean="0"/>
            </a:br>
            <a:r>
              <a:rPr lang="it-IT" dirty="0" smtClean="0"/>
              <a:t>“</a:t>
            </a:r>
            <a:r>
              <a:rPr lang="it-IT" sz="1600" i="1" dirty="0" smtClean="0"/>
              <a:t>il rifiuto o la rinuncia alle informazioni e l’eventuale indicazione di un incaricato sono registrati nella cartella clinica e nel fascicolo sanitario elettronico</a:t>
            </a:r>
            <a:r>
              <a:rPr lang="it-IT" dirty="0" smtClean="0"/>
              <a:t>”.</a:t>
            </a:r>
          </a:p>
          <a:p>
            <a:pPr marL="274320" lvl="0" indent="-274320">
              <a:spcBef>
                <a:spcPct val="20000"/>
              </a:spcBef>
              <a:buClr>
                <a:schemeClr val="accent1"/>
              </a:buClr>
              <a:buSzPct val="85000"/>
              <a:buFont typeface="Wingdings 2"/>
              <a:buChar char=""/>
            </a:pPr>
            <a:endParaRPr lang="it-IT" dirty="0" smtClean="0">
              <a:sym typeface="Wingdings" pitchFamily="2" charset="2"/>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ttà">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ttà">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nologi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8350</TotalTime>
  <Words>3662</Words>
  <Application>Microsoft Office PowerPoint</Application>
  <PresentationFormat>Presentazione su schermo (4:3)</PresentationFormat>
  <Paragraphs>288</Paragraphs>
  <Slides>36</Slides>
  <Notes>4</Notes>
  <HiddenSlides>0</HiddenSlides>
  <MMClips>0</MMClips>
  <ScaleCrop>false</ScaleCrop>
  <HeadingPairs>
    <vt:vector size="4" baseType="variant">
      <vt:variant>
        <vt:lpstr>Tema</vt:lpstr>
      </vt:variant>
      <vt:variant>
        <vt:i4>1</vt:i4>
      </vt:variant>
      <vt:variant>
        <vt:lpstr>Titoli diapositive</vt:lpstr>
      </vt:variant>
      <vt:variant>
        <vt:i4>36</vt:i4>
      </vt:variant>
    </vt:vector>
  </HeadingPairs>
  <TitlesOfParts>
    <vt:vector size="37" baseType="lpstr">
      <vt:lpstr>Città</vt:lpstr>
      <vt:lpstr>Camilla Pelizzatti</vt:lpstr>
      <vt:lpstr>Presentazione standard di PowerPoint</vt:lpstr>
      <vt:lpstr>Presentazione standard di PowerPoint</vt:lpstr>
      <vt:lpstr>Presentazione standard di PowerPoint</vt:lpstr>
      <vt:lpstr>Presentazione standard di PowerPoint</vt:lpstr>
      <vt:lpstr>Presentazione standard di PowerPoint</vt:lpstr>
      <vt:lpstr>CONSENSO INFORMATO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DAT – DISPOSIZIONI ANTICIPATE  DI TRATTAMENTO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PIANIFICAZIONE CONDIVISA DELLE CURE</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Camilla Pelizzatti</dc:title>
  <dc:creator>Daniela</dc:creator>
  <cp:lastModifiedBy>Utente</cp:lastModifiedBy>
  <cp:revision>238</cp:revision>
  <cp:lastPrinted>2018-04-16T16:53:10Z</cp:lastPrinted>
  <dcterms:created xsi:type="dcterms:W3CDTF">2018-02-28T16:28:23Z</dcterms:created>
  <dcterms:modified xsi:type="dcterms:W3CDTF">2018-04-16T16:53:13Z</dcterms:modified>
</cp:coreProperties>
</file>