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notesSlides/notesSlide22.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notesSlides/notesSlide23.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8"/>
  </p:notesMasterIdLst>
  <p:sldIdLst>
    <p:sldId id="584" r:id="rId2"/>
    <p:sldId id="548" r:id="rId3"/>
    <p:sldId id="585" r:id="rId4"/>
    <p:sldId id="586" r:id="rId5"/>
    <p:sldId id="599" r:id="rId6"/>
    <p:sldId id="600" r:id="rId7"/>
    <p:sldId id="601" r:id="rId8"/>
    <p:sldId id="602" r:id="rId9"/>
    <p:sldId id="597" r:id="rId10"/>
    <p:sldId id="257" r:id="rId11"/>
    <p:sldId id="475" r:id="rId12"/>
    <p:sldId id="258" r:id="rId13"/>
    <p:sldId id="587" r:id="rId14"/>
    <p:sldId id="588" r:id="rId15"/>
    <p:sldId id="589" r:id="rId16"/>
    <p:sldId id="590" r:id="rId17"/>
    <p:sldId id="591" r:id="rId18"/>
    <p:sldId id="260" r:id="rId19"/>
    <p:sldId id="270" r:id="rId20"/>
    <p:sldId id="568" r:id="rId21"/>
    <p:sldId id="275" r:id="rId22"/>
    <p:sldId id="276" r:id="rId23"/>
    <p:sldId id="277" r:id="rId24"/>
    <p:sldId id="278" r:id="rId25"/>
    <p:sldId id="569" r:id="rId26"/>
    <p:sldId id="570" r:id="rId27"/>
    <p:sldId id="571" r:id="rId28"/>
    <p:sldId id="556" r:id="rId29"/>
    <p:sldId id="557" r:id="rId30"/>
    <p:sldId id="558" r:id="rId31"/>
    <p:sldId id="282" r:id="rId32"/>
    <p:sldId id="283" r:id="rId33"/>
    <p:sldId id="346" r:id="rId34"/>
    <p:sldId id="645" r:id="rId35"/>
    <p:sldId id="470" r:id="rId36"/>
    <p:sldId id="527" r:id="rId37"/>
    <p:sldId id="531" r:id="rId38"/>
    <p:sldId id="532" r:id="rId39"/>
    <p:sldId id="529" r:id="rId40"/>
    <p:sldId id="289" r:id="rId41"/>
    <p:sldId id="290" r:id="rId42"/>
    <p:sldId id="643" r:id="rId43"/>
    <p:sldId id="644" r:id="rId44"/>
    <p:sldId id="638" r:id="rId45"/>
    <p:sldId id="639" r:id="rId46"/>
    <p:sldId id="395" r:id="rId47"/>
    <p:sldId id="396" r:id="rId48"/>
    <p:sldId id="646" r:id="rId49"/>
    <p:sldId id="391" r:id="rId50"/>
    <p:sldId id="392" r:id="rId51"/>
    <p:sldId id="393" r:id="rId52"/>
    <p:sldId id="478" r:id="rId53"/>
    <p:sldId id="632" r:id="rId54"/>
    <p:sldId id="640" r:id="rId55"/>
    <p:sldId id="641" r:id="rId56"/>
    <p:sldId id="642" r:id="rId57"/>
    <p:sldId id="566" r:id="rId58"/>
    <p:sldId id="291" r:id="rId59"/>
    <p:sldId id="327" r:id="rId60"/>
    <p:sldId id="292" r:id="rId61"/>
    <p:sldId id="340" r:id="rId62"/>
    <p:sldId id="341" r:id="rId63"/>
    <p:sldId id="369" r:id="rId64"/>
    <p:sldId id="567" r:id="rId65"/>
    <p:sldId id="377" r:id="rId66"/>
    <p:sldId id="466" r:id="rId67"/>
    <p:sldId id="592" r:id="rId68"/>
    <p:sldId id="593" r:id="rId69"/>
    <p:sldId id="594" r:id="rId70"/>
    <p:sldId id="595" r:id="rId71"/>
    <p:sldId id="596" r:id="rId72"/>
    <p:sldId id="293" r:id="rId73"/>
    <p:sldId id="559" r:id="rId74"/>
    <p:sldId id="545" r:id="rId75"/>
    <p:sldId id="294" r:id="rId76"/>
    <p:sldId id="295" r:id="rId77"/>
    <p:sldId id="296" r:id="rId78"/>
    <p:sldId id="647" r:id="rId79"/>
    <p:sldId id="508" r:id="rId80"/>
    <p:sldId id="485" r:id="rId81"/>
    <p:sldId id="579" r:id="rId82"/>
    <p:sldId id="631" r:id="rId83"/>
    <p:sldId id="629" r:id="rId84"/>
    <p:sldId id="487" r:id="rId85"/>
    <p:sldId id="488" r:id="rId86"/>
    <p:sldId id="489" r:id="rId87"/>
    <p:sldId id="490" r:id="rId88"/>
    <p:sldId id="491" r:id="rId89"/>
    <p:sldId id="492" r:id="rId90"/>
    <p:sldId id="493" r:id="rId91"/>
    <p:sldId id="496" r:id="rId92"/>
    <p:sldId id="494" r:id="rId93"/>
    <p:sldId id="633" r:id="rId94"/>
    <p:sldId id="634" r:id="rId95"/>
    <p:sldId id="635" r:id="rId96"/>
    <p:sldId id="636" r:id="rId97"/>
    <p:sldId id="603" r:id="rId98"/>
    <p:sldId id="604" r:id="rId99"/>
    <p:sldId id="606" r:id="rId100"/>
    <p:sldId id="605" r:id="rId101"/>
    <p:sldId id="607" r:id="rId102"/>
    <p:sldId id="300" r:id="rId103"/>
    <p:sldId id="401" r:id="rId104"/>
    <p:sldId id="497" r:id="rId105"/>
    <p:sldId id="406" r:id="rId106"/>
    <p:sldId id="407" r:id="rId107"/>
    <p:sldId id="479" r:id="rId108"/>
    <p:sldId id="480" r:id="rId109"/>
    <p:sldId id="418" r:id="rId110"/>
    <p:sldId id="498" r:id="rId111"/>
    <p:sldId id="499" r:id="rId112"/>
    <p:sldId id="419" r:id="rId113"/>
    <p:sldId id="500" r:id="rId114"/>
    <p:sldId id="301" r:id="rId115"/>
    <p:sldId id="509" r:id="rId116"/>
    <p:sldId id="502" r:id="rId117"/>
    <p:sldId id="539" r:id="rId118"/>
    <p:sldId id="510" r:id="rId119"/>
    <p:sldId id="501" r:id="rId120"/>
    <p:sldId id="358" r:id="rId121"/>
    <p:sldId id="421" r:id="rId122"/>
    <p:sldId id="428" r:id="rId123"/>
    <p:sldId id="505" r:id="rId124"/>
    <p:sldId id="506" r:id="rId125"/>
    <p:sldId id="504" r:id="rId126"/>
    <p:sldId id="512" r:id="rId127"/>
    <p:sldId id="511" r:id="rId128"/>
    <p:sldId id="513" r:id="rId129"/>
    <p:sldId id="514" r:id="rId130"/>
    <p:sldId id="515" r:id="rId131"/>
    <p:sldId id="516" r:id="rId132"/>
    <p:sldId id="572" r:id="rId133"/>
    <p:sldId id="609" r:id="rId134"/>
    <p:sldId id="503" r:id="rId135"/>
    <p:sldId id="448" r:id="rId136"/>
    <p:sldId id="449" r:id="rId137"/>
    <p:sldId id="450" r:id="rId138"/>
    <p:sldId id="451" r:id="rId139"/>
    <p:sldId id="459" r:id="rId140"/>
    <p:sldId id="453" r:id="rId141"/>
    <p:sldId id="454" r:id="rId142"/>
    <p:sldId id="455" r:id="rId143"/>
    <p:sldId id="456" r:id="rId144"/>
    <p:sldId id="517" r:id="rId145"/>
    <p:sldId id="534" r:id="rId146"/>
    <p:sldId id="535" r:id="rId147"/>
    <p:sldId id="536" r:id="rId148"/>
    <p:sldId id="580" r:id="rId149"/>
    <p:sldId id="305" r:id="rId150"/>
    <p:sldId id="306" r:id="rId151"/>
    <p:sldId id="332" r:id="rId152"/>
    <p:sldId id="307" r:id="rId153"/>
    <p:sldId id="333" r:id="rId154"/>
    <p:sldId id="308" r:id="rId155"/>
    <p:sldId id="376" r:id="rId156"/>
    <p:sldId id="471" r:id="rId157"/>
    <p:sldId id="573" r:id="rId158"/>
    <p:sldId id="575" r:id="rId159"/>
    <p:sldId id="574" r:id="rId160"/>
    <p:sldId id="310" r:id="rId161"/>
    <p:sldId id="311" r:id="rId162"/>
    <p:sldId id="312" r:id="rId163"/>
    <p:sldId id="313" r:id="rId164"/>
    <p:sldId id="328" r:id="rId165"/>
    <p:sldId id="330" r:id="rId166"/>
    <p:sldId id="314" r:id="rId167"/>
    <p:sldId id="518" r:id="rId168"/>
    <p:sldId id="519" r:id="rId169"/>
    <p:sldId id="520" r:id="rId170"/>
    <p:sldId id="521" r:id="rId171"/>
    <p:sldId id="524" r:id="rId172"/>
    <p:sldId id="522" r:id="rId173"/>
    <p:sldId id="523" r:id="rId174"/>
    <p:sldId id="525" r:id="rId175"/>
    <p:sldId id="316" r:id="rId176"/>
    <p:sldId id="317" r:id="rId177"/>
    <p:sldId id="576" r:id="rId178"/>
    <p:sldId id="610" r:id="rId179"/>
    <p:sldId id="611" r:id="rId180"/>
    <p:sldId id="615" r:id="rId181"/>
    <p:sldId id="612" r:id="rId182"/>
    <p:sldId id="616" r:id="rId183"/>
    <p:sldId id="617" r:id="rId184"/>
    <p:sldId id="618" r:id="rId185"/>
    <p:sldId id="619" r:id="rId186"/>
    <p:sldId id="620" r:id="rId187"/>
    <p:sldId id="621" r:id="rId188"/>
    <p:sldId id="622" r:id="rId189"/>
    <p:sldId id="623" r:id="rId190"/>
    <p:sldId id="613" r:id="rId191"/>
    <p:sldId id="624" r:id="rId192"/>
    <p:sldId id="625" r:id="rId193"/>
    <p:sldId id="626" r:id="rId194"/>
    <p:sldId id="627" r:id="rId195"/>
    <p:sldId id="628" r:id="rId196"/>
    <p:sldId id="565" r:id="rId197"/>
  </p:sldIdLst>
  <p:sldSz cx="9144000" cy="6858000" type="screen4x3"/>
  <p:notesSz cx="7099300" cy="10234613"/>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86299" autoAdjust="0"/>
  </p:normalViewPr>
  <p:slideViewPr>
    <p:cSldViewPr>
      <p:cViewPr>
        <p:scale>
          <a:sx n="100" d="100"/>
          <a:sy n="100" d="100"/>
        </p:scale>
        <p:origin x="-115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6348"/>
    </p:cViewPr>
  </p:sorter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slide" Target="slides/slide195.xml"/><Relationship Id="rId200"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1"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notesMaster" Target="notesMasters/notesMaster1.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pPr>
              <a:defRPr/>
            </a:pPr>
            <a:endParaRPr lang="it-IT"/>
          </a:p>
        </p:txBody>
      </p:sp>
      <p:sp>
        <p:nvSpPr>
          <p:cNvPr id="3" name="Segnaposto data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pPr>
              <a:defRPr/>
            </a:pPr>
            <a:fld id="{98DDAEF2-EC1D-4696-B193-327FDFCAB2BE}" type="datetimeFigureOut">
              <a:rPr lang="it-IT"/>
              <a:pPr>
                <a:defRPr/>
              </a:pPr>
              <a:t>15/03/2018</a:t>
            </a:fld>
            <a:endParaRPr lang="it-IT"/>
          </a:p>
        </p:txBody>
      </p:sp>
      <p:sp>
        <p:nvSpPr>
          <p:cNvPr id="4" name="Segnaposto immagine diapositiva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pPr>
              <a:defRPr/>
            </a:pPr>
            <a:endParaRPr lang="it-IT"/>
          </a:p>
        </p:txBody>
      </p:sp>
      <p:sp>
        <p:nvSpPr>
          <p:cNvPr id="7" name="Segnaposto numero diapositiva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pPr>
              <a:defRPr/>
            </a:pPr>
            <a:fld id="{41778CA2-76F7-4A9A-9AAE-0DA1EFE8B6A0}"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egnaposto immagine diapositiva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18434" name="Segnaposto note 2"/>
          <p:cNvSpPr>
            <a:spLocks noGrp="1"/>
          </p:cNvSpPr>
          <p:nvPr>
            <p:ph type="body" idx="1"/>
          </p:nvPr>
        </p:nvSpPr>
        <p:spPr>
          <a:noFill/>
          <a:ln/>
        </p:spPr>
        <p:txBody>
          <a:bodyPr/>
          <a:lstStyle/>
          <a:p>
            <a:pPr eaLnBrk="1" hangingPunct="1">
              <a:spcBef>
                <a:spcPct val="0"/>
              </a:spcBef>
            </a:pPr>
            <a:endParaRPr lang="it-IT" smtClean="0"/>
          </a:p>
        </p:txBody>
      </p:sp>
      <p:sp>
        <p:nvSpPr>
          <p:cNvPr id="18435" name="Segnaposto numero diapositiva 3"/>
          <p:cNvSpPr>
            <a:spLocks noGrp="1"/>
          </p:cNvSpPr>
          <p:nvPr>
            <p:ph type="sldNum" sz="quarter" idx="5"/>
          </p:nvPr>
        </p:nvSpPr>
        <p:spPr>
          <a:noFill/>
        </p:spPr>
        <p:txBody>
          <a:bodyPr/>
          <a:lstStyle/>
          <a:p>
            <a:fld id="{BE66FC65-B2D3-438B-BC45-B5F014DCFF41}" type="slidenum">
              <a:rPr lang="it-IT" smtClean="0"/>
              <a:pPr/>
              <a:t>10</a:t>
            </a:fld>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egnaposto immagine diapositiva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68610" name="Segnaposto note 2"/>
          <p:cNvSpPr>
            <a:spLocks noGrp="1"/>
          </p:cNvSpPr>
          <p:nvPr>
            <p:ph type="body" idx="1"/>
          </p:nvPr>
        </p:nvSpPr>
        <p:spPr>
          <a:noFill/>
          <a:ln/>
        </p:spPr>
        <p:txBody>
          <a:bodyPr/>
          <a:lstStyle/>
          <a:p>
            <a:pPr eaLnBrk="1" hangingPunct="1">
              <a:spcBef>
                <a:spcPct val="0"/>
              </a:spcBef>
            </a:pPr>
            <a:endParaRPr lang="it-IT" smtClean="0"/>
          </a:p>
        </p:txBody>
      </p:sp>
      <p:sp>
        <p:nvSpPr>
          <p:cNvPr id="68611" name="Segnaposto numero diapositiva 3"/>
          <p:cNvSpPr>
            <a:spLocks noGrp="1"/>
          </p:cNvSpPr>
          <p:nvPr>
            <p:ph type="sldNum" sz="quarter" idx="5"/>
          </p:nvPr>
        </p:nvSpPr>
        <p:spPr>
          <a:noFill/>
        </p:spPr>
        <p:txBody>
          <a:bodyPr/>
          <a:lstStyle/>
          <a:p>
            <a:fld id="{362E59A3-19C7-4867-B223-62193751B71A}" type="slidenum">
              <a:rPr lang="it-IT" smtClean="0"/>
              <a:pPr/>
              <a:t>72</a:t>
            </a:fld>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egnaposto immagine diapositiva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73730" name="Segnaposto note 2"/>
          <p:cNvSpPr>
            <a:spLocks noGrp="1"/>
          </p:cNvSpPr>
          <p:nvPr>
            <p:ph type="body" idx="1"/>
          </p:nvPr>
        </p:nvSpPr>
        <p:spPr>
          <a:noFill/>
          <a:ln/>
        </p:spPr>
        <p:txBody>
          <a:bodyPr/>
          <a:lstStyle/>
          <a:p>
            <a:pPr eaLnBrk="1" hangingPunct="1">
              <a:spcBef>
                <a:spcPct val="0"/>
              </a:spcBef>
            </a:pPr>
            <a:endParaRPr lang="it-IT" smtClean="0"/>
          </a:p>
        </p:txBody>
      </p:sp>
      <p:sp>
        <p:nvSpPr>
          <p:cNvPr id="73731" name="Segnaposto numero diapositiva 3"/>
          <p:cNvSpPr>
            <a:spLocks noGrp="1"/>
          </p:cNvSpPr>
          <p:nvPr>
            <p:ph type="sldNum" sz="quarter" idx="5"/>
          </p:nvPr>
        </p:nvSpPr>
        <p:spPr>
          <a:noFill/>
        </p:spPr>
        <p:txBody>
          <a:bodyPr/>
          <a:lstStyle/>
          <a:p>
            <a:fld id="{0651361B-AE4A-473C-8841-18F2EF1FF3D0}" type="slidenum">
              <a:rPr lang="it-IT" smtClean="0"/>
              <a:pPr/>
              <a:t>75</a:t>
            </a:fld>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egnaposto immagine diapositiva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75778" name="Segnaposto note 2"/>
          <p:cNvSpPr>
            <a:spLocks noGrp="1"/>
          </p:cNvSpPr>
          <p:nvPr>
            <p:ph type="body" idx="1"/>
          </p:nvPr>
        </p:nvSpPr>
        <p:spPr>
          <a:noFill/>
          <a:ln/>
        </p:spPr>
        <p:txBody>
          <a:bodyPr/>
          <a:lstStyle/>
          <a:p>
            <a:pPr eaLnBrk="1" hangingPunct="1">
              <a:spcBef>
                <a:spcPct val="0"/>
              </a:spcBef>
            </a:pPr>
            <a:endParaRPr lang="it-IT" smtClean="0"/>
          </a:p>
        </p:txBody>
      </p:sp>
      <p:sp>
        <p:nvSpPr>
          <p:cNvPr id="75779" name="Segnaposto numero diapositiva 3"/>
          <p:cNvSpPr>
            <a:spLocks noGrp="1"/>
          </p:cNvSpPr>
          <p:nvPr>
            <p:ph type="sldNum" sz="quarter" idx="5"/>
          </p:nvPr>
        </p:nvSpPr>
        <p:spPr>
          <a:noFill/>
        </p:spPr>
        <p:txBody>
          <a:bodyPr/>
          <a:lstStyle/>
          <a:p>
            <a:fld id="{97E12013-8D76-43DA-9247-C00A9672F07B}" type="slidenum">
              <a:rPr lang="it-IT" smtClean="0"/>
              <a:pPr/>
              <a:t>76</a:t>
            </a:fld>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egnaposto immagine diapositiva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77826" name="Segnaposto note 2"/>
          <p:cNvSpPr>
            <a:spLocks noGrp="1"/>
          </p:cNvSpPr>
          <p:nvPr>
            <p:ph type="body" idx="1"/>
          </p:nvPr>
        </p:nvSpPr>
        <p:spPr>
          <a:noFill/>
          <a:ln/>
        </p:spPr>
        <p:txBody>
          <a:bodyPr/>
          <a:lstStyle/>
          <a:p>
            <a:pPr eaLnBrk="1" hangingPunct="1">
              <a:spcBef>
                <a:spcPct val="0"/>
              </a:spcBef>
            </a:pPr>
            <a:endParaRPr lang="it-IT" smtClean="0"/>
          </a:p>
        </p:txBody>
      </p:sp>
      <p:sp>
        <p:nvSpPr>
          <p:cNvPr id="77827" name="Segnaposto numero diapositiva 3"/>
          <p:cNvSpPr>
            <a:spLocks noGrp="1"/>
          </p:cNvSpPr>
          <p:nvPr>
            <p:ph type="sldNum" sz="quarter" idx="5"/>
          </p:nvPr>
        </p:nvSpPr>
        <p:spPr>
          <a:noFill/>
        </p:spPr>
        <p:txBody>
          <a:bodyPr/>
          <a:lstStyle/>
          <a:p>
            <a:fld id="{F4F5768B-F62B-414E-83F4-E3AA06BC3384}" type="slidenum">
              <a:rPr lang="it-IT" smtClean="0"/>
              <a:pPr/>
              <a:t>77</a:t>
            </a:fld>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egnaposto immagine diapositiva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87042" name="Segnaposto note 2"/>
          <p:cNvSpPr>
            <a:spLocks noGrp="1"/>
          </p:cNvSpPr>
          <p:nvPr>
            <p:ph type="body" idx="1"/>
          </p:nvPr>
        </p:nvSpPr>
        <p:spPr>
          <a:noFill/>
          <a:ln/>
        </p:spPr>
        <p:txBody>
          <a:bodyPr/>
          <a:lstStyle/>
          <a:p>
            <a:pPr eaLnBrk="1" hangingPunct="1">
              <a:spcBef>
                <a:spcPct val="0"/>
              </a:spcBef>
            </a:pPr>
            <a:endParaRPr lang="it-IT" smtClean="0"/>
          </a:p>
        </p:txBody>
      </p:sp>
      <p:sp>
        <p:nvSpPr>
          <p:cNvPr id="87043" name="Segnaposto numero diapositiva 3"/>
          <p:cNvSpPr>
            <a:spLocks noGrp="1"/>
          </p:cNvSpPr>
          <p:nvPr>
            <p:ph type="sldNum" sz="quarter" idx="5"/>
          </p:nvPr>
        </p:nvSpPr>
        <p:spPr>
          <a:noFill/>
        </p:spPr>
        <p:txBody>
          <a:bodyPr/>
          <a:lstStyle/>
          <a:p>
            <a:fld id="{F36F2026-E1FE-4C9A-B925-83462B39FAA7}" type="slidenum">
              <a:rPr lang="it-IT" smtClean="0"/>
              <a:pPr/>
              <a:t>102</a:t>
            </a:fld>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egnaposto immagine diapositiva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89090" name="Segnaposto note 2"/>
          <p:cNvSpPr>
            <a:spLocks noGrp="1"/>
          </p:cNvSpPr>
          <p:nvPr>
            <p:ph type="body" idx="1"/>
          </p:nvPr>
        </p:nvSpPr>
        <p:spPr>
          <a:noFill/>
          <a:ln/>
        </p:spPr>
        <p:txBody>
          <a:bodyPr/>
          <a:lstStyle/>
          <a:p>
            <a:pPr eaLnBrk="1" hangingPunct="1">
              <a:spcBef>
                <a:spcPct val="0"/>
              </a:spcBef>
            </a:pPr>
            <a:endParaRPr lang="it-IT" smtClean="0"/>
          </a:p>
        </p:txBody>
      </p:sp>
      <p:sp>
        <p:nvSpPr>
          <p:cNvPr id="89091" name="Segnaposto numero diapositiva 3"/>
          <p:cNvSpPr>
            <a:spLocks noGrp="1"/>
          </p:cNvSpPr>
          <p:nvPr>
            <p:ph type="sldNum" sz="quarter" idx="5"/>
          </p:nvPr>
        </p:nvSpPr>
        <p:spPr>
          <a:noFill/>
        </p:spPr>
        <p:txBody>
          <a:bodyPr/>
          <a:lstStyle/>
          <a:p>
            <a:fld id="{8C79C55D-9927-4464-A8B2-BF1B32D5ACF7}" type="slidenum">
              <a:rPr lang="it-IT" smtClean="0"/>
              <a:pPr/>
              <a:t>114</a:t>
            </a:fld>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egnaposto immagine diapositiva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105474" name="Segnaposto note 2"/>
          <p:cNvSpPr>
            <a:spLocks noGrp="1"/>
          </p:cNvSpPr>
          <p:nvPr>
            <p:ph type="body" idx="1"/>
          </p:nvPr>
        </p:nvSpPr>
        <p:spPr>
          <a:noFill/>
          <a:ln/>
        </p:spPr>
        <p:txBody>
          <a:bodyPr/>
          <a:lstStyle/>
          <a:p>
            <a:pPr eaLnBrk="1" hangingPunct="1">
              <a:spcBef>
                <a:spcPct val="0"/>
              </a:spcBef>
            </a:pPr>
            <a:endParaRPr lang="it-IT" smtClean="0"/>
          </a:p>
        </p:txBody>
      </p:sp>
      <p:sp>
        <p:nvSpPr>
          <p:cNvPr id="105475" name="Segnaposto numero diapositiva 3"/>
          <p:cNvSpPr>
            <a:spLocks noGrp="1"/>
          </p:cNvSpPr>
          <p:nvPr>
            <p:ph type="sldNum" sz="quarter" idx="5"/>
          </p:nvPr>
        </p:nvSpPr>
        <p:spPr>
          <a:noFill/>
        </p:spPr>
        <p:txBody>
          <a:bodyPr/>
          <a:lstStyle/>
          <a:p>
            <a:fld id="{D0122D62-326B-4165-9B1B-0D4CF312A600}" type="slidenum">
              <a:rPr lang="it-IT" smtClean="0"/>
              <a:pPr/>
              <a:t>149</a:t>
            </a:fld>
            <a:endParaRPr 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egnaposto immagine diapositiva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107522" name="Segnaposto note 2"/>
          <p:cNvSpPr>
            <a:spLocks noGrp="1"/>
          </p:cNvSpPr>
          <p:nvPr>
            <p:ph type="body" idx="1"/>
          </p:nvPr>
        </p:nvSpPr>
        <p:spPr>
          <a:noFill/>
          <a:ln/>
        </p:spPr>
        <p:txBody>
          <a:bodyPr/>
          <a:lstStyle/>
          <a:p>
            <a:pPr eaLnBrk="1" hangingPunct="1">
              <a:spcBef>
                <a:spcPct val="0"/>
              </a:spcBef>
            </a:pPr>
            <a:endParaRPr lang="it-IT" smtClean="0"/>
          </a:p>
        </p:txBody>
      </p:sp>
      <p:sp>
        <p:nvSpPr>
          <p:cNvPr id="107523" name="Segnaposto numero diapositiva 3"/>
          <p:cNvSpPr>
            <a:spLocks noGrp="1"/>
          </p:cNvSpPr>
          <p:nvPr>
            <p:ph type="sldNum" sz="quarter" idx="5"/>
          </p:nvPr>
        </p:nvSpPr>
        <p:spPr>
          <a:noFill/>
        </p:spPr>
        <p:txBody>
          <a:bodyPr/>
          <a:lstStyle/>
          <a:p>
            <a:fld id="{B40541C3-BD56-46F8-86D3-B9F488675B7D}" type="slidenum">
              <a:rPr lang="it-IT" smtClean="0"/>
              <a:pPr/>
              <a:t>150</a:t>
            </a:fld>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egnaposto immagine diapositiva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111618" name="Segnaposto note 2"/>
          <p:cNvSpPr>
            <a:spLocks noGrp="1"/>
          </p:cNvSpPr>
          <p:nvPr>
            <p:ph type="body" idx="1"/>
          </p:nvPr>
        </p:nvSpPr>
        <p:spPr>
          <a:noFill/>
          <a:ln/>
        </p:spPr>
        <p:txBody>
          <a:bodyPr/>
          <a:lstStyle/>
          <a:p>
            <a:pPr eaLnBrk="1" hangingPunct="1">
              <a:spcBef>
                <a:spcPct val="0"/>
              </a:spcBef>
            </a:pPr>
            <a:endParaRPr lang="it-IT" smtClean="0"/>
          </a:p>
        </p:txBody>
      </p:sp>
      <p:sp>
        <p:nvSpPr>
          <p:cNvPr id="111619" name="Segnaposto numero diapositiva 3"/>
          <p:cNvSpPr>
            <a:spLocks noGrp="1"/>
          </p:cNvSpPr>
          <p:nvPr>
            <p:ph type="sldNum" sz="quarter" idx="5"/>
          </p:nvPr>
        </p:nvSpPr>
        <p:spPr>
          <a:noFill/>
        </p:spPr>
        <p:txBody>
          <a:bodyPr/>
          <a:lstStyle/>
          <a:p>
            <a:fld id="{6E10AB6A-5CC2-4F78-A727-238C80CE12D2}" type="slidenum">
              <a:rPr lang="it-IT" smtClean="0"/>
              <a:pPr/>
              <a:t>152</a:t>
            </a:fld>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egnaposto immagine diapositiva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114690" name="Segnaposto note 2"/>
          <p:cNvSpPr>
            <a:spLocks noGrp="1"/>
          </p:cNvSpPr>
          <p:nvPr>
            <p:ph type="body" idx="1"/>
          </p:nvPr>
        </p:nvSpPr>
        <p:spPr>
          <a:noFill/>
          <a:ln/>
        </p:spPr>
        <p:txBody>
          <a:bodyPr/>
          <a:lstStyle/>
          <a:p>
            <a:pPr eaLnBrk="1" hangingPunct="1">
              <a:spcBef>
                <a:spcPct val="0"/>
              </a:spcBef>
            </a:pPr>
            <a:endParaRPr lang="it-IT" smtClean="0"/>
          </a:p>
        </p:txBody>
      </p:sp>
      <p:sp>
        <p:nvSpPr>
          <p:cNvPr id="114691" name="Segnaposto numero diapositiva 3"/>
          <p:cNvSpPr>
            <a:spLocks noGrp="1"/>
          </p:cNvSpPr>
          <p:nvPr>
            <p:ph type="sldNum" sz="quarter" idx="5"/>
          </p:nvPr>
        </p:nvSpPr>
        <p:spPr>
          <a:noFill/>
        </p:spPr>
        <p:txBody>
          <a:bodyPr/>
          <a:lstStyle/>
          <a:p>
            <a:fld id="{BC2F89A9-F247-4D6A-8F80-75199FC5B40A}" type="slidenum">
              <a:rPr lang="it-IT" smtClean="0"/>
              <a:pPr/>
              <a:t>154</a:t>
            </a:fld>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egnaposto immagine diapositiva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20482" name="Segnaposto note 2"/>
          <p:cNvSpPr>
            <a:spLocks noGrp="1"/>
          </p:cNvSpPr>
          <p:nvPr>
            <p:ph type="body" idx="1"/>
          </p:nvPr>
        </p:nvSpPr>
        <p:spPr>
          <a:noFill/>
          <a:ln/>
        </p:spPr>
        <p:txBody>
          <a:bodyPr/>
          <a:lstStyle/>
          <a:p>
            <a:pPr eaLnBrk="1" hangingPunct="1">
              <a:spcBef>
                <a:spcPct val="0"/>
              </a:spcBef>
            </a:pPr>
            <a:endParaRPr lang="it-IT" smtClean="0"/>
          </a:p>
        </p:txBody>
      </p:sp>
      <p:sp>
        <p:nvSpPr>
          <p:cNvPr id="20483" name="Segnaposto numero diapositiva 3"/>
          <p:cNvSpPr>
            <a:spLocks noGrp="1"/>
          </p:cNvSpPr>
          <p:nvPr>
            <p:ph type="sldNum" sz="quarter" idx="5"/>
          </p:nvPr>
        </p:nvSpPr>
        <p:spPr>
          <a:noFill/>
        </p:spPr>
        <p:txBody>
          <a:bodyPr/>
          <a:lstStyle/>
          <a:p>
            <a:fld id="{F8B0A513-D821-4B1D-9459-F5D4254A349C}" type="slidenum">
              <a:rPr lang="it-IT" smtClean="0"/>
              <a:pPr/>
              <a:t>12</a:t>
            </a:fld>
            <a:endParaRPr 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egnaposto immagine diapositiva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121858" name="Segnaposto note 2"/>
          <p:cNvSpPr>
            <a:spLocks noGrp="1"/>
          </p:cNvSpPr>
          <p:nvPr>
            <p:ph type="body" idx="1"/>
          </p:nvPr>
        </p:nvSpPr>
        <p:spPr>
          <a:noFill/>
          <a:ln/>
        </p:spPr>
        <p:txBody>
          <a:bodyPr/>
          <a:lstStyle/>
          <a:p>
            <a:pPr eaLnBrk="1" hangingPunct="1">
              <a:spcBef>
                <a:spcPct val="0"/>
              </a:spcBef>
            </a:pPr>
            <a:endParaRPr lang="it-IT" smtClean="0"/>
          </a:p>
        </p:txBody>
      </p:sp>
      <p:sp>
        <p:nvSpPr>
          <p:cNvPr id="121859" name="Segnaposto numero diapositiva 3"/>
          <p:cNvSpPr>
            <a:spLocks noGrp="1"/>
          </p:cNvSpPr>
          <p:nvPr>
            <p:ph type="sldNum" sz="quarter" idx="5"/>
          </p:nvPr>
        </p:nvSpPr>
        <p:spPr>
          <a:noFill/>
        </p:spPr>
        <p:txBody>
          <a:bodyPr/>
          <a:lstStyle/>
          <a:p>
            <a:fld id="{B146F0C5-BDAF-4017-9424-BCAF36B39921}" type="slidenum">
              <a:rPr lang="it-IT" smtClean="0"/>
              <a:pPr/>
              <a:t>160</a:t>
            </a:fld>
            <a:endParaRPr 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egnaposto immagine diapositiva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123906" name="Segnaposto note 2"/>
          <p:cNvSpPr>
            <a:spLocks noGrp="1"/>
          </p:cNvSpPr>
          <p:nvPr>
            <p:ph type="body" idx="1"/>
          </p:nvPr>
        </p:nvSpPr>
        <p:spPr>
          <a:noFill/>
          <a:ln/>
        </p:spPr>
        <p:txBody>
          <a:bodyPr/>
          <a:lstStyle/>
          <a:p>
            <a:pPr eaLnBrk="1" hangingPunct="1">
              <a:spcBef>
                <a:spcPct val="0"/>
              </a:spcBef>
            </a:pPr>
            <a:endParaRPr lang="it-IT" smtClean="0"/>
          </a:p>
        </p:txBody>
      </p:sp>
      <p:sp>
        <p:nvSpPr>
          <p:cNvPr id="123907" name="Segnaposto numero diapositiva 3"/>
          <p:cNvSpPr>
            <a:spLocks noGrp="1"/>
          </p:cNvSpPr>
          <p:nvPr>
            <p:ph type="sldNum" sz="quarter" idx="5"/>
          </p:nvPr>
        </p:nvSpPr>
        <p:spPr>
          <a:noFill/>
        </p:spPr>
        <p:txBody>
          <a:bodyPr/>
          <a:lstStyle/>
          <a:p>
            <a:fld id="{A42E1D4F-AE67-4B32-87A1-E5C68602A5ED}" type="slidenum">
              <a:rPr lang="it-IT" smtClean="0"/>
              <a:pPr/>
              <a:t>161</a:t>
            </a:fld>
            <a:endParaRPr 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egnaposto immagine diapositiva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125954" name="Segnaposto note 2"/>
          <p:cNvSpPr>
            <a:spLocks noGrp="1"/>
          </p:cNvSpPr>
          <p:nvPr>
            <p:ph type="body" idx="1"/>
          </p:nvPr>
        </p:nvSpPr>
        <p:spPr>
          <a:noFill/>
          <a:ln/>
        </p:spPr>
        <p:txBody>
          <a:bodyPr/>
          <a:lstStyle/>
          <a:p>
            <a:pPr eaLnBrk="1" hangingPunct="1">
              <a:spcBef>
                <a:spcPct val="0"/>
              </a:spcBef>
            </a:pPr>
            <a:endParaRPr lang="it-IT" smtClean="0"/>
          </a:p>
        </p:txBody>
      </p:sp>
      <p:sp>
        <p:nvSpPr>
          <p:cNvPr id="125955" name="Segnaposto numero diapositiva 3"/>
          <p:cNvSpPr>
            <a:spLocks noGrp="1"/>
          </p:cNvSpPr>
          <p:nvPr>
            <p:ph type="sldNum" sz="quarter" idx="5"/>
          </p:nvPr>
        </p:nvSpPr>
        <p:spPr>
          <a:noFill/>
        </p:spPr>
        <p:txBody>
          <a:bodyPr/>
          <a:lstStyle/>
          <a:p>
            <a:fld id="{D9376454-CA20-43FF-88AF-C701F313E3A3}" type="slidenum">
              <a:rPr lang="it-IT" smtClean="0"/>
              <a:pPr/>
              <a:t>162</a:t>
            </a:fld>
            <a:endParaRPr 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egnaposto immagine diapositiva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128002" name="Segnaposto note 2"/>
          <p:cNvSpPr>
            <a:spLocks noGrp="1"/>
          </p:cNvSpPr>
          <p:nvPr>
            <p:ph type="body" idx="1"/>
          </p:nvPr>
        </p:nvSpPr>
        <p:spPr>
          <a:noFill/>
          <a:ln/>
        </p:spPr>
        <p:txBody>
          <a:bodyPr/>
          <a:lstStyle/>
          <a:p>
            <a:pPr eaLnBrk="1" hangingPunct="1">
              <a:spcBef>
                <a:spcPct val="0"/>
              </a:spcBef>
            </a:pPr>
            <a:endParaRPr lang="it-IT" smtClean="0"/>
          </a:p>
        </p:txBody>
      </p:sp>
      <p:sp>
        <p:nvSpPr>
          <p:cNvPr id="128003" name="Segnaposto numero diapositiva 3"/>
          <p:cNvSpPr>
            <a:spLocks noGrp="1"/>
          </p:cNvSpPr>
          <p:nvPr>
            <p:ph type="sldNum" sz="quarter" idx="5"/>
          </p:nvPr>
        </p:nvSpPr>
        <p:spPr>
          <a:noFill/>
        </p:spPr>
        <p:txBody>
          <a:bodyPr/>
          <a:lstStyle/>
          <a:p>
            <a:fld id="{43A9FC43-1120-49E5-A016-361E36EFAB9F}" type="slidenum">
              <a:rPr lang="it-IT" smtClean="0"/>
              <a:pPr/>
              <a:t>163</a:t>
            </a:fld>
            <a:endParaRPr lang="it-I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egnaposto immagine diapositiva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132098" name="Segnaposto note 2"/>
          <p:cNvSpPr>
            <a:spLocks noGrp="1"/>
          </p:cNvSpPr>
          <p:nvPr>
            <p:ph type="body" idx="1"/>
          </p:nvPr>
        </p:nvSpPr>
        <p:spPr>
          <a:noFill/>
          <a:ln/>
        </p:spPr>
        <p:txBody>
          <a:bodyPr/>
          <a:lstStyle/>
          <a:p>
            <a:pPr eaLnBrk="1" hangingPunct="1">
              <a:spcBef>
                <a:spcPct val="0"/>
              </a:spcBef>
            </a:pPr>
            <a:endParaRPr lang="it-IT" smtClean="0"/>
          </a:p>
        </p:txBody>
      </p:sp>
      <p:sp>
        <p:nvSpPr>
          <p:cNvPr id="132099" name="Segnaposto numero diapositiva 3"/>
          <p:cNvSpPr>
            <a:spLocks noGrp="1"/>
          </p:cNvSpPr>
          <p:nvPr>
            <p:ph type="sldNum" sz="quarter" idx="5"/>
          </p:nvPr>
        </p:nvSpPr>
        <p:spPr>
          <a:noFill/>
        </p:spPr>
        <p:txBody>
          <a:bodyPr/>
          <a:lstStyle/>
          <a:p>
            <a:fld id="{0AC0D244-1B60-4C2D-9C7C-58BBB5B8EE0F}" type="slidenum">
              <a:rPr lang="it-IT" smtClean="0"/>
              <a:pPr/>
              <a:t>166</a:t>
            </a:fld>
            <a:endParaRPr lang="it-IT"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egnaposto immagine diapositiva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137218" name="Segnaposto note 2"/>
          <p:cNvSpPr>
            <a:spLocks noGrp="1"/>
          </p:cNvSpPr>
          <p:nvPr>
            <p:ph type="body" idx="1"/>
          </p:nvPr>
        </p:nvSpPr>
        <p:spPr>
          <a:noFill/>
          <a:ln/>
        </p:spPr>
        <p:txBody>
          <a:bodyPr/>
          <a:lstStyle/>
          <a:p>
            <a:pPr eaLnBrk="1" hangingPunct="1">
              <a:spcBef>
                <a:spcPct val="0"/>
              </a:spcBef>
            </a:pPr>
            <a:endParaRPr lang="it-IT" smtClean="0"/>
          </a:p>
        </p:txBody>
      </p:sp>
      <p:sp>
        <p:nvSpPr>
          <p:cNvPr id="137219" name="Segnaposto numero diapositiva 3"/>
          <p:cNvSpPr>
            <a:spLocks noGrp="1"/>
          </p:cNvSpPr>
          <p:nvPr>
            <p:ph type="sldNum" sz="quarter" idx="5"/>
          </p:nvPr>
        </p:nvSpPr>
        <p:spPr>
          <a:noFill/>
        </p:spPr>
        <p:txBody>
          <a:bodyPr/>
          <a:lstStyle/>
          <a:p>
            <a:fld id="{38722B92-1B3F-484A-83D0-729E6C730D75}" type="slidenum">
              <a:rPr lang="it-IT" smtClean="0"/>
              <a:pPr/>
              <a:t>175</a:t>
            </a:fld>
            <a:endParaRPr lang="it-IT"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egnaposto immagine diapositiva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139266" name="Segnaposto note 2"/>
          <p:cNvSpPr>
            <a:spLocks noGrp="1"/>
          </p:cNvSpPr>
          <p:nvPr>
            <p:ph type="body" idx="1"/>
          </p:nvPr>
        </p:nvSpPr>
        <p:spPr>
          <a:noFill/>
          <a:ln/>
        </p:spPr>
        <p:txBody>
          <a:bodyPr/>
          <a:lstStyle/>
          <a:p>
            <a:pPr eaLnBrk="1" hangingPunct="1">
              <a:spcBef>
                <a:spcPct val="0"/>
              </a:spcBef>
            </a:pPr>
            <a:endParaRPr lang="it-IT" smtClean="0"/>
          </a:p>
        </p:txBody>
      </p:sp>
      <p:sp>
        <p:nvSpPr>
          <p:cNvPr id="139267" name="Segnaposto numero diapositiva 3"/>
          <p:cNvSpPr>
            <a:spLocks noGrp="1"/>
          </p:cNvSpPr>
          <p:nvPr>
            <p:ph type="sldNum" sz="quarter" idx="5"/>
          </p:nvPr>
        </p:nvSpPr>
        <p:spPr>
          <a:noFill/>
        </p:spPr>
        <p:txBody>
          <a:bodyPr/>
          <a:lstStyle/>
          <a:p>
            <a:fld id="{7868D189-E7CF-41F6-81F0-6E51A5565E73}" type="slidenum">
              <a:rPr lang="it-IT" smtClean="0"/>
              <a:pPr/>
              <a:t>176</a:t>
            </a:fld>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22530" name="Segnaposto note 2"/>
          <p:cNvSpPr>
            <a:spLocks noGrp="1"/>
          </p:cNvSpPr>
          <p:nvPr>
            <p:ph type="body" idx="1"/>
          </p:nvPr>
        </p:nvSpPr>
        <p:spPr>
          <a:noFill/>
          <a:ln/>
        </p:spPr>
        <p:txBody>
          <a:bodyPr/>
          <a:lstStyle/>
          <a:p>
            <a:pPr eaLnBrk="1" hangingPunct="1">
              <a:spcBef>
                <a:spcPct val="0"/>
              </a:spcBef>
            </a:pPr>
            <a:endParaRPr lang="it-IT" smtClean="0"/>
          </a:p>
        </p:txBody>
      </p:sp>
      <p:sp>
        <p:nvSpPr>
          <p:cNvPr id="22531" name="Segnaposto numero diapositiva 3"/>
          <p:cNvSpPr>
            <a:spLocks noGrp="1"/>
          </p:cNvSpPr>
          <p:nvPr>
            <p:ph type="sldNum" sz="quarter" idx="5"/>
          </p:nvPr>
        </p:nvSpPr>
        <p:spPr>
          <a:noFill/>
        </p:spPr>
        <p:txBody>
          <a:bodyPr/>
          <a:lstStyle/>
          <a:p>
            <a:fld id="{95C1EF8E-B597-40C9-B3B0-9289540E6312}" type="slidenum">
              <a:rPr lang="it-IT" smtClean="0"/>
              <a:pPr/>
              <a:t>18</a:t>
            </a:fld>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immagine diapositiva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40962" name="Segnaposto note 2"/>
          <p:cNvSpPr>
            <a:spLocks noGrp="1"/>
          </p:cNvSpPr>
          <p:nvPr>
            <p:ph type="body" idx="1"/>
          </p:nvPr>
        </p:nvSpPr>
        <p:spPr>
          <a:noFill/>
          <a:ln/>
        </p:spPr>
        <p:txBody>
          <a:bodyPr/>
          <a:lstStyle/>
          <a:p>
            <a:pPr eaLnBrk="1" hangingPunct="1">
              <a:spcBef>
                <a:spcPct val="0"/>
              </a:spcBef>
            </a:pPr>
            <a:endParaRPr lang="it-IT" smtClean="0"/>
          </a:p>
        </p:txBody>
      </p:sp>
      <p:sp>
        <p:nvSpPr>
          <p:cNvPr id="40963" name="Segnaposto numero diapositiva 3"/>
          <p:cNvSpPr>
            <a:spLocks noGrp="1"/>
          </p:cNvSpPr>
          <p:nvPr>
            <p:ph type="sldNum" sz="quarter" idx="5"/>
          </p:nvPr>
        </p:nvSpPr>
        <p:spPr>
          <a:noFill/>
        </p:spPr>
        <p:txBody>
          <a:bodyPr/>
          <a:lstStyle/>
          <a:p>
            <a:fld id="{26AF0A22-D8EA-43F8-8C6B-FAB77E0E4A5C}" type="slidenum">
              <a:rPr lang="it-IT" smtClean="0"/>
              <a:pPr/>
              <a:t>31</a:t>
            </a:fld>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egnaposto immagine diapositiva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43010" name="Segnaposto note 2"/>
          <p:cNvSpPr>
            <a:spLocks noGrp="1"/>
          </p:cNvSpPr>
          <p:nvPr>
            <p:ph type="body" idx="1"/>
          </p:nvPr>
        </p:nvSpPr>
        <p:spPr>
          <a:noFill/>
          <a:ln/>
        </p:spPr>
        <p:txBody>
          <a:bodyPr/>
          <a:lstStyle/>
          <a:p>
            <a:pPr eaLnBrk="1" hangingPunct="1">
              <a:spcBef>
                <a:spcPct val="0"/>
              </a:spcBef>
            </a:pPr>
            <a:endParaRPr lang="it-IT" smtClean="0"/>
          </a:p>
        </p:txBody>
      </p:sp>
      <p:sp>
        <p:nvSpPr>
          <p:cNvPr id="43011" name="Segnaposto numero diapositiva 3"/>
          <p:cNvSpPr>
            <a:spLocks noGrp="1"/>
          </p:cNvSpPr>
          <p:nvPr>
            <p:ph type="sldNum" sz="quarter" idx="5"/>
          </p:nvPr>
        </p:nvSpPr>
        <p:spPr>
          <a:noFill/>
        </p:spPr>
        <p:txBody>
          <a:bodyPr/>
          <a:lstStyle/>
          <a:p>
            <a:fld id="{B438C273-4A63-4F91-BC9C-2D4D9BF95139}" type="slidenum">
              <a:rPr lang="it-IT" smtClean="0"/>
              <a:pPr/>
              <a:t>32</a:t>
            </a:fld>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egnaposto immagine diapositiva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54274" name="Segnaposto note 2"/>
          <p:cNvSpPr>
            <a:spLocks noGrp="1"/>
          </p:cNvSpPr>
          <p:nvPr>
            <p:ph type="body" idx="1"/>
          </p:nvPr>
        </p:nvSpPr>
        <p:spPr>
          <a:noFill/>
          <a:ln/>
        </p:spPr>
        <p:txBody>
          <a:bodyPr/>
          <a:lstStyle/>
          <a:p>
            <a:pPr eaLnBrk="1" hangingPunct="1">
              <a:spcBef>
                <a:spcPct val="0"/>
              </a:spcBef>
            </a:pPr>
            <a:endParaRPr lang="it-IT" smtClean="0"/>
          </a:p>
        </p:txBody>
      </p:sp>
      <p:sp>
        <p:nvSpPr>
          <p:cNvPr id="54275" name="Segnaposto numero diapositiva 3"/>
          <p:cNvSpPr>
            <a:spLocks noGrp="1"/>
          </p:cNvSpPr>
          <p:nvPr>
            <p:ph type="sldNum" sz="quarter" idx="5"/>
          </p:nvPr>
        </p:nvSpPr>
        <p:spPr>
          <a:noFill/>
        </p:spPr>
        <p:txBody>
          <a:bodyPr/>
          <a:lstStyle/>
          <a:p>
            <a:fld id="{1D945601-DA44-42DD-B6EF-AF35B8A499BB}" type="slidenum">
              <a:rPr lang="it-IT" smtClean="0"/>
              <a:pPr/>
              <a:t>40</a:t>
            </a:fld>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egnaposto immagine diapositiva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56322" name="Segnaposto note 2"/>
          <p:cNvSpPr>
            <a:spLocks noGrp="1"/>
          </p:cNvSpPr>
          <p:nvPr>
            <p:ph type="body" idx="1"/>
          </p:nvPr>
        </p:nvSpPr>
        <p:spPr>
          <a:noFill/>
          <a:ln/>
        </p:spPr>
        <p:txBody>
          <a:bodyPr/>
          <a:lstStyle/>
          <a:p>
            <a:pPr eaLnBrk="1" hangingPunct="1">
              <a:spcBef>
                <a:spcPct val="0"/>
              </a:spcBef>
            </a:pPr>
            <a:endParaRPr lang="it-IT" smtClean="0"/>
          </a:p>
        </p:txBody>
      </p:sp>
      <p:sp>
        <p:nvSpPr>
          <p:cNvPr id="56323" name="Segnaposto numero diapositiva 3"/>
          <p:cNvSpPr>
            <a:spLocks noGrp="1"/>
          </p:cNvSpPr>
          <p:nvPr>
            <p:ph type="sldNum" sz="quarter" idx="5"/>
          </p:nvPr>
        </p:nvSpPr>
        <p:spPr>
          <a:noFill/>
        </p:spPr>
        <p:txBody>
          <a:bodyPr/>
          <a:lstStyle/>
          <a:p>
            <a:fld id="{323464D7-D28C-48E6-B5A7-D8AE37C695D3}" type="slidenum">
              <a:rPr lang="it-IT" smtClean="0"/>
              <a:pPr/>
              <a:t>41</a:t>
            </a:fld>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egnaposto immagine diapositiva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59394" name="Segnaposto note 2"/>
          <p:cNvSpPr>
            <a:spLocks noGrp="1"/>
          </p:cNvSpPr>
          <p:nvPr>
            <p:ph type="body" idx="1"/>
          </p:nvPr>
        </p:nvSpPr>
        <p:spPr>
          <a:noFill/>
          <a:ln/>
        </p:spPr>
        <p:txBody>
          <a:bodyPr/>
          <a:lstStyle/>
          <a:p>
            <a:pPr eaLnBrk="1" hangingPunct="1">
              <a:spcBef>
                <a:spcPct val="0"/>
              </a:spcBef>
            </a:pPr>
            <a:endParaRPr lang="it-IT" smtClean="0"/>
          </a:p>
        </p:txBody>
      </p:sp>
      <p:sp>
        <p:nvSpPr>
          <p:cNvPr id="59395" name="Segnaposto numero diapositiva 3"/>
          <p:cNvSpPr>
            <a:spLocks noGrp="1"/>
          </p:cNvSpPr>
          <p:nvPr>
            <p:ph type="sldNum" sz="quarter" idx="5"/>
          </p:nvPr>
        </p:nvSpPr>
        <p:spPr>
          <a:noFill/>
        </p:spPr>
        <p:txBody>
          <a:bodyPr/>
          <a:lstStyle/>
          <a:p>
            <a:fld id="{F9B47431-65A0-4E37-850F-828832C38495}" type="slidenum">
              <a:rPr lang="it-IT" smtClean="0"/>
              <a:pPr/>
              <a:t>58</a:t>
            </a:fld>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egnaposto immagine diapositiva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62466" name="Segnaposto note 2"/>
          <p:cNvSpPr>
            <a:spLocks noGrp="1"/>
          </p:cNvSpPr>
          <p:nvPr>
            <p:ph type="body" idx="1"/>
          </p:nvPr>
        </p:nvSpPr>
        <p:spPr>
          <a:noFill/>
          <a:ln/>
        </p:spPr>
        <p:txBody>
          <a:bodyPr/>
          <a:lstStyle/>
          <a:p>
            <a:pPr eaLnBrk="1" hangingPunct="1">
              <a:spcBef>
                <a:spcPct val="0"/>
              </a:spcBef>
            </a:pPr>
            <a:endParaRPr lang="it-IT" smtClean="0"/>
          </a:p>
        </p:txBody>
      </p:sp>
      <p:sp>
        <p:nvSpPr>
          <p:cNvPr id="62467" name="Segnaposto numero diapositiva 3"/>
          <p:cNvSpPr>
            <a:spLocks noGrp="1"/>
          </p:cNvSpPr>
          <p:nvPr>
            <p:ph type="sldNum" sz="quarter" idx="5"/>
          </p:nvPr>
        </p:nvSpPr>
        <p:spPr>
          <a:noFill/>
        </p:spPr>
        <p:txBody>
          <a:bodyPr/>
          <a:lstStyle/>
          <a:p>
            <a:fld id="{F8A02DFC-56AD-40BF-9167-3E8D7FEFF66B}" type="slidenum">
              <a:rPr lang="it-IT" smtClean="0"/>
              <a:pPr/>
              <a:t>60</a:t>
            </a:fld>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pPr>
              <a:defRPr/>
            </a:pPr>
            <a:fld id="{6931515D-1E3A-4F1B-BB1A-94E27E366451}" type="datetime1">
              <a:rPr lang="it-IT" smtClean="0"/>
              <a:pPr>
                <a:defRPr/>
              </a:pPr>
              <a:t>15/03/2018</a:t>
            </a:fld>
            <a:endParaRPr lang="it-IT"/>
          </a:p>
        </p:txBody>
      </p:sp>
      <p:sp>
        <p:nvSpPr>
          <p:cNvPr id="19" name="Segnaposto piè di pagina 18"/>
          <p:cNvSpPr>
            <a:spLocks noGrp="1"/>
          </p:cNvSpPr>
          <p:nvPr>
            <p:ph type="ftr" sz="quarter" idx="11"/>
          </p:nvPr>
        </p:nvSpPr>
        <p:spPr/>
        <p:txBody>
          <a:bodyPr/>
          <a:lstStyle/>
          <a:p>
            <a:pPr>
              <a:defRPr/>
            </a:pPr>
            <a:endParaRPr lang="it-IT"/>
          </a:p>
        </p:txBody>
      </p:sp>
      <p:sp>
        <p:nvSpPr>
          <p:cNvPr id="27" name="Segnaposto numero diapositiva 26"/>
          <p:cNvSpPr>
            <a:spLocks noGrp="1"/>
          </p:cNvSpPr>
          <p:nvPr>
            <p:ph type="sldNum" sz="quarter" idx="12"/>
          </p:nvPr>
        </p:nvSpPr>
        <p:spPr/>
        <p:txBody>
          <a:bodyPr/>
          <a:lstStyle/>
          <a:p>
            <a:pPr>
              <a:defRPr/>
            </a:pPr>
            <a:fld id="{6043CF64-B497-47A0-9361-2505AAA7F48C}" type="slidenum">
              <a:rPr lang="it-IT" smtClean="0"/>
              <a:pPr>
                <a:defRPr/>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fld id="{B9A72AFE-1E2B-44D1-A023-8E999C721C92}" type="datetime1">
              <a:rPr lang="it-IT" smtClean="0"/>
              <a:pPr>
                <a:defRPr/>
              </a:pPr>
              <a:t>15/03/2018</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B9EB41FC-0FB8-4AC4-92DA-C9C0F6F605ED}" type="slidenum">
              <a:rPr lang="it-IT" smtClean="0"/>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fld id="{4A05F478-ED43-4BB9-A289-674D06F9E5A0}" type="datetime1">
              <a:rPr lang="it-IT" smtClean="0"/>
              <a:pPr>
                <a:defRPr/>
              </a:pPr>
              <a:t>15/03/2018</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ABD64FB1-1612-4A92-86C7-6DF37EE9D0C2}" type="slidenum">
              <a:rPr lang="it-IT" smtClean="0"/>
              <a:pPr>
                <a:defRPr/>
              </a:pPr>
              <a:t>‹N›</a:t>
            </a:fld>
            <a:endParaRPr lang="it-IT"/>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fld id="{39E08A86-49B7-4F2F-B4AC-601E954EA4CC}" type="datetime1">
              <a:rPr lang="it-IT" smtClean="0"/>
              <a:pPr>
                <a:defRPr/>
              </a:pPr>
              <a:t>15/03/2018</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6760DCDF-4545-43EB-A83E-5BCC688F7EC7}" type="slidenum">
              <a:rPr lang="it-IT" smtClean="0"/>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pPr>
              <a:defRPr/>
            </a:pPr>
            <a:fld id="{313EB63D-E6B7-4A77-BFA6-EA23CB6BADD4}" type="datetime1">
              <a:rPr lang="it-IT" smtClean="0"/>
              <a:pPr>
                <a:defRPr/>
              </a:pPr>
              <a:t>15/03/2018</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BD757989-3356-42B4-9734-6FF3647A7940}" type="slidenum">
              <a:rPr lang="it-IT" smtClean="0"/>
              <a:pPr>
                <a:defRPr/>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pPr>
              <a:defRPr/>
            </a:pPr>
            <a:fld id="{A152AF37-0E77-4D14-A583-D7343F159DD0}" type="datetime1">
              <a:rPr lang="it-IT" smtClean="0"/>
              <a:pPr>
                <a:defRPr/>
              </a:pPr>
              <a:t>15/03/2018</a:t>
            </a:fld>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66F83093-3033-4B42-893D-EF1F7F9CEC91}" type="slidenum">
              <a:rPr lang="it-IT" smtClean="0"/>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pPr>
              <a:defRPr/>
            </a:pPr>
            <a:fld id="{4AD77675-87F2-487D-A53F-935E07C15EEB}" type="datetime1">
              <a:rPr lang="it-IT" smtClean="0"/>
              <a:pPr>
                <a:defRPr/>
              </a:pPr>
              <a:t>15/03/2018</a:t>
            </a:fld>
            <a:endParaRPr lang="it-IT"/>
          </a:p>
        </p:txBody>
      </p:sp>
      <p:sp>
        <p:nvSpPr>
          <p:cNvPr id="8" name="Segnaposto piè di pagina 7"/>
          <p:cNvSpPr>
            <a:spLocks noGrp="1"/>
          </p:cNvSpPr>
          <p:nvPr>
            <p:ph type="ftr" sz="quarter" idx="11"/>
          </p:nvPr>
        </p:nvSpPr>
        <p:spPr/>
        <p:txBody>
          <a:bodyPr/>
          <a:lstStyle/>
          <a:p>
            <a:pPr>
              <a:defRPr/>
            </a:pPr>
            <a:endParaRPr lang="it-IT"/>
          </a:p>
        </p:txBody>
      </p:sp>
      <p:sp>
        <p:nvSpPr>
          <p:cNvPr id="9" name="Segnaposto numero diapositiva 8"/>
          <p:cNvSpPr>
            <a:spLocks noGrp="1"/>
          </p:cNvSpPr>
          <p:nvPr>
            <p:ph type="sldNum" sz="quarter" idx="12"/>
          </p:nvPr>
        </p:nvSpPr>
        <p:spPr/>
        <p:txBody>
          <a:bodyPr/>
          <a:lstStyle/>
          <a:p>
            <a:pPr>
              <a:defRPr/>
            </a:pPr>
            <a:fld id="{9C7E6CBB-9467-4751-A6E5-568445A93CD4}" type="slidenum">
              <a:rPr lang="it-IT" smtClean="0"/>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pPr>
              <a:defRPr/>
            </a:pPr>
            <a:fld id="{57721CCE-CB73-4FF7-BEBA-EC8E6A30B983}" type="datetime1">
              <a:rPr lang="it-IT" smtClean="0"/>
              <a:pPr>
                <a:defRPr/>
              </a:pPr>
              <a:t>15/03/2018</a:t>
            </a:fld>
            <a:endParaRPr lang="it-IT"/>
          </a:p>
        </p:txBody>
      </p:sp>
      <p:sp>
        <p:nvSpPr>
          <p:cNvPr id="4" name="Segnaposto piè di pagina 3"/>
          <p:cNvSpPr>
            <a:spLocks noGrp="1"/>
          </p:cNvSpPr>
          <p:nvPr>
            <p:ph type="ftr" sz="quarter" idx="11"/>
          </p:nvPr>
        </p:nvSpPr>
        <p:spPr/>
        <p:txBody>
          <a:bodyPr/>
          <a:lstStyle/>
          <a:p>
            <a:pPr>
              <a:defRPr/>
            </a:pPr>
            <a:endParaRPr lang="it-IT"/>
          </a:p>
        </p:txBody>
      </p:sp>
      <p:sp>
        <p:nvSpPr>
          <p:cNvPr id="5" name="Segnaposto numero diapositiva 4"/>
          <p:cNvSpPr>
            <a:spLocks noGrp="1"/>
          </p:cNvSpPr>
          <p:nvPr>
            <p:ph type="sldNum" sz="quarter" idx="12"/>
          </p:nvPr>
        </p:nvSpPr>
        <p:spPr/>
        <p:txBody>
          <a:bodyPr/>
          <a:lstStyle/>
          <a:p>
            <a:pPr>
              <a:defRPr/>
            </a:pPr>
            <a:fld id="{9DBB09EF-D106-4D33-BBF8-35A76BD6FAA3}" type="slidenum">
              <a:rPr lang="it-IT" smtClean="0"/>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fld id="{0C4FEB58-057C-4616-BB67-5F45A45AC383}" type="datetime1">
              <a:rPr lang="it-IT" smtClean="0"/>
              <a:pPr>
                <a:defRPr/>
              </a:pPr>
              <a:t>15/03/2018</a:t>
            </a:fld>
            <a:endParaRPr lang="it-IT"/>
          </a:p>
        </p:txBody>
      </p:sp>
      <p:sp>
        <p:nvSpPr>
          <p:cNvPr id="3" name="Segnaposto piè di pagina 2"/>
          <p:cNvSpPr>
            <a:spLocks noGrp="1"/>
          </p:cNvSpPr>
          <p:nvPr>
            <p:ph type="ftr" sz="quarter" idx="11"/>
          </p:nvPr>
        </p:nvSpPr>
        <p:spPr/>
        <p:txBody>
          <a:bodyPr/>
          <a:lstStyle/>
          <a:p>
            <a:pPr>
              <a:defRPr/>
            </a:pPr>
            <a:endParaRPr lang="it-IT"/>
          </a:p>
        </p:txBody>
      </p:sp>
      <p:sp>
        <p:nvSpPr>
          <p:cNvPr id="4" name="Segnaposto numero diapositiva 3"/>
          <p:cNvSpPr>
            <a:spLocks noGrp="1"/>
          </p:cNvSpPr>
          <p:nvPr>
            <p:ph type="sldNum" sz="quarter" idx="12"/>
          </p:nvPr>
        </p:nvSpPr>
        <p:spPr/>
        <p:txBody>
          <a:bodyPr/>
          <a:lstStyle/>
          <a:p>
            <a:pPr>
              <a:defRPr/>
            </a:pPr>
            <a:fld id="{228C6983-7D83-4086-A42D-D64748DBC810}" type="slidenum">
              <a:rPr lang="it-IT" smtClean="0"/>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pPr>
              <a:defRPr/>
            </a:pPr>
            <a:fld id="{74B44468-E25C-4394-80E9-C93D1321BFFC}" type="datetime1">
              <a:rPr lang="it-IT" smtClean="0"/>
              <a:pPr>
                <a:defRPr/>
              </a:pPr>
              <a:t>15/03/2018</a:t>
            </a:fld>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109B8B5F-2363-42CC-9BE6-B84F2F92E1DF}" type="slidenum">
              <a:rPr lang="it-IT" smtClean="0"/>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pPr>
              <a:defRPr/>
            </a:pPr>
            <a:fld id="{EDA3D60E-9F17-4E2B-BF16-16DABD2DB465}" type="datetime1">
              <a:rPr lang="it-IT" smtClean="0"/>
              <a:pPr>
                <a:defRPr/>
              </a:pPr>
              <a:t>15/03/2018</a:t>
            </a:fld>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pPr>
              <a:defRPr/>
            </a:pPr>
            <a:fld id="{698EE936-4583-4A70-8B26-CB6E813A720E}" type="slidenum">
              <a:rPr lang="it-IT" smtClean="0"/>
              <a:pPr>
                <a:defRPr/>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4A05F478-ED43-4BB9-A289-674D06F9E5A0}" type="datetime1">
              <a:rPr lang="it-IT" smtClean="0"/>
              <a:pPr>
                <a:defRPr/>
              </a:pPr>
              <a:t>15/03/2018</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ABD64FB1-1612-4A92-86C7-6DF37EE9D0C2}" type="slidenum">
              <a:rPr lang="it-IT" smtClean="0"/>
              <a:pPr>
                <a:defRPr/>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normattiva.it/uri-res/N2Ls?urn:nir:stato:legge:1994-01-21;53!vi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pst.giustizia.it/PST/resources/cms/documents/Estratto_Gazzetta_Ufficiale_99_2014.pdf" TargetMode="External"/><Relationship Id="rId4" Type="http://schemas.openxmlformats.org/officeDocument/2006/relationships/hyperlink" Target="http://www.normattiva.it/uri-res/N2Ls?urn:nir:stato:decreto.legge:2012-10-18;179!vig="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maurizioreale.it/le-notifiche-degli-avvocati-tramite-pec/facsimile-relate-di-notifica-legge-n-541994/relata-3"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normattiva.it/uri-res/N2Ls?urn:nir:stato:decreto.legislativo:2005-03-07;82!vig="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hyperlink" Target="http://www.inipec.gov.it/"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hyperlink" Target="http://maurizioreale.it/le-notifiche-degli-avvocati-tramite-pec/i-pubblici-elenchi-per-le-notifiche-pec"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hyperlink" Target="http://www.inipec.gov.it/"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hyperlink" Target="mailto:andrea.deangeli@ordineavvocatirimini.it"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hyperlink" Target="http://maurizioreale.it/le-notifiche-degli-avvocati-tramite-pec/i-pubblici-elenchi-per-le-notifiche-pec" TargetMode="Externa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hyperlink" Target="http://www.francescominazzi.net/duplicati-informatici-e-copie-nel-pct-quando-serve-lattestazione-di-conformita/" TargetMode="External"/><Relationship Id="rId2" Type="http://schemas.openxmlformats.org/officeDocument/2006/relationships/hyperlink" Target="https://avvocatotelematico.wordpress.com/?s=duplicat&amp;search=Vai" TargetMode="Externa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hyperlink" Target="http://www.inipec.gov.it/" TargetMode="Externa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hyperlink" Target="http://apps.dirittopratico.it/impronta.html" TargetMode="Externa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hyperlink" Target="http://maurizioreale.it/le-notifiche-degli-avvocati-tramite-pec/i-pubblici-elenchi-per-le-notifiche-pec" TargetMode="Externa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hyperlink" Target="http://www.indicepa.gov.it/documentale/index.php" TargetMode="External"/><Relationship Id="rId2" Type="http://schemas.openxmlformats.org/officeDocument/2006/relationships/hyperlink" Target="http://pst.giustizia.it/PST/" TargetMode="External"/><Relationship Id="rId1" Type="http://schemas.openxmlformats.org/officeDocument/2006/relationships/slideLayout" Target="../slideLayouts/slideLayout2.xml"/><Relationship Id="rId5" Type="http://schemas.openxmlformats.org/officeDocument/2006/relationships/hyperlink" Target="mailto:i@ordineavvocatirimini.it" TargetMode="External"/><Relationship Id="rId4" Type="http://schemas.openxmlformats.org/officeDocument/2006/relationships/hyperlink" Target="http://www.inipec.gov.it/" TargetMode="Externa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hyperlink" Target="mailto:andrea.deangeli@ordineavvocatirimini.it" TargetMode="Externa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hyperlink" Target="http://www.inipec.gov.i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hyperlink" Target="mailto:andrea.deangeli@ordineavvocatirimini.it" TargetMode="Externa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hyperlink" Target="http://vol.ca.notariato.it/" TargetMode="External"/><Relationship Id="rId2" Type="http://schemas.openxmlformats.org/officeDocument/2006/relationships/hyperlink" Target="http://www.agid.gov.it/identita-digitali/firme-elettroniche/software-verifica" TargetMode="External"/><Relationship Id="rId1" Type="http://schemas.openxmlformats.org/officeDocument/2006/relationships/slideLayout" Target="../slideLayouts/slideLayout2.xml"/><Relationship Id="rId4" Type="http://schemas.openxmlformats.org/officeDocument/2006/relationships/hyperlink" Target="http://www.agid.gov.it/identita-digitali/firme-elettroniche/firma-digital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ordineavvocatibologna.net/documents/19808/50921/2017-139ProtocolloProcedimentiSfrattoAggiornamento.pdf/821f012d-b958-48fe-982f-387d7cb59b7e" TargetMode="External"/><Relationship Id="rId2" Type="http://schemas.openxmlformats.org/officeDocument/2006/relationships/hyperlink" Target="http://www.jusdicere.it/Ragionando/wp-content/uploads/2017/04/TribunaleFrosinone368_22_03_2016.pdfh" TargetMode="Externa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hyperlink" Target="https://avvocatotelematico.wordpress.com/" TargetMode="External"/><Relationship Id="rId2" Type="http://schemas.openxmlformats.org/officeDocument/2006/relationships/hyperlink" Target="http://www.tregnaghi.it/Pag/check-list_notifica.html" TargetMode="External"/><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17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hyperlink" Target="https://www.iusexplorer.it/Dejure/ShowCurrentDocument?IdDocMaster=2112258&amp;IdUnitaDoc=6462385&amp;NVigUnitaDoc=1&amp;IdDatabanks=7&amp;Pagina=0" TargetMode="Externa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hyperlink" Target="http://www.altalex.com/documents/news/2018/02/21/notifica-pec-firma-digitale" TargetMode="Externa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hyperlink" Target="http://www.altalex.com/documents/leggi/2014/08/20/riforma-della-pa-camera-nella-notte-conferma-fiducia-a-governo" TargetMode="External"/><Relationship Id="rId2" Type="http://schemas.openxmlformats.org/officeDocument/2006/relationships/hyperlink" Target="http://www.altalex.com/documents/leggi/2014/06/27/decreto-crescita-2-0-il-testo-coordinato-in-gazzetta-ufficiale" TargetMode="External"/><Relationship Id="rId1" Type="http://schemas.openxmlformats.org/officeDocument/2006/relationships/slideLayout" Target="../slideLayouts/slideLayout2.xml"/><Relationship Id="rId4" Type="http://schemas.openxmlformats.org/officeDocument/2006/relationships/hyperlink" Target="http://www.altalex.com/documents/leggi/2014/09/09/riforma-pa-e-modifiche-a-processo-telematico-il-testo-coordinato-in-gazzetta" TargetMode="Externa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hyperlink" Target="http://www.jusdicere.it/Ragionando/wp-content/uploads/2016/03/TribLecce-Ordinanza-16-03-2016.pdf" TargetMode="Externa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hyperlink" Target="http://www.altalex.com/documents/leggi/2013/11/11/adozione-nel-processo-civile-e-penale-delle-nuove-tecnologie-il-regolamento" TargetMode="External"/><Relationship Id="rId2" Type="http://schemas.openxmlformats.org/officeDocument/2006/relationships/hyperlink" Target="http://pst.giustizia.it/PST/resources/cms/documents/Estratto_Gazzetta_Ufficiale_99_2014.pdf" TargetMode="Externa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hyperlink" Target="http://www.altalex.com/documents/leggi/2014/06/27/decreto-crescita-2-0-il-testo-coordinato-in-gazzetta-ufficiale" TargetMode="Externa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normattiva.it/uri-res/N2Ls?urn:nir:ministero.giustizia:decreto:2013-04-03;4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pst.giustizia.it/PST/resources/cms/documents/Estratto_Gazzetta_Ufficiale_99_2014.pdf" TargetMode="External"/><Relationship Id="rId2" Type="http://schemas.openxmlformats.org/officeDocument/2006/relationships/hyperlink" Target="http://www.normattiva.it/" TargetMode="External"/><Relationship Id="rId1" Type="http://schemas.openxmlformats.org/officeDocument/2006/relationships/slideLayout" Target="../slideLayouts/slideLayout2.xml"/><Relationship Id="rId5" Type="http://schemas.openxmlformats.org/officeDocument/2006/relationships/hyperlink" Target="http://www.normattiva.it/uri-res/N2Ls?urn:nir:stato:decreto.del.presidente.della.repubblica:2005-02-11;68!vig=" TargetMode="External"/><Relationship Id="rId4" Type="http://schemas.openxmlformats.org/officeDocument/2006/relationships/hyperlink" Target="http://www.normattiva.it/uri-res/N2Ls?urn:nir:stato:legge:1994-01-21;53!vi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normattiva.it/uri-res/N2Ls?urn:nir:stato:legge:1994-01-21;53!vig=" TargetMode="External"/><Relationship Id="rId2" Type="http://schemas.openxmlformats.org/officeDocument/2006/relationships/hyperlink" Target="http://www.normattiva.it/uri-res/N2Ls?urn:nir:stato:decreto.legislativo:2005-03-07;82!vig=" TargetMode="External"/><Relationship Id="rId1" Type="http://schemas.openxmlformats.org/officeDocument/2006/relationships/slideLayout" Target="../slideLayouts/slideLayout2.xml"/><Relationship Id="rId5" Type="http://schemas.openxmlformats.org/officeDocument/2006/relationships/hyperlink" Target="http://www.normattiva.it/uri-res/N2Ls?urn:nir:ministero.giustizia:decreto:2011-02-21;44" TargetMode="External"/><Relationship Id="rId4" Type="http://schemas.openxmlformats.org/officeDocument/2006/relationships/hyperlink" Target="http://www.normattiva.it/uri-res/N2Ls?urn:nir:stato:decreto.del.presidente.della.repubblica:2005-02-11;68!vig="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normattiva.it/uri-res/N2Ls?urn:nir:stato:decreto.del.presidente.della.repubblica:2005-02-11;68!vig=" TargetMode="External"/><Relationship Id="rId2" Type="http://schemas.openxmlformats.org/officeDocument/2006/relationships/hyperlink" Target="http://www.normattiva.it/uri-res/N2Ls?urn:nir:stato:decreto.legge:2012-10-18;179!vig=" TargetMode="External"/><Relationship Id="rId1" Type="http://schemas.openxmlformats.org/officeDocument/2006/relationships/slideLayout" Target="../slideLayouts/slideLayout2.xml"/><Relationship Id="rId5" Type="http://schemas.openxmlformats.org/officeDocument/2006/relationships/hyperlink" Target="http://www.normattiva.it/uri-res/N2Ls?urn:nir:stato:legge:1994-01-21;53!vig=" TargetMode="External"/><Relationship Id="rId4" Type="http://schemas.openxmlformats.org/officeDocument/2006/relationships/hyperlink" Target="http://pst.giustizia.it/PST/resources/cms/documents/Estratto_Gazzetta_Ufficiale_99_2014.pdf"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giustizia.it/giustizia/it/mg_1_8_1.wp?previsiousPage=mg_1_8&amp;contentId=SDC1022123" TargetMode="External"/><Relationship Id="rId2" Type="http://schemas.openxmlformats.org/officeDocument/2006/relationships/hyperlink" Target="http://www.normattiva.it/uri-res/N2Ls?urn:nir:stato:decreto.legge:2014-06-24;90!vig=" TargetMode="External"/><Relationship Id="rId1" Type="http://schemas.openxmlformats.org/officeDocument/2006/relationships/slideLayout" Target="../slideLayouts/slideLayout2.xml"/><Relationship Id="rId5" Type="http://schemas.openxmlformats.org/officeDocument/2006/relationships/hyperlink" Target="http://pst.giustizia.it/PST/resources/cms/documents/Estratto_Gazzetta_Ufficiale_99_2014.pdf" TargetMode="External"/><Relationship Id="rId4" Type="http://schemas.openxmlformats.org/officeDocument/2006/relationships/hyperlink" Target="https://www.giustizia.it/giustizia/it/mg_1_8_1.wp;jsessionidA8B25A24BE309088F032868A159163B.ajpAL01?previsiousPage&amp;contentId=SDC1076955"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giustizia.it/giustizia/it/mg_1_8_1.wp;jsessionidA8B25A24BE309088F032868A159163B.ajpAL01?previsiousPage&amp;contentId=SDC1076955" TargetMode="External"/><Relationship Id="rId2" Type="http://schemas.openxmlformats.org/officeDocument/2006/relationships/hyperlink" Target="http://www.normattiva.it/uri-res/N2Ls?urn:nir:stato:decreto.legge:2015-06-27;83!vig=" TargetMode="External"/><Relationship Id="rId1" Type="http://schemas.openxmlformats.org/officeDocument/2006/relationships/slideLayout" Target="../slideLayouts/slideLayout2.xml"/><Relationship Id="rId5" Type="http://schemas.openxmlformats.org/officeDocument/2006/relationships/hyperlink" Target="https://www.giustizia.it/giustizia/it/mg_1_8_1.wp?previsiousPage=mg_1_8&amp;contentId=SDC1204937" TargetMode="External"/><Relationship Id="rId4" Type="http://schemas.openxmlformats.org/officeDocument/2006/relationships/hyperlink" Target="https://www.giustizia.it/giustizia/it/mg_1_8_1.wp?previsiousPage=mg_1_8_1&amp;contentId=SDC118789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brocardi.it/dizionario/2531.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brocardi.it/dizionario/3787.html" TargetMode="External"/><Relationship Id="rId4" Type="http://schemas.openxmlformats.org/officeDocument/2006/relationships/hyperlink" Target="https://www.brocardi.it/dizionario/1106.html"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www.iusexplorer.it/FontiNormative/ShowCurrentDocument?IdDocMaster=3948143&amp;IdUnitaDoc=20113839&amp;NVigUnitaDoc=1&amp;IdDatabanks=10&amp;Pagina=0" TargetMode="External"/><Relationship Id="rId3" Type="http://schemas.openxmlformats.org/officeDocument/2006/relationships/hyperlink" Target="http://www.iusexplorer.it/FontiNormative/ShowCurrentDocument?IdDocMaster=166331&amp;IdUnitaDoc=830813&amp;NVigUnitaDoc=1&amp;IdDatabanks=10&amp;Pagina=0" TargetMode="External"/><Relationship Id="rId7" Type="http://schemas.openxmlformats.org/officeDocument/2006/relationships/hyperlink" Target="http://www.iusexplorer.it/FontiNormative/ShowCurrentDocument?IdDocMaster=3948143&amp;IdUnitaDoc=20114097&amp;NVigUnitaDoc=1&amp;IdDatabanks=10&amp;Pagina=0" TargetMode="External"/><Relationship Id="rId12" Type="http://schemas.openxmlformats.org/officeDocument/2006/relationships/hyperlink" Target="http://www.iusexplorer.it/FontiNormative/ShowCurrentDocument?IdDocMaster=3948143&amp;IdUnitaDoc=20114258&amp;NVigUnitaDoc=1&amp;IdDatabanks=10&amp;Pagina=0" TargetMode="External"/><Relationship Id="rId2" Type="http://schemas.openxmlformats.org/officeDocument/2006/relationships/hyperlink" Target="http://www.iusexplorer.it/FontiNormative/ShowCurrentDocument?IdDocMaster=166331&amp;IdUnitaDoc=830807&amp;NVigUnitaDoc=1&amp;IdDatabanks=10&amp;Pagina=0" TargetMode="External"/><Relationship Id="rId1" Type="http://schemas.openxmlformats.org/officeDocument/2006/relationships/slideLayout" Target="../slideLayouts/slideLayout2.xml"/><Relationship Id="rId6" Type="http://schemas.openxmlformats.org/officeDocument/2006/relationships/hyperlink" Target="http://www.iusexplorer.it/FontiNormative/ShowCurrentDocument?IdDocMaster=3948143&amp;IdUnitaDoc=20114159&amp;NVigUnitaDoc=1&amp;IdDatabanks=10&amp;Pagina=0" TargetMode="External"/><Relationship Id="rId11" Type="http://schemas.openxmlformats.org/officeDocument/2006/relationships/hyperlink" Target="http://www.iusexplorer.it/FontiNormative/ShowCurrentDocument?IdDocMaster=3948143&amp;IdUnitaDoc=20114234&amp;NVigUnitaDoc=1&amp;IdDatabanks=10&amp;Pagina=0" TargetMode="External"/><Relationship Id="rId5" Type="http://schemas.openxmlformats.org/officeDocument/2006/relationships/hyperlink" Target="http://www.iusexplorer.it/FontiNormative/ShowCurrentDocument?IdDocMaster=3948143&amp;IdUnitaDoc=20114092&amp;NVigUnitaDoc=1&amp;IdDatabanks=10&amp;Pagina=0" TargetMode="External"/><Relationship Id="rId10" Type="http://schemas.openxmlformats.org/officeDocument/2006/relationships/hyperlink" Target="http://www.iusexplorer.it/FontiNormative/ShowCurrentDocument?IdDocMaster=3948143&amp;IdUnitaDoc=20113964&amp;NVigUnitaDoc=1&amp;IdDatabanks=10&amp;Pagina=0" TargetMode="External"/><Relationship Id="rId4" Type="http://schemas.openxmlformats.org/officeDocument/2006/relationships/hyperlink" Target="http://www.iusexplorer.it/FontiNormative/ShowCurrentDocument?IdDocMaster=3948143&amp;IdUnitaDoc=20113834&amp;NVigUnitaDoc=1&amp;IdDatabanks=10&amp;Pagina=0" TargetMode="External"/><Relationship Id="rId9" Type="http://schemas.openxmlformats.org/officeDocument/2006/relationships/hyperlink" Target="http://www.iusexplorer.it/FontiNormative/ShowCurrentDocument?IdDocMaster=3948143&amp;IdUnitaDoc=20114161&amp;NVigUnitaDoc=1&amp;IdDatabanks=10&amp;Pagina=0"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mailto:andrea.deangeli@ordineavvocatirimini.it"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ltalex.com/documents/news/2014/01/10/decreto-crescita-2-0-giustizia-digitale-processo-civile-telematico" TargetMode="External"/><Relationship Id="rId2" Type="http://schemas.openxmlformats.org/officeDocument/2006/relationships/hyperlink" Target="http://www.normattiva.it/uri-res/N2Ls?urn:nir:stato:legge:1994-01-21;53!vig=" TargetMode="External"/><Relationship Id="rId1" Type="http://schemas.openxmlformats.org/officeDocument/2006/relationships/slideLayout" Target="../slideLayouts/slideLayout2.xml"/><Relationship Id="rId6" Type="http://schemas.openxmlformats.org/officeDocument/2006/relationships/hyperlink" Target="http://www.normattiva.it/uri-res/N2Ls?urn:nir:stato:decreto.legge:2012-10-18;179!vig=2018-03-15" TargetMode="External"/><Relationship Id="rId5" Type="http://schemas.openxmlformats.org/officeDocument/2006/relationships/hyperlink" Target="http://www.altalex.com/documents/leggi/2014/08/20/riforma-della-pa-camera-nella-notte-conferma-fiducia-a-governo" TargetMode="External"/><Relationship Id="rId4" Type="http://schemas.openxmlformats.org/officeDocument/2006/relationships/hyperlink" Target="http://www.altalex.com/documents/leggi/2014/09/09/riforma-pa-e-modifiche-a-processo-telematico-il-testo-coordinato-in-gazzetta"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ltalex.com/documents/news/2014/11/17/delle-impugnazioni" TargetMode="External"/><Relationship Id="rId2" Type="http://schemas.openxmlformats.org/officeDocument/2006/relationships/hyperlink" Target="http://www.altalex.com/documents/leggi/2014/09/09/riforma-pa-e-modifiche-a-processo-telematico-il-testo-coordinato-in-gazzetta" TargetMode="External"/><Relationship Id="rId1" Type="http://schemas.openxmlformats.org/officeDocument/2006/relationships/slideLayout" Target="../slideLayouts/slideLayout2.xml"/><Relationship Id="rId4" Type="http://schemas.openxmlformats.org/officeDocument/2006/relationships/hyperlink" Target="http://www.altalex.com/documents/codici-altalex/2014/06/20/codice-dell-amministrazione-digitale"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registroimprese.it/richiedi-subito-documenti" TargetMode="External"/><Relationship Id="rId7" Type="http://schemas.openxmlformats.org/officeDocument/2006/relationships/hyperlink" Target="http://www.indicep.gov.it/" TargetMode="External"/><Relationship Id="rId2" Type="http://schemas.openxmlformats.org/officeDocument/2006/relationships/hyperlink" Target="http://ilprocessotelematico.webnode.it/le-notifiche-degli-avvocati-tramite-pec-/la-legge-53-94/" TargetMode="External"/><Relationship Id="rId1" Type="http://schemas.openxmlformats.org/officeDocument/2006/relationships/slideLayout" Target="../slideLayouts/slideLayout2.xml"/><Relationship Id="rId6" Type="http://schemas.openxmlformats.org/officeDocument/2006/relationships/hyperlink" Target="http://www.indicepa.gov.it/" TargetMode="External"/><Relationship Id="rId5" Type="http://schemas.openxmlformats.org/officeDocument/2006/relationships/hyperlink" Target="http://www.indicepa.gov.it/documentale/index.php" TargetMode="External"/><Relationship Id="rId4" Type="http://schemas.openxmlformats.org/officeDocument/2006/relationships/hyperlink" Target="https://www.inipec.gov.it/cerca-pec"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ilprocessotelematico.webnode.it/la-normativa-del-pct/a11-decreto-legge-24-giugno-2014-n-90-coordinato-con-la-legge-di-conversione-11-agosto-2014-n-114-/" TargetMode="External"/><Relationship Id="rId2" Type="http://schemas.openxmlformats.org/officeDocument/2006/relationships/hyperlink" Target="http://www.indicepa.gov.it/documentale/index.php" TargetMode="External"/><Relationship Id="rId1" Type="http://schemas.openxmlformats.org/officeDocument/2006/relationships/slideLayout" Target="../slideLayouts/slideLayout2.xml"/><Relationship Id="rId4" Type="http://schemas.openxmlformats.org/officeDocument/2006/relationships/hyperlink" Target="http://pst.giustizia.it/PST/"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altalex.com/documents/news/2014/11/17/delle-impugnazioni" TargetMode="External"/><Relationship Id="rId2" Type="http://schemas.openxmlformats.org/officeDocument/2006/relationships/hyperlink" Target="http://www.altalex.com/documents/news/2017/07/13/notifiche-pec-domicilio-digitale" TargetMode="External"/><Relationship Id="rId1" Type="http://schemas.openxmlformats.org/officeDocument/2006/relationships/slideLayout" Target="../slideLayouts/slideLayout2.xml"/><Relationship Id="rId5" Type="http://schemas.openxmlformats.org/officeDocument/2006/relationships/hyperlink" Target="http://www.altalex.com/documents/leggi/2014/08/20/riforma-della-pa-camera-nella-notte-conferma-fiducia-a-governo" TargetMode="External"/><Relationship Id="rId4" Type="http://schemas.openxmlformats.org/officeDocument/2006/relationships/hyperlink" Target="http://www.altalex.com/documents/leggi/2014/09/09/riforma-pa-e-modifiche-a-processo-telematico-il-testo-coordinato-in-gazzetta"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maurizioreale.it/le-notifiche-degli-avvocati-tramite-pec/i-pubblici-elenchi-per-le-notifiche-pe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hyperlink" Target="http://www.inipec.gov.it/"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mailto:andrea.deangeli@ordineavvocatirimini.it"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hyperlink" Target="http://studiolegale.leggiditalia.it/"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2652904"/>
          </a:xfrm>
        </p:spPr>
        <p:txBody>
          <a:bodyPr>
            <a:normAutofit fontScale="90000"/>
          </a:bodyPr>
          <a:lstStyle/>
          <a:p>
            <a:pPr algn="ctr"/>
            <a:r>
              <a:rPr lang="it-IT" b="1" dirty="0" smtClean="0">
                <a:solidFill>
                  <a:srgbClr val="FF0000"/>
                </a:solidFill>
              </a:rPr>
              <a:t>Il punto sulle notificazioni a mezzo PEC: casi pratici e giurisprudenza.</a:t>
            </a:r>
            <a:r>
              <a:rPr lang="it-IT" dirty="0" smtClean="0"/>
              <a:t/>
            </a:r>
            <a:br>
              <a:rPr lang="it-IT" dirty="0" smtClean="0"/>
            </a:br>
            <a:r>
              <a:rPr lang="it-IT" sz="3100" dirty="0" smtClean="0"/>
              <a:t>Como 15.03.2018</a:t>
            </a:r>
            <a:r>
              <a:rPr lang="it-IT" sz="3600" dirty="0" smtClean="0"/>
              <a:t/>
            </a:r>
            <a:br>
              <a:rPr lang="it-IT" sz="3600" dirty="0" smtClean="0"/>
            </a:br>
            <a:r>
              <a:rPr lang="it-IT" sz="3600" dirty="0" smtClean="0"/>
              <a:t>Avv. Andrea Deangeli</a:t>
            </a:r>
            <a:br>
              <a:rPr lang="it-IT" sz="3600" dirty="0" smtClean="0"/>
            </a:br>
            <a:r>
              <a:rPr lang="it-IT" sz="3100" dirty="0" smtClean="0"/>
              <a:t>Foro di Rimini</a:t>
            </a:r>
          </a:p>
        </p:txBody>
      </p:sp>
      <p:pic>
        <p:nvPicPr>
          <p:cNvPr id="3075" name="Picture 3"/>
          <p:cNvPicPr>
            <a:picLocks noGrp="1" noChangeAspect="1" noChangeArrowheads="1"/>
          </p:cNvPicPr>
          <p:nvPr>
            <p:ph idx="1"/>
          </p:nvPr>
        </p:nvPicPr>
        <p:blipFill>
          <a:blip r:embed="rId2" cstate="print"/>
          <a:srcRect/>
          <a:stretch>
            <a:fillRect/>
          </a:stretch>
        </p:blipFill>
        <p:spPr>
          <a:xfrm>
            <a:off x="395536" y="3501008"/>
            <a:ext cx="8229600" cy="2694120"/>
          </a:xfrm>
        </p:spPr>
      </p:pic>
      <p:sp>
        <p:nvSpPr>
          <p:cNvPr id="4" name="Segnaposto numero diapositiva 3"/>
          <p:cNvSpPr>
            <a:spLocks noGrp="1"/>
          </p:cNvSpPr>
          <p:nvPr>
            <p:ph type="sldNum" sz="quarter" idx="12"/>
          </p:nvPr>
        </p:nvSpPr>
        <p:spPr/>
        <p:txBody>
          <a:bodyPr/>
          <a:lstStyle/>
          <a:p>
            <a:fld id="{6760DCDF-4545-43EB-A83E-5BCC688F7EC7}" type="slidenum">
              <a:rPr lang="it-IT" smtClean="0"/>
              <a:pPr/>
              <a:t>1</a:t>
            </a:fld>
            <a:endParaRPr lang="it-I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3"/>
          <p:cNvSpPr>
            <a:spLocks noGrp="1"/>
          </p:cNvSpPr>
          <p:nvPr>
            <p:ph type="title"/>
          </p:nvPr>
        </p:nvSpPr>
        <p:spPr>
          <a:xfrm>
            <a:off x="468313" y="260350"/>
            <a:ext cx="8229600" cy="922338"/>
          </a:xfrm>
        </p:spPr>
        <p:txBody>
          <a:bodyPr/>
          <a:lstStyle/>
          <a:p>
            <a:pPr eaLnBrk="1" hangingPunct="1"/>
            <a:r>
              <a:rPr lang="it-IT" sz="4000" b="1" dirty="0" smtClean="0">
                <a:solidFill>
                  <a:srgbClr val="FF0000"/>
                </a:solidFill>
                <a:latin typeface="Arial" charset="0"/>
                <a:cs typeface="Arial" charset="0"/>
              </a:rPr>
              <a:t>UNA NECESSARIA PREMESSA:</a:t>
            </a:r>
          </a:p>
        </p:txBody>
      </p:sp>
      <p:sp>
        <p:nvSpPr>
          <p:cNvPr id="17409" name="Segnaposto contenuto 2"/>
          <p:cNvSpPr>
            <a:spLocks noGrp="1"/>
          </p:cNvSpPr>
          <p:nvPr>
            <p:ph idx="1"/>
          </p:nvPr>
        </p:nvSpPr>
        <p:spPr>
          <a:xfrm>
            <a:off x="395536" y="1341438"/>
            <a:ext cx="8229352" cy="5039890"/>
          </a:xfrm>
        </p:spPr>
        <p:txBody>
          <a:bodyPr>
            <a:normAutofit lnSpcReduction="10000"/>
          </a:bodyPr>
          <a:lstStyle/>
          <a:p>
            <a:pPr algn="just" eaLnBrk="1" hangingPunct="1"/>
            <a:r>
              <a:rPr lang="it-IT" sz="1800" dirty="0" smtClean="0"/>
              <a:t>La notifica via PEC equivale in tutto e per tutto a quella effettuata a mezzo ufficiale giudiziario.</a:t>
            </a:r>
          </a:p>
          <a:p>
            <a:pPr algn="just"/>
            <a:r>
              <a:rPr lang="it-IT" sz="1800" dirty="0" smtClean="0"/>
              <a:t>La legge 21 gennaio 1994 n. 53  </a:t>
            </a:r>
            <a:r>
              <a:rPr lang="it-IT" sz="1800" u="sng" dirty="0" smtClean="0">
                <a:hlinkClick r:id="rId3"/>
              </a:rPr>
              <a:t>www.normattiva.it/</a:t>
            </a:r>
            <a:r>
              <a:rPr lang="it-IT" sz="1800" u="sng" dirty="0" err="1" smtClean="0">
                <a:hlinkClick r:id="rId3"/>
              </a:rPr>
              <a:t>uri-res</a:t>
            </a:r>
            <a:r>
              <a:rPr lang="it-IT" sz="1800" u="sng" dirty="0" smtClean="0">
                <a:hlinkClick r:id="rId3"/>
              </a:rPr>
              <a:t>/N2Ls?</a:t>
            </a:r>
            <a:r>
              <a:rPr lang="it-IT" sz="1800" u="sng" dirty="0" err="1" smtClean="0">
                <a:hlinkClick r:id="rId3"/>
              </a:rPr>
              <a:t>urn</a:t>
            </a:r>
            <a:r>
              <a:rPr lang="it-IT" sz="1800" u="sng" dirty="0" smtClean="0">
                <a:hlinkClick r:id="rId3"/>
              </a:rPr>
              <a:t>:</a:t>
            </a:r>
            <a:r>
              <a:rPr lang="it-IT" sz="1800" u="sng" dirty="0" err="1" smtClean="0">
                <a:hlinkClick r:id="rId3"/>
              </a:rPr>
              <a:t>nir</a:t>
            </a:r>
            <a:r>
              <a:rPr lang="it-IT" sz="1800" u="sng" dirty="0" smtClean="0">
                <a:hlinkClick r:id="rId3"/>
              </a:rPr>
              <a:t>:stato:legge:1994-01-21;53!</a:t>
            </a:r>
            <a:r>
              <a:rPr lang="it-IT" sz="1800" u="sng" dirty="0" err="1" smtClean="0">
                <a:hlinkClick r:id="rId3"/>
              </a:rPr>
              <a:t>vig=</a:t>
            </a:r>
            <a:r>
              <a:rPr lang="it-IT" sz="1800" u="sng" dirty="0" smtClean="0">
                <a:hlinkClick r:id="rId3"/>
              </a:rPr>
              <a:t> </a:t>
            </a:r>
            <a:r>
              <a:rPr lang="it-IT" sz="1800" dirty="0" smtClean="0"/>
              <a:t>che aveva già conferito agli avvocati la possibilità di effettuare notifiche in proprio a mezzo del servizio postale, è stata integrata con la legge </a:t>
            </a:r>
            <a:r>
              <a:rPr lang="fr-FR" sz="1800" dirty="0" smtClean="0"/>
              <a:t>12 novembre 2011, n. 183</a:t>
            </a:r>
            <a:r>
              <a:rPr lang="it-IT" sz="1800" dirty="0" smtClean="0"/>
              <a:t> con la quale si è previsto che tali notifiche potessero effettuarsi anche tramite utilizzo di posta elettronica certificata.</a:t>
            </a:r>
          </a:p>
          <a:p>
            <a:pPr algn="just"/>
            <a:r>
              <a:rPr lang="it-IT" sz="1800" dirty="0" smtClean="0"/>
              <a:t>Solo però con l’entrata in vigore delle norme attuative previste dal comma 2 dell’art. 16 </a:t>
            </a:r>
            <a:r>
              <a:rPr lang="it-IT" sz="1800" dirty="0" err="1" smtClean="0"/>
              <a:t>quater</a:t>
            </a:r>
            <a:r>
              <a:rPr lang="it-IT" sz="1800" dirty="0" smtClean="0"/>
              <a:t> del D.L. 179/2012 </a:t>
            </a:r>
            <a:r>
              <a:rPr lang="it-IT" sz="1800" u="sng" dirty="0" smtClean="0">
                <a:hlinkClick r:id="rId4"/>
              </a:rPr>
              <a:t>www.normattiva.it/</a:t>
            </a:r>
            <a:r>
              <a:rPr lang="it-IT" sz="1800" u="sng" dirty="0" err="1" smtClean="0">
                <a:hlinkClick r:id="rId4"/>
              </a:rPr>
              <a:t>uri-res</a:t>
            </a:r>
            <a:r>
              <a:rPr lang="it-IT" sz="1800" u="sng" dirty="0" smtClean="0">
                <a:hlinkClick r:id="rId4"/>
              </a:rPr>
              <a:t>/N2Ls?</a:t>
            </a:r>
            <a:r>
              <a:rPr lang="it-IT" sz="1800" u="sng" dirty="0" err="1" smtClean="0">
                <a:hlinkClick r:id="rId4"/>
              </a:rPr>
              <a:t>urn</a:t>
            </a:r>
            <a:r>
              <a:rPr lang="it-IT" sz="1800" u="sng" dirty="0" smtClean="0">
                <a:hlinkClick r:id="rId4"/>
              </a:rPr>
              <a:t>:</a:t>
            </a:r>
            <a:r>
              <a:rPr lang="it-IT" sz="1800" u="sng" dirty="0" err="1" smtClean="0">
                <a:hlinkClick r:id="rId4"/>
              </a:rPr>
              <a:t>nir</a:t>
            </a:r>
            <a:r>
              <a:rPr lang="it-IT" sz="1800" u="sng" dirty="0" smtClean="0">
                <a:hlinkClick r:id="rId4"/>
              </a:rPr>
              <a:t>:stato:</a:t>
            </a:r>
            <a:r>
              <a:rPr lang="it-IT" sz="1800" u="sng" dirty="0" err="1" smtClean="0">
                <a:hlinkClick r:id="rId4"/>
              </a:rPr>
              <a:t>decreto.legge</a:t>
            </a:r>
            <a:r>
              <a:rPr lang="it-IT" sz="1800" u="sng" dirty="0" smtClean="0">
                <a:hlinkClick r:id="rId4"/>
              </a:rPr>
              <a:t>:2012-10-18;179!</a:t>
            </a:r>
            <a:r>
              <a:rPr lang="it-IT" sz="1800" u="sng" dirty="0" err="1" smtClean="0">
                <a:hlinkClick r:id="rId4"/>
              </a:rPr>
              <a:t>vig=</a:t>
            </a:r>
            <a:r>
              <a:rPr lang="it-IT" sz="1800" u="sng" dirty="0" smtClean="0">
                <a:hlinkClick r:id="rId4"/>
              </a:rPr>
              <a:t> </a:t>
            </a:r>
            <a:r>
              <a:rPr lang="it-IT" sz="1800" dirty="0" smtClean="0"/>
              <a:t>la notifica via pec è stata di fatto resa possibile per gli avvocati. Secondo la Cassazione nella ordinanza </a:t>
            </a:r>
            <a:r>
              <a:rPr lang="it-IT" sz="1800" dirty="0" smtClean="0">
                <a:solidFill>
                  <a:srgbClr val="00B0F0"/>
                </a:solidFill>
              </a:rPr>
              <a:t>n. 20307 del 7.10.2016  </a:t>
            </a:r>
            <a:r>
              <a:rPr lang="it-IT" sz="1800" dirty="0" smtClean="0"/>
              <a:t>il </a:t>
            </a:r>
            <a:r>
              <a:rPr lang="it-IT" sz="1800" dirty="0" err="1" smtClean="0"/>
              <a:t>dies</a:t>
            </a:r>
            <a:r>
              <a:rPr lang="it-IT" sz="1800" dirty="0" smtClean="0"/>
              <a:t> a quo deve individuarsi alla data del </a:t>
            </a:r>
            <a:r>
              <a:rPr lang="it-IT" sz="1800" u="sng" dirty="0" smtClean="0">
                <a:solidFill>
                  <a:srgbClr val="FF0000"/>
                </a:solidFill>
              </a:rPr>
              <a:t>15 maggio 2014 </a:t>
            </a:r>
            <a:r>
              <a:rPr lang="it-IT" sz="1800" dirty="0" smtClean="0"/>
              <a:t>-data in cui è entrato in vigore il provvedimento </a:t>
            </a:r>
            <a:r>
              <a:rPr lang="it-IT" sz="1800" dirty="0" err="1" smtClean="0"/>
              <a:t>D.G.S.I.A</a:t>
            </a:r>
            <a:r>
              <a:rPr lang="it-IT" sz="1800" dirty="0" smtClean="0"/>
              <a:t> del 16 aprile 2014 </a:t>
            </a:r>
            <a:r>
              <a:rPr lang="it-IT" sz="1800" u="sng" dirty="0" smtClean="0">
                <a:hlinkClick r:id="rId5"/>
              </a:rPr>
              <a:t>http://pst.giustizia.it/PST/resources/cms/documents/Estratto_Gazzetta_Ufficiale_99_2014.pdf</a:t>
            </a:r>
            <a:r>
              <a:rPr lang="it-IT" sz="1800" dirty="0" smtClean="0"/>
              <a:t>- secondo altri commentatori anticipata al </a:t>
            </a:r>
            <a:r>
              <a:rPr lang="it-IT" sz="1800" u="sng" dirty="0" smtClean="0">
                <a:solidFill>
                  <a:srgbClr val="FF0000"/>
                </a:solidFill>
              </a:rPr>
              <a:t>24 maggio 2013, </a:t>
            </a:r>
            <a:r>
              <a:rPr lang="it-IT" sz="1800" dirty="0" smtClean="0"/>
              <a:t>ossia dall’entrata in vigore del D.M. n. 48/2013, poi sostituito dal citato provvedimento </a:t>
            </a:r>
            <a:r>
              <a:rPr lang="it-IT" sz="1800" dirty="0" err="1" smtClean="0"/>
              <a:t>D.G.S.I.A</a:t>
            </a:r>
            <a:r>
              <a:rPr lang="it-IT" sz="1800" dirty="0" smtClean="0"/>
              <a:t>.</a:t>
            </a:r>
          </a:p>
          <a:p>
            <a:endParaRPr lang="it-IT" sz="3600" dirty="0" smtClean="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10</a:t>
            </a:fld>
            <a:endParaRPr lang="it-IT"/>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Prudenza…</a:t>
            </a:r>
            <a:r>
              <a:rPr lang="it-IT" dirty="0" smtClean="0"/>
              <a:t>.</a:t>
            </a:r>
            <a:endParaRPr lang="it-IT" dirty="0"/>
          </a:p>
        </p:txBody>
      </p:sp>
      <p:sp>
        <p:nvSpPr>
          <p:cNvPr id="3" name="Segnaposto contenuto 2"/>
          <p:cNvSpPr>
            <a:spLocks noGrp="1"/>
          </p:cNvSpPr>
          <p:nvPr>
            <p:ph idx="1"/>
          </p:nvPr>
        </p:nvSpPr>
        <p:spPr/>
        <p:txBody>
          <a:bodyPr>
            <a:normAutofit fontScale="92500"/>
          </a:bodyPr>
          <a:lstStyle/>
          <a:p>
            <a:pPr algn="just"/>
            <a:r>
              <a:rPr lang="it-IT" dirty="0" smtClean="0"/>
              <a:t>Ne conseguirebbe che, laddove si optasse per una trascrizione non integrale ma quella dei soli elementi essenziali del titolo, la certificazione dell’Ufficiale Giudiziario non sarebbe necessaria.</a:t>
            </a:r>
          </a:p>
          <a:p>
            <a:pPr algn="just"/>
            <a:endParaRPr lang="it-IT" dirty="0" smtClean="0"/>
          </a:p>
          <a:p>
            <a:pPr algn="just"/>
            <a:r>
              <a:rPr lang="it-IT" dirty="0" smtClean="0"/>
              <a:t>Ne consegue che, pur non profilandosi  nullità codificate  che escludano a priori la possibilità di notifica del precetto cambiario o su assegno a mezzo Posta Elettronica Certificata, la prudenza, in mancanza di sicure interpretazioni, suggerisce di ricorrervi unicamente laddove fosse l’unica possibilità di notifica.</a:t>
            </a:r>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100</a:t>
            </a:fld>
            <a:endParaRPr lang="it-IT"/>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644792"/>
          </a:xfrm>
        </p:spPr>
        <p:txBody>
          <a:bodyPr>
            <a:noAutofit/>
          </a:bodyPr>
          <a:lstStyle/>
          <a:p>
            <a:pPr algn="just"/>
            <a:r>
              <a:rPr lang="it-IT" sz="4000" dirty="0" smtClean="0"/>
              <a:t>Come notificare correttamente via pec un atto di citazione per chiamata in causa.</a:t>
            </a:r>
            <a:endParaRPr lang="it-IT" sz="4000" dirty="0"/>
          </a:p>
        </p:txBody>
      </p:sp>
      <p:sp>
        <p:nvSpPr>
          <p:cNvPr id="3" name="Segnaposto contenuto 2"/>
          <p:cNvSpPr>
            <a:spLocks noGrp="1"/>
          </p:cNvSpPr>
          <p:nvPr>
            <p:ph idx="1"/>
          </p:nvPr>
        </p:nvSpPr>
        <p:spPr>
          <a:xfrm>
            <a:off x="457200" y="2348880"/>
            <a:ext cx="8229600" cy="3975720"/>
          </a:xfrm>
        </p:spPr>
        <p:txBody>
          <a:bodyPr>
            <a:noAutofit/>
          </a:bodyPr>
          <a:lstStyle/>
          <a:p>
            <a:pPr algn="just"/>
            <a:r>
              <a:rPr lang="it-IT" sz="1800" dirty="0" smtClean="0"/>
              <a:t>Prima dell’ ”era telematica” eravamo abituati a notificare un atto di citazione per chiamata in causa che altro non era che un documento analogico composto da parti scritte ex novo dall’avvocato che era stato autorizzato alla chiamata in causa e parti che altro non erano che fotocopie degli atti del processo (citazione, </a:t>
            </a:r>
            <a:r>
              <a:rPr lang="it-IT" sz="1800" dirty="0" err="1" smtClean="0"/>
              <a:t>comparsa\e</a:t>
            </a:r>
            <a:r>
              <a:rPr lang="it-IT" sz="1800" dirty="0" smtClean="0"/>
              <a:t>).</a:t>
            </a:r>
          </a:p>
          <a:p>
            <a:pPr algn="just"/>
            <a:r>
              <a:rPr lang="it-IT" sz="1800" dirty="0" smtClean="0"/>
              <a:t>Se intendiamo procedere alla notifica di una chiamata in causa via pec non potremo </a:t>
            </a:r>
            <a:r>
              <a:rPr lang="it-IT" sz="1800" dirty="0" err="1" smtClean="0"/>
              <a:t>piu’</a:t>
            </a:r>
            <a:r>
              <a:rPr lang="it-IT" sz="1800" dirty="0" smtClean="0"/>
              <a:t> utilizzare detto schema </a:t>
            </a:r>
            <a:r>
              <a:rPr lang="it-IT" sz="1800" dirty="0" err="1" smtClean="0"/>
              <a:t>attrso</a:t>
            </a:r>
            <a:r>
              <a:rPr lang="it-IT" sz="1800" dirty="0" smtClean="0"/>
              <a:t> che sostanzialmente si tradurrebbe nel confezionamento di un atto in un formato non ammesso.</a:t>
            </a:r>
          </a:p>
          <a:p>
            <a:pPr algn="just"/>
            <a:r>
              <a:rPr lang="it-IT" sz="1800" dirty="0" smtClean="0"/>
              <a:t>Occorrerà confezionare un pdf nativo che contenga la trascrizione (meglio se) integrale degli atti del processo (per non incorrere in eccezioni di nullità dell’atto di chiamata in causa per omessa indicazione della causa </a:t>
            </a:r>
            <a:r>
              <a:rPr lang="it-IT" sz="1800" dirty="0" err="1" smtClean="0"/>
              <a:t>petendi</a:t>
            </a:r>
            <a:r>
              <a:rPr lang="it-IT" sz="1800" dirty="0" smtClean="0"/>
              <a:t>,  stante la mancata trascrizione o allegazione dell’atto di citazione cui appunto la chiamata era riferita) </a:t>
            </a:r>
            <a:r>
              <a:rPr lang="it-IT" sz="1800" dirty="0" smtClean="0">
                <a:solidFill>
                  <a:srgbClr val="C00000"/>
                </a:solidFill>
              </a:rPr>
              <a:t>Vedi cartella esempio n. 6</a:t>
            </a:r>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101</a:t>
            </a:fld>
            <a:endParaRPr lang="it-IT"/>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457200" y="704088"/>
            <a:ext cx="8229600" cy="852704"/>
          </a:xfrm>
        </p:spPr>
        <p:txBody>
          <a:bodyPr>
            <a:normAutofit fontScale="90000"/>
          </a:bodyPr>
          <a:lstStyle/>
          <a:p>
            <a:r>
              <a:rPr lang="it-IT" dirty="0" smtClean="0"/>
              <a:t/>
            </a:r>
            <a:br>
              <a:rPr lang="it-IT" dirty="0" smtClean="0"/>
            </a:br>
            <a:r>
              <a:rPr lang="it-IT" dirty="0" smtClean="0"/>
              <a:t/>
            </a:r>
            <a:br>
              <a:rPr lang="it-IT" dirty="0" smtClean="0"/>
            </a:br>
            <a:r>
              <a:rPr lang="it-IT" dirty="0" smtClean="0">
                <a:solidFill>
                  <a:srgbClr val="FF0000"/>
                </a:solidFill>
              </a:rPr>
              <a:t>ATTI NOTIFICABILI VIA PEC</a:t>
            </a:r>
            <a:endParaRPr lang="it-IT" dirty="0"/>
          </a:p>
        </p:txBody>
      </p:sp>
      <p:sp>
        <p:nvSpPr>
          <p:cNvPr id="86018" name="Segnaposto contenuto 2"/>
          <p:cNvSpPr>
            <a:spLocks noGrp="1"/>
          </p:cNvSpPr>
          <p:nvPr>
            <p:ph idx="1"/>
          </p:nvPr>
        </p:nvSpPr>
        <p:spPr>
          <a:xfrm>
            <a:off x="684213" y="2243138"/>
            <a:ext cx="7848600" cy="4379912"/>
          </a:xfrm>
        </p:spPr>
        <p:txBody>
          <a:bodyPr>
            <a:normAutofit lnSpcReduction="10000"/>
          </a:bodyPr>
          <a:lstStyle/>
          <a:p>
            <a:pPr marL="0" indent="0" algn="just" eaLnBrk="1" hangingPunct="1">
              <a:lnSpc>
                <a:spcPct val="80000"/>
              </a:lnSpc>
              <a:buNone/>
            </a:pPr>
            <a:endParaRPr lang="it-IT" altLang="ko-KR" sz="2800" b="1" dirty="0" smtClean="0">
              <a:ea typeface="Gulim" pitchFamily="34" charset="-127"/>
            </a:endParaRPr>
          </a:p>
          <a:p>
            <a:pPr marL="0" indent="0" algn="just" eaLnBrk="1" hangingPunct="1">
              <a:lnSpc>
                <a:spcPct val="80000"/>
              </a:lnSpc>
              <a:buNone/>
            </a:pPr>
            <a:endParaRPr lang="it-IT" altLang="ko-KR" sz="2800" b="1" dirty="0" smtClean="0">
              <a:ea typeface="Gulim" pitchFamily="34" charset="-127"/>
            </a:endParaRPr>
          </a:p>
          <a:p>
            <a:pPr marL="0" indent="0" algn="just" eaLnBrk="1" hangingPunct="1">
              <a:lnSpc>
                <a:spcPct val="80000"/>
              </a:lnSpc>
              <a:buNone/>
            </a:pPr>
            <a:endParaRPr lang="it-IT" altLang="ko-KR" sz="2800" b="1" dirty="0" smtClean="0">
              <a:ea typeface="Gulim" pitchFamily="34" charset="-127"/>
            </a:endParaRPr>
          </a:p>
          <a:p>
            <a:pPr marL="0" indent="0" algn="just" eaLnBrk="1" hangingPunct="1">
              <a:lnSpc>
                <a:spcPct val="80000"/>
              </a:lnSpc>
              <a:buNone/>
            </a:pPr>
            <a:endParaRPr lang="it-IT" altLang="ko-KR" sz="2800" b="1" dirty="0" smtClean="0">
              <a:ea typeface="Gulim" pitchFamily="34" charset="-127"/>
            </a:endParaRPr>
          </a:p>
          <a:p>
            <a:pPr marL="0" indent="0" algn="just" eaLnBrk="1" hangingPunct="1">
              <a:lnSpc>
                <a:spcPct val="80000"/>
              </a:lnSpc>
              <a:buNone/>
            </a:pPr>
            <a:endParaRPr lang="it-IT" altLang="ko-KR" sz="2400" b="1" dirty="0" smtClean="0">
              <a:ea typeface="Gulim" pitchFamily="34" charset="-127"/>
            </a:endParaRPr>
          </a:p>
          <a:p>
            <a:pPr marL="0" indent="0" algn="just" eaLnBrk="1" hangingPunct="1">
              <a:lnSpc>
                <a:spcPct val="80000"/>
              </a:lnSpc>
              <a:buNone/>
            </a:pPr>
            <a:endParaRPr lang="it-IT" altLang="ko-KR" sz="2400" b="1" dirty="0" smtClean="0">
              <a:ea typeface="Gulim" pitchFamily="34" charset="-127"/>
            </a:endParaRPr>
          </a:p>
          <a:p>
            <a:pPr marL="0" indent="0" algn="just" eaLnBrk="1" hangingPunct="1">
              <a:lnSpc>
                <a:spcPct val="80000"/>
              </a:lnSpc>
              <a:buNone/>
            </a:pPr>
            <a:r>
              <a:rPr lang="it-IT" altLang="ko-KR" sz="2400" b="1" dirty="0" smtClean="0">
                <a:ea typeface="Gulim" pitchFamily="34" charset="-127"/>
              </a:rPr>
              <a:t>Trattasi della notifica a mezzo pec di un atto di cui possediamo una copia autentica </a:t>
            </a:r>
            <a:r>
              <a:rPr lang="it-IT" altLang="ko-KR" sz="2400" b="1" dirty="0" smtClean="0">
                <a:solidFill>
                  <a:srgbClr val="FF0000"/>
                </a:solidFill>
                <a:effectLst>
                  <a:outerShdw blurRad="38100" dist="38100" dir="2700000" algn="tl">
                    <a:srgbClr val="000000"/>
                  </a:outerShdw>
                </a:effectLst>
                <a:ea typeface="Gulim" pitchFamily="34" charset="-127"/>
              </a:rPr>
              <a:t>cartacea </a:t>
            </a:r>
            <a:r>
              <a:rPr lang="it-IT" altLang="ko-KR" sz="2400" b="1" dirty="0" smtClean="0">
                <a:ea typeface="Gulim" pitchFamily="34" charset="-127"/>
              </a:rPr>
              <a:t>(per esempio decreto ingiuntivo telematico provvisoriamente esecutivo munito di formula -</a:t>
            </a:r>
            <a:r>
              <a:rPr lang="it-IT" altLang="ko-KR" sz="2400" dirty="0" smtClean="0">
                <a:ea typeface="Gulim" pitchFamily="34" charset="-127"/>
              </a:rPr>
              <a:t>rilasciata necessariamente dalla cancelleria - Circolare del Ministro della Giustizia del 28 ottobre 2014- </a:t>
            </a:r>
            <a:r>
              <a:rPr lang="it-IT" altLang="ko-KR" sz="2400" b="1" dirty="0" smtClean="0">
                <a:ea typeface="Gulim" pitchFamily="34" charset="-127"/>
              </a:rPr>
              <a:t>oppure una sentenza </a:t>
            </a:r>
            <a:r>
              <a:rPr lang="it-IT" altLang="ko-KR" sz="2400" b="1" dirty="0" err="1" smtClean="0">
                <a:ea typeface="Gulim" pitchFamily="34" charset="-127"/>
              </a:rPr>
              <a:t>e\o</a:t>
            </a:r>
            <a:r>
              <a:rPr lang="it-IT" altLang="ko-KR" sz="2400" b="1" dirty="0" smtClean="0">
                <a:ea typeface="Gulim" pitchFamily="34" charset="-127"/>
              </a:rPr>
              <a:t> una ordinanza, un decreto ingiuntivo del </a:t>
            </a:r>
            <a:r>
              <a:rPr lang="it-IT" altLang="ko-KR" sz="2400" b="1" dirty="0" err="1" smtClean="0">
                <a:ea typeface="Gulim" pitchFamily="34" charset="-127"/>
              </a:rPr>
              <a:t>GdP</a:t>
            </a:r>
            <a:r>
              <a:rPr lang="it-IT" altLang="ko-KR" sz="2400" b="1" dirty="0" smtClean="0">
                <a:ea typeface="Gulim" pitchFamily="34" charset="-127"/>
              </a:rPr>
              <a:t>).</a:t>
            </a:r>
          </a:p>
          <a:p>
            <a:pPr marL="0" indent="0" algn="just" eaLnBrk="1" hangingPunct="1">
              <a:lnSpc>
                <a:spcPct val="80000"/>
              </a:lnSpc>
              <a:buFont typeface="Arial" charset="0"/>
              <a:buNone/>
            </a:pPr>
            <a:endParaRPr lang="it-IT" sz="2600" dirty="0" smtClean="0"/>
          </a:p>
        </p:txBody>
      </p:sp>
      <p:sp>
        <p:nvSpPr>
          <p:cNvPr id="5" name="Segnaposto numero diapositiva 4"/>
          <p:cNvSpPr>
            <a:spLocks noGrp="1"/>
          </p:cNvSpPr>
          <p:nvPr>
            <p:ph type="sldNum" sz="quarter" idx="12"/>
          </p:nvPr>
        </p:nvSpPr>
        <p:spPr/>
        <p:txBody>
          <a:bodyPr/>
          <a:lstStyle/>
          <a:p>
            <a:pPr>
              <a:defRPr/>
            </a:pPr>
            <a:fld id="{6760DCDF-4545-43EB-A83E-5BCC688F7EC7}" type="slidenum">
              <a:rPr lang="it-IT" smtClean="0"/>
              <a:pPr>
                <a:defRPr/>
              </a:pPr>
              <a:t>102</a:t>
            </a:fld>
            <a:endParaRPr lang="it-IT"/>
          </a:p>
        </p:txBody>
      </p:sp>
      <p:sp>
        <p:nvSpPr>
          <p:cNvPr id="86019" name="CasellaDiTesto 3"/>
          <p:cNvSpPr txBox="1">
            <a:spLocks noChangeArrowheads="1"/>
          </p:cNvSpPr>
          <p:nvPr/>
        </p:nvSpPr>
        <p:spPr bwMode="auto">
          <a:xfrm>
            <a:off x="611560" y="1556792"/>
            <a:ext cx="8097436" cy="830997"/>
          </a:xfrm>
          <a:prstGeom prst="rect">
            <a:avLst/>
          </a:prstGeom>
          <a:noFill/>
          <a:ln w="9525">
            <a:noFill/>
            <a:miter lim="800000"/>
            <a:headEnd/>
            <a:tailEnd/>
          </a:ln>
        </p:spPr>
        <p:txBody>
          <a:bodyPr wrap="square">
            <a:spAutoFit/>
          </a:bodyPr>
          <a:lstStyle/>
          <a:p>
            <a:pPr algn="just">
              <a:defRPr/>
            </a:pPr>
            <a:r>
              <a:rPr lang="it-IT" sz="2400" dirty="0">
                <a:solidFill>
                  <a:srgbClr val="0070C0"/>
                </a:solidFill>
                <a:latin typeface="Calibri" pitchFamily="34" charset="0"/>
              </a:rPr>
              <a:t>2) COPIE INFORMATICHE </a:t>
            </a:r>
            <a:r>
              <a:rPr lang="it-IT" sz="2400" dirty="0" err="1">
                <a:solidFill>
                  <a:srgbClr val="0070C0"/>
                </a:solidFill>
                <a:latin typeface="Calibri" pitchFamily="34" charset="0"/>
              </a:rPr>
              <a:t>DI</a:t>
            </a:r>
            <a:r>
              <a:rPr lang="it-IT" sz="2400" dirty="0">
                <a:solidFill>
                  <a:srgbClr val="0070C0"/>
                </a:solidFill>
                <a:latin typeface="Calibri" pitchFamily="34" charset="0"/>
              </a:rPr>
              <a:t> ATTI ORIGINARIAMENTE FORMATI SU SUPPORTO </a:t>
            </a:r>
            <a:r>
              <a:rPr lang="it-IT" sz="2400" dirty="0" smtClean="0">
                <a:solidFill>
                  <a:srgbClr val="0070C0"/>
                </a:solidFill>
                <a:latin typeface="Calibri" pitchFamily="34" charset="0"/>
              </a:rPr>
              <a:t>ANALOGICO (ex art. 22, comma 2, C.A.D.)</a:t>
            </a:r>
            <a:endParaRPr lang="it-IT" sz="2400" dirty="0">
              <a:solidFill>
                <a:srgbClr val="0070C0"/>
              </a:solidFill>
              <a:latin typeface="Calibri" pitchFamily="34" charset="0"/>
            </a:endParaRPr>
          </a:p>
        </p:txBody>
      </p:sp>
      <p:pic>
        <p:nvPicPr>
          <p:cNvPr id="1026" name="Picture 2" descr="C:\Users\andrea\Desktop\copia informatica di documento analogico.jpg"/>
          <p:cNvPicPr>
            <a:picLocks noChangeAspect="1" noChangeArrowheads="1"/>
          </p:cNvPicPr>
          <p:nvPr/>
        </p:nvPicPr>
        <p:blipFill>
          <a:blip r:embed="rId3" cstate="print"/>
          <a:srcRect/>
          <a:stretch>
            <a:fillRect/>
          </a:stretch>
        </p:blipFill>
        <p:spPr bwMode="auto">
          <a:xfrm>
            <a:off x="3203848" y="2276872"/>
            <a:ext cx="3014776" cy="2103306"/>
          </a:xfrm>
          <a:prstGeom prst="rect">
            <a:avLst/>
          </a:prstGeom>
          <a:noFill/>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b="1" u="sng" dirty="0" smtClean="0">
                <a:latin typeface="Calibri" pitchFamily="34" charset="0"/>
              </a:rPr>
              <a:t>COPIE INFORMATICHE </a:t>
            </a:r>
            <a:r>
              <a:rPr lang="it-IT" sz="2400" b="1" u="sng" dirty="0" err="1" smtClean="0">
                <a:latin typeface="Calibri" pitchFamily="34" charset="0"/>
              </a:rPr>
              <a:t>DI</a:t>
            </a:r>
            <a:r>
              <a:rPr lang="it-IT" sz="2400" b="1" u="sng" dirty="0" smtClean="0">
                <a:latin typeface="Calibri" pitchFamily="34" charset="0"/>
              </a:rPr>
              <a:t> ATTI ORIGINARIAMENTE FORMATI SU SUPPORTO ANALOGICO</a:t>
            </a:r>
            <a:endParaRPr lang="it-IT" sz="2400" dirty="0"/>
          </a:p>
        </p:txBody>
      </p:sp>
      <p:sp>
        <p:nvSpPr>
          <p:cNvPr id="3" name="Segnaposto contenuto 2"/>
          <p:cNvSpPr>
            <a:spLocks noGrp="1"/>
          </p:cNvSpPr>
          <p:nvPr>
            <p:ph idx="1"/>
          </p:nvPr>
        </p:nvSpPr>
        <p:spPr/>
        <p:txBody>
          <a:bodyPr/>
          <a:lstStyle/>
          <a:p>
            <a:pPr marL="0" indent="0" algn="just" eaLnBrk="1" hangingPunct="1">
              <a:lnSpc>
                <a:spcPct val="80000"/>
              </a:lnSpc>
              <a:buNone/>
            </a:pPr>
            <a:r>
              <a:rPr lang="it-IT" dirty="0" smtClean="0"/>
              <a:t>Per notificare un atto altrui occorrerà:</a:t>
            </a:r>
          </a:p>
          <a:p>
            <a:pPr marL="0" indent="0" algn="just" eaLnBrk="1" hangingPunct="1">
              <a:lnSpc>
                <a:spcPct val="80000"/>
              </a:lnSpc>
              <a:buNone/>
            </a:pPr>
            <a:endParaRPr lang="it-IT" dirty="0" smtClean="0"/>
          </a:p>
          <a:p>
            <a:pPr marL="0" indent="0" algn="just" eaLnBrk="1" hangingPunct="1">
              <a:lnSpc>
                <a:spcPct val="80000"/>
              </a:lnSpc>
              <a:buFont typeface="Calibri" pitchFamily="34" charset="0"/>
              <a:buAutoNum type="arabicPeriod"/>
            </a:pPr>
            <a:r>
              <a:rPr lang="it-IT" dirty="0" smtClean="0"/>
              <a:t>Possedere l’originale </a:t>
            </a:r>
            <a:r>
              <a:rPr lang="it-IT" dirty="0" err="1" smtClean="0"/>
              <a:t>e\o</a:t>
            </a:r>
            <a:r>
              <a:rPr lang="it-IT" dirty="0" smtClean="0"/>
              <a:t> una copia autentica del provvedimento da notificare;</a:t>
            </a:r>
          </a:p>
          <a:p>
            <a:pPr marL="0" indent="0" algn="just" eaLnBrk="1" hangingPunct="1">
              <a:lnSpc>
                <a:spcPct val="80000"/>
              </a:lnSpc>
              <a:buFont typeface="Calibri" pitchFamily="34" charset="0"/>
              <a:buAutoNum type="arabicPeriod"/>
            </a:pPr>
            <a:r>
              <a:rPr lang="it-IT" dirty="0" smtClean="0"/>
              <a:t>Scansionarlo in un unico </a:t>
            </a:r>
            <a:r>
              <a:rPr lang="it-IT" dirty="0" err="1" smtClean="0"/>
              <a:t>file.pdf-</a:t>
            </a:r>
            <a:r>
              <a:rPr lang="it-IT" dirty="0" smtClean="0"/>
              <a:t>‘‘immagine’’;</a:t>
            </a:r>
          </a:p>
          <a:p>
            <a:pPr marL="0" indent="0" algn="just" eaLnBrk="1" hangingPunct="1">
              <a:lnSpc>
                <a:spcPct val="80000"/>
              </a:lnSpc>
              <a:buFont typeface="Calibri" pitchFamily="34" charset="0"/>
              <a:buAutoNum type="arabicPeriod"/>
            </a:pPr>
            <a:r>
              <a:rPr lang="it-IT" dirty="0" smtClean="0"/>
              <a:t>Asseverare  la conformità di detta copia informatica all’ l’originale </a:t>
            </a:r>
            <a:r>
              <a:rPr lang="it-IT" dirty="0" err="1" smtClean="0"/>
              <a:t>e\o</a:t>
            </a:r>
            <a:r>
              <a:rPr lang="it-IT" dirty="0" smtClean="0"/>
              <a:t> una copia autentica.</a:t>
            </a:r>
          </a:p>
          <a:p>
            <a:pPr marL="0" indent="0" algn="just" eaLnBrk="1" hangingPunct="1">
              <a:lnSpc>
                <a:spcPct val="80000"/>
              </a:lnSpc>
              <a:buNone/>
            </a:pPr>
            <a:r>
              <a:rPr lang="it-IT" b="1" u="sng" dirty="0" smtClean="0">
                <a:solidFill>
                  <a:schemeClr val="hlink"/>
                </a:solidFill>
              </a:rPr>
              <a:t>CARTELLA ESEMPIO 7</a:t>
            </a:r>
            <a:endParaRPr lang="it-IT" b="1" dirty="0" smtClean="0"/>
          </a:p>
          <a:p>
            <a:pPr marL="0" indent="0" algn="just" eaLnBrk="1" hangingPunct="1">
              <a:lnSpc>
                <a:spcPct val="80000"/>
              </a:lnSpc>
              <a:buNone/>
            </a:pPr>
            <a:endParaRPr lang="it-IT" dirty="0" smtClean="0"/>
          </a:p>
          <a:p>
            <a:pPr marL="0" indent="0" algn="just" eaLnBrk="1" hangingPunct="1">
              <a:lnSpc>
                <a:spcPct val="80000"/>
              </a:lnSpc>
              <a:buNone/>
            </a:pPr>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103</a:t>
            </a:fld>
            <a:endParaRPr lang="it-IT"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92696"/>
            <a:ext cx="8229600" cy="5433467"/>
          </a:xfrm>
        </p:spPr>
        <p:txBody>
          <a:bodyPr>
            <a:normAutofit fontScale="92500"/>
          </a:bodyPr>
          <a:lstStyle/>
          <a:p>
            <a:pPr algn="just"/>
            <a:r>
              <a:rPr lang="it-IT" sz="3000" b="1" dirty="0" smtClean="0"/>
              <a:t>Anche in tale ipotesi NON SARA’ NECESSARIO SOTTOSCRIVERE DIGITALMENTE (ma non è neppure vietato) IL PDF OTTENUTO DALLA SCANSIONE (*)  ma, volendo effettuare dello stesso la notifica tramite PEC, dovremo attestarne la conformità all’originale </a:t>
            </a:r>
            <a:r>
              <a:rPr lang="it-IT" sz="3000" b="1" dirty="0" err="1" smtClean="0"/>
              <a:t>e\o</a:t>
            </a:r>
            <a:r>
              <a:rPr lang="it-IT" sz="3000" b="1" dirty="0" smtClean="0"/>
              <a:t> alla copia conforme cartacea ottenuta dalla cancelleria, inserendo l’attestazione nella </a:t>
            </a:r>
            <a:r>
              <a:rPr lang="it-IT" sz="3000" b="1" u="sng" dirty="0" err="1" smtClean="0">
                <a:hlinkClick r:id="rId2"/>
              </a:rPr>
              <a:t>relata</a:t>
            </a:r>
            <a:r>
              <a:rPr lang="it-IT" sz="3000" b="1" u="sng" dirty="0" smtClean="0">
                <a:hlinkClick r:id="rId2"/>
              </a:rPr>
              <a:t> di notifica, della quale trovasi il fac-simile nel prosieguo di questa sezione</a:t>
            </a:r>
            <a:r>
              <a:rPr lang="it-IT" sz="3000" b="1" u="sng" dirty="0" smtClean="0"/>
              <a:t>.</a:t>
            </a:r>
          </a:p>
          <a:p>
            <a:pPr algn="just"/>
            <a:r>
              <a:rPr lang="it-IT" sz="1400" dirty="0" smtClean="0"/>
              <a:t>(*) Avv. R. </a:t>
            </a:r>
            <a:r>
              <a:rPr lang="it-IT" sz="1400" dirty="0" err="1" smtClean="0"/>
              <a:t>Arcella</a:t>
            </a:r>
            <a:r>
              <a:rPr lang="it-IT" sz="1400" dirty="0" smtClean="0"/>
              <a:t> in https://avvocatotelematico.wordpress.com/2016/01/19/quesiti-e-risposte-la-copia-informatica-oggetto-di-notifica-ed-attestata-conforme-in-relata-va-firmata-digitalmente/</a:t>
            </a:r>
            <a:endParaRPr lang="it-IT" sz="1400"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104</a:t>
            </a:fld>
            <a:endParaRPr lang="it-IT"/>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
            </a:r>
            <a:br>
              <a:rPr lang="it-IT" dirty="0" smtClean="0"/>
            </a:br>
            <a:r>
              <a:rPr lang="it-IT" dirty="0" smtClean="0"/>
              <a:t/>
            </a:r>
            <a:br>
              <a:rPr lang="it-IT" dirty="0" smtClean="0"/>
            </a:br>
            <a:r>
              <a:rPr lang="it-IT" dirty="0" smtClean="0"/>
              <a:t> La normativa di riferimento </a:t>
            </a:r>
            <a:br>
              <a:rPr lang="it-IT" dirty="0" smtClean="0"/>
            </a:br>
            <a:r>
              <a:rPr lang="it-IT" dirty="0" smtClean="0"/>
              <a:t>art. 3-bis L. 53.1994</a:t>
            </a:r>
            <a:endParaRPr lang="it-IT" dirty="0"/>
          </a:p>
        </p:txBody>
      </p:sp>
      <p:sp>
        <p:nvSpPr>
          <p:cNvPr id="3" name="Segnaposto contenuto 2"/>
          <p:cNvSpPr>
            <a:spLocks noGrp="1"/>
          </p:cNvSpPr>
          <p:nvPr>
            <p:ph idx="1"/>
          </p:nvPr>
        </p:nvSpPr>
        <p:spPr/>
        <p:txBody>
          <a:bodyPr/>
          <a:lstStyle/>
          <a:p>
            <a:pPr algn="just" eaLnBrk="1" hangingPunct="1">
              <a:lnSpc>
                <a:spcPct val="80000"/>
              </a:lnSpc>
              <a:defRPr/>
            </a:pPr>
            <a:r>
              <a:rPr lang="it-IT" sz="1600" b="1" dirty="0" smtClean="0"/>
              <a:t>1. La notificazione con </a:t>
            </a:r>
            <a:r>
              <a:rPr lang="it-IT" sz="1600" b="1" dirty="0" err="1" smtClean="0"/>
              <a:t>modalita'</a:t>
            </a:r>
            <a:r>
              <a:rPr lang="it-IT" sz="1600" b="1" dirty="0" smtClean="0"/>
              <a:t> telematica si esegue a mezzo di posta elettronica certificata all'indirizzo risultante da pubblici elenchi, nel rispetto della normativa, anche regolamentare, concernente la sottoscrizione, la trasmissione e la ricezione dei documenti informatici. La notificazione </a:t>
            </a:r>
            <a:r>
              <a:rPr lang="it-IT" sz="1600" b="1" dirty="0" err="1" smtClean="0"/>
              <a:t>puo'</a:t>
            </a:r>
            <a:r>
              <a:rPr lang="it-IT" sz="1600" b="1" dirty="0" smtClean="0"/>
              <a:t> essere eseguita esclusivamente utilizzando un indirizzo di posta elettronica certificata del notificante risultante da pubblici elenchi. </a:t>
            </a:r>
          </a:p>
          <a:p>
            <a:pPr algn="just" eaLnBrk="1" hangingPunct="1">
              <a:lnSpc>
                <a:spcPct val="80000"/>
              </a:lnSpc>
              <a:defRPr/>
            </a:pPr>
            <a:r>
              <a:rPr lang="it-IT" sz="1600" b="1" dirty="0" smtClean="0">
                <a:solidFill>
                  <a:srgbClr val="FF0000"/>
                </a:solidFill>
                <a:effectLst>
                  <a:outerShdw blurRad="38100" dist="38100" dir="2700000" algn="tl">
                    <a:srgbClr val="000000"/>
                  </a:outerShdw>
                </a:effectLst>
              </a:rPr>
              <a:t>2. Quando l'atto da notificarsi non consiste in un documento informatico, l'avvocato provvede ad estrarre copia informatica dell'atto formato su supporto analogico, attestandone la </a:t>
            </a:r>
            <a:r>
              <a:rPr lang="it-IT" sz="1600" b="1" dirty="0" err="1" smtClean="0">
                <a:solidFill>
                  <a:srgbClr val="FF0000"/>
                </a:solidFill>
                <a:effectLst>
                  <a:outerShdw blurRad="38100" dist="38100" dir="2700000" algn="tl">
                    <a:srgbClr val="000000"/>
                  </a:outerShdw>
                </a:effectLst>
              </a:rPr>
              <a:t>conformita'</a:t>
            </a:r>
            <a:r>
              <a:rPr lang="it-IT" sz="1600" b="1" dirty="0" smtClean="0">
                <a:solidFill>
                  <a:srgbClr val="FF0000"/>
                </a:solidFill>
                <a:effectLst>
                  <a:outerShdw blurRad="38100" dist="38100" dir="2700000" algn="tl">
                    <a:srgbClr val="000000"/>
                  </a:outerShdw>
                </a:effectLst>
              </a:rPr>
              <a:t> con le </a:t>
            </a:r>
            <a:r>
              <a:rPr lang="it-IT" sz="1600" b="1" dirty="0" err="1" smtClean="0">
                <a:solidFill>
                  <a:srgbClr val="FF0000"/>
                </a:solidFill>
                <a:effectLst>
                  <a:outerShdw blurRad="38100" dist="38100" dir="2700000" algn="tl">
                    <a:srgbClr val="000000"/>
                  </a:outerShdw>
                </a:effectLst>
              </a:rPr>
              <a:t>modalita'</a:t>
            </a:r>
            <a:r>
              <a:rPr lang="it-IT" sz="1600" b="1" dirty="0" smtClean="0">
                <a:solidFill>
                  <a:srgbClr val="FF0000"/>
                </a:solidFill>
                <a:effectLst>
                  <a:outerShdw blurRad="38100" dist="38100" dir="2700000" algn="tl">
                    <a:srgbClr val="000000"/>
                  </a:outerShdw>
                </a:effectLst>
              </a:rPr>
              <a:t> previste dall' articolo 16-undecies del decreto-legge 18 ottobre 2012, n. 179 , convertito, con modificazioni, dalla legge 17 dicembre 2012, n. 221 . </a:t>
            </a:r>
            <a:r>
              <a:rPr lang="it-IT" sz="1600" b="1" dirty="0" smtClean="0">
                <a:solidFill>
                  <a:srgbClr val="0070C0"/>
                </a:solidFill>
              </a:rPr>
              <a:t>(1). </a:t>
            </a:r>
          </a:p>
          <a:p>
            <a:pPr algn="just" eaLnBrk="1" hangingPunct="1">
              <a:lnSpc>
                <a:spcPct val="80000"/>
              </a:lnSpc>
              <a:defRPr/>
            </a:pPr>
            <a:r>
              <a:rPr lang="it-IT" sz="1600" b="1" dirty="0" smtClean="0">
                <a:solidFill>
                  <a:srgbClr val="FF0000"/>
                </a:solidFill>
                <a:effectLst>
                  <a:outerShdw blurRad="38100" dist="38100" dir="2700000" algn="tl">
                    <a:srgbClr val="000000"/>
                  </a:outerShdw>
                </a:effectLst>
              </a:rPr>
              <a:t>La notifica si esegue mediante allegazione dell'atto da notificarsi al messaggio di posta elettronica certificata</a:t>
            </a:r>
            <a:endParaRPr lang="it-IT" sz="1600" b="1" dirty="0" smtClean="0">
              <a:solidFill>
                <a:srgbClr val="0070C0"/>
              </a:solidFill>
            </a:endParaRPr>
          </a:p>
          <a:p>
            <a:pPr eaLnBrk="1" hangingPunct="1">
              <a:defRPr/>
            </a:pPr>
            <a:r>
              <a:rPr lang="it-IT" sz="1600" b="1" dirty="0" smtClean="0"/>
              <a:t>Omissis</a:t>
            </a:r>
          </a:p>
          <a:p>
            <a:pPr algn="just" eaLnBrk="1" hangingPunct="1">
              <a:defRPr/>
            </a:pPr>
            <a:r>
              <a:rPr lang="it-IT" sz="1600" b="1" dirty="0" smtClean="0">
                <a:solidFill>
                  <a:srgbClr val="0070C0"/>
                </a:solidFill>
              </a:rPr>
              <a:t>(1)Comma modificato dall'articolo 19, comma 1-bis, del D.L. 27 giugno 2015 n. 83, convertito, con modificazioni, dalla Legge 6 agosto 2015, n. 132.</a:t>
            </a: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105</a:t>
            </a:fld>
            <a:endParaRPr lang="it-IT"/>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000" b="1" dirty="0" smtClean="0"/>
              <a:t>ART</a:t>
            </a:r>
            <a:r>
              <a:rPr lang="it-IT" sz="2000" b="1" dirty="0" err="1" smtClean="0"/>
              <a:t>.16 undecies</a:t>
            </a:r>
            <a:r>
              <a:rPr lang="it-IT" sz="2000" b="1" dirty="0" smtClean="0"/>
              <a:t> D.L. 18 ottobre 2012, n. 179 convertito, con modificazioni, in legge 17 dicembre 2012, n. 221 – </a:t>
            </a:r>
            <a:br>
              <a:rPr lang="it-IT" sz="2000" b="1" dirty="0" smtClean="0"/>
            </a:br>
            <a:r>
              <a:rPr lang="it-IT" sz="2000" b="1" dirty="0" smtClean="0"/>
              <a:t>Ulteriori misure urgenti per la crescita del Paese (DECRETO SVILUPPO BIS)</a:t>
            </a:r>
            <a:r>
              <a:rPr lang="it-IT" sz="2000" dirty="0" smtClean="0"/>
              <a:t> </a:t>
            </a:r>
            <a:endParaRPr lang="it-IT" sz="2000" dirty="0"/>
          </a:p>
        </p:txBody>
      </p:sp>
      <p:sp>
        <p:nvSpPr>
          <p:cNvPr id="3" name="Segnaposto contenuto 2"/>
          <p:cNvSpPr>
            <a:spLocks noGrp="1"/>
          </p:cNvSpPr>
          <p:nvPr>
            <p:ph idx="1"/>
          </p:nvPr>
        </p:nvSpPr>
        <p:spPr/>
        <p:txBody>
          <a:bodyPr/>
          <a:lstStyle/>
          <a:p>
            <a:pPr algn="ctr" eaLnBrk="1" hangingPunct="1">
              <a:lnSpc>
                <a:spcPct val="80000"/>
              </a:lnSpc>
              <a:defRPr/>
            </a:pPr>
            <a:r>
              <a:rPr lang="it-IT" sz="1600" b="1" dirty="0" err="1" smtClean="0"/>
              <a:t>Modalita'</a:t>
            </a:r>
            <a:r>
              <a:rPr lang="it-IT" sz="1600" b="1" dirty="0" smtClean="0"/>
              <a:t> dell'attestazione di </a:t>
            </a:r>
            <a:r>
              <a:rPr lang="it-IT" sz="1600" b="1" dirty="0" err="1" smtClean="0"/>
              <a:t>conformita'</a:t>
            </a:r>
            <a:r>
              <a:rPr lang="it-IT" sz="1600" b="1" dirty="0" smtClean="0"/>
              <a:t> </a:t>
            </a:r>
            <a:r>
              <a:rPr lang="it-IT" sz="1600" b="1" dirty="0" smtClean="0">
                <a:solidFill>
                  <a:srgbClr val="0070C0"/>
                </a:solidFill>
              </a:rPr>
              <a:t>(1)</a:t>
            </a:r>
          </a:p>
          <a:p>
            <a:pPr algn="just" eaLnBrk="1" hangingPunct="1">
              <a:lnSpc>
                <a:spcPct val="80000"/>
              </a:lnSpc>
              <a:defRPr/>
            </a:pPr>
            <a:r>
              <a:rPr lang="it-IT" sz="1600" dirty="0" smtClean="0"/>
              <a:t>1. Quando l'attestazione di </a:t>
            </a:r>
            <a:r>
              <a:rPr lang="it-IT" sz="1600" dirty="0" err="1" smtClean="0"/>
              <a:t>conformita'</a:t>
            </a:r>
            <a:r>
              <a:rPr lang="it-IT" sz="1600" dirty="0" smtClean="0"/>
              <a:t> prevista dalle disposizioni della presente sezione, dal codice di procedura civile e dalla legge 21 gennaio 1994, n. 53 , si riferisce ad una copia analogica, l'attestazione stessa e' apposta in calce o a margine della copia o su foglio separato, che sia </a:t>
            </a:r>
            <a:r>
              <a:rPr lang="it-IT" sz="1600" dirty="0" err="1" smtClean="0"/>
              <a:t>pero'</a:t>
            </a:r>
            <a:r>
              <a:rPr lang="it-IT" sz="1600" dirty="0" smtClean="0"/>
              <a:t> congiunto materialmente alla medesima. </a:t>
            </a:r>
          </a:p>
          <a:p>
            <a:pPr algn="just" eaLnBrk="1" hangingPunct="1">
              <a:lnSpc>
                <a:spcPct val="80000"/>
              </a:lnSpc>
              <a:defRPr/>
            </a:pPr>
            <a:r>
              <a:rPr lang="it-IT" sz="1600" dirty="0" smtClean="0"/>
              <a:t>2. Quando l'attestazione di </a:t>
            </a:r>
            <a:r>
              <a:rPr lang="it-IT" sz="1600" dirty="0" err="1" smtClean="0"/>
              <a:t>conformita'</a:t>
            </a:r>
            <a:r>
              <a:rPr lang="it-IT" sz="1600" dirty="0" smtClean="0"/>
              <a:t> si riferisce ad una copia informatica, l'attestazione stessa e' apposta nel medesimo documento informatico. </a:t>
            </a:r>
          </a:p>
          <a:p>
            <a:pPr algn="just" eaLnBrk="1" hangingPunct="1">
              <a:lnSpc>
                <a:spcPct val="80000"/>
              </a:lnSpc>
              <a:defRPr/>
            </a:pPr>
            <a:r>
              <a:rPr lang="it-IT" sz="1600" dirty="0" smtClean="0"/>
              <a:t>3. Nel caso previsto dal comma 2, l'attestazione di </a:t>
            </a:r>
            <a:r>
              <a:rPr lang="it-IT" sz="1600" dirty="0" err="1" smtClean="0"/>
              <a:t>conformita'</a:t>
            </a:r>
            <a:r>
              <a:rPr lang="it-IT" sz="1600" dirty="0" smtClean="0"/>
              <a:t> </a:t>
            </a:r>
            <a:r>
              <a:rPr lang="it-IT" sz="1600" dirty="0" err="1" smtClean="0"/>
              <a:t>puo'</a:t>
            </a:r>
            <a:r>
              <a:rPr lang="it-IT" sz="1600" dirty="0" smtClean="0"/>
              <a:t> </a:t>
            </a:r>
            <a:r>
              <a:rPr lang="it-IT" sz="1600" b="1" u="sng" dirty="0" smtClean="0">
                <a:solidFill>
                  <a:srgbClr val="FF0066"/>
                </a:solidFill>
                <a:effectLst>
                  <a:outerShdw blurRad="38100" dist="38100" dir="2700000" algn="tl">
                    <a:srgbClr val="000000"/>
                  </a:outerShdw>
                </a:effectLst>
              </a:rPr>
              <a:t>alternativamente</a:t>
            </a:r>
            <a:r>
              <a:rPr lang="it-IT" sz="1600" dirty="0" smtClean="0"/>
              <a:t> essere apposta su un documento informatico separato e </a:t>
            </a:r>
            <a:r>
              <a:rPr lang="it-IT" sz="1600" u="sng" dirty="0" smtClean="0">
                <a:solidFill>
                  <a:srgbClr val="00B0F0"/>
                </a:solidFill>
              </a:rPr>
              <a:t>l'individuazione della copia cui si riferisce ha luogo esclusivamente secondo le </a:t>
            </a:r>
            <a:r>
              <a:rPr lang="it-IT" sz="1600" u="sng" dirty="0" err="1" smtClean="0">
                <a:solidFill>
                  <a:srgbClr val="00B0F0"/>
                </a:solidFill>
              </a:rPr>
              <a:t>modalita'</a:t>
            </a:r>
            <a:r>
              <a:rPr lang="it-IT" sz="1600" u="sng" dirty="0" smtClean="0">
                <a:solidFill>
                  <a:srgbClr val="00B0F0"/>
                </a:solidFill>
              </a:rPr>
              <a:t> stabilite nelle specifiche tecniche stabilite dal responsabile per i sistemi informativi automatizzati del Ministero della giustizia</a:t>
            </a:r>
            <a:r>
              <a:rPr lang="it-IT" sz="1600" dirty="0" smtClean="0"/>
              <a:t>. </a:t>
            </a:r>
            <a:r>
              <a:rPr lang="it-IT" sz="1600" b="1" u="sng" dirty="0" smtClean="0">
                <a:solidFill>
                  <a:srgbClr val="FF0066"/>
                </a:solidFill>
              </a:rPr>
              <a:t>Se la copia informatica e' destinata alla notifica, l'attestazione di </a:t>
            </a:r>
            <a:r>
              <a:rPr lang="it-IT" sz="1600" b="1" u="sng" dirty="0" err="1" smtClean="0">
                <a:solidFill>
                  <a:srgbClr val="FF0066"/>
                </a:solidFill>
              </a:rPr>
              <a:t>conformita'</a:t>
            </a:r>
            <a:r>
              <a:rPr lang="it-IT" sz="1600" b="1" u="sng" dirty="0" smtClean="0">
                <a:solidFill>
                  <a:srgbClr val="FF0066"/>
                </a:solidFill>
              </a:rPr>
              <a:t> e' inserita nella relazione di notificazione.</a:t>
            </a:r>
          </a:p>
          <a:p>
            <a:pPr algn="just" eaLnBrk="1" hangingPunct="1">
              <a:lnSpc>
                <a:spcPct val="80000"/>
              </a:lnSpc>
              <a:defRPr/>
            </a:pPr>
            <a:r>
              <a:rPr lang="it-IT" sz="1600" dirty="0" smtClean="0"/>
              <a:t>3-bis. I soggetti di cui all'articolo 16-decies, comma 1, che compiono le attestazioni di </a:t>
            </a:r>
            <a:r>
              <a:rPr lang="it-IT" sz="1600" dirty="0" err="1" smtClean="0"/>
              <a:t>conformita'</a:t>
            </a:r>
            <a:r>
              <a:rPr lang="it-IT" sz="1600" dirty="0" smtClean="0"/>
              <a:t> previste dalle disposizioni della presente sezione, dal codice di procedura civile e dalla legge 21 gennaio 1994, n. 53 , sono considerati pubblici ufficiali ad ogni effetto. </a:t>
            </a:r>
          </a:p>
          <a:p>
            <a:pPr algn="just" eaLnBrk="1" hangingPunct="1">
              <a:lnSpc>
                <a:spcPct val="80000"/>
              </a:lnSpc>
              <a:defRPr/>
            </a:pPr>
            <a:r>
              <a:rPr lang="it-IT" sz="1600" dirty="0" smtClean="0">
                <a:solidFill>
                  <a:srgbClr val="0070C0"/>
                </a:solidFill>
              </a:rPr>
              <a:t>(1) Articolo inserito dall'articolo 19, comma 1, lettera b), del D.L. 27 giugno 2015 n. 83, convertito, con modificazioni, dalla Legge 6 agosto 2015, n. 132 .</a:t>
            </a:r>
            <a:endParaRPr lang="it-IT" sz="1600" dirty="0">
              <a:solidFill>
                <a:srgbClr val="0070C0"/>
              </a:solidFill>
            </a:endParaRPr>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106</a:t>
            </a:fld>
            <a:endParaRPr lang="it-IT"/>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000" b="1" dirty="0" smtClean="0"/>
              <a:t>Art. 19 </a:t>
            </a:r>
            <a:r>
              <a:rPr lang="it-IT" sz="2000" b="1" i="1" dirty="0" err="1" smtClean="0"/>
              <a:t>ter</a:t>
            </a:r>
            <a:r>
              <a:rPr lang="it-IT" sz="2000" b="1" i="1" dirty="0" smtClean="0"/>
              <a:t>,</a:t>
            </a:r>
            <a:r>
              <a:rPr lang="it-IT" sz="2000" b="1" dirty="0" smtClean="0"/>
              <a:t>  </a:t>
            </a:r>
            <a:r>
              <a:rPr lang="it-IT" sz="2000" b="1" dirty="0" err="1" smtClean="0"/>
              <a:t>Provv</a:t>
            </a:r>
            <a:r>
              <a:rPr lang="it-IT" sz="2000" b="1" dirty="0" smtClean="0"/>
              <a:t>. 16/4/2014 come introdotto dall’art. 1 decreto 28/12/2015 in vigore dal 09.01.2016</a:t>
            </a:r>
            <a:r>
              <a:rPr lang="it-IT" sz="2000" dirty="0" smtClean="0"/>
              <a:t>:</a:t>
            </a:r>
            <a:endParaRPr lang="it-IT" sz="2000" dirty="0"/>
          </a:p>
        </p:txBody>
      </p:sp>
      <p:sp>
        <p:nvSpPr>
          <p:cNvPr id="3" name="Segnaposto contenuto 2"/>
          <p:cNvSpPr>
            <a:spLocks noGrp="1"/>
          </p:cNvSpPr>
          <p:nvPr>
            <p:ph idx="1"/>
          </p:nvPr>
        </p:nvSpPr>
        <p:spPr/>
        <p:txBody>
          <a:bodyPr>
            <a:normAutofit lnSpcReduction="10000"/>
          </a:bodyPr>
          <a:lstStyle/>
          <a:p>
            <a:pPr algn="just"/>
            <a:r>
              <a:rPr lang="it-IT" sz="2400" dirty="0" smtClean="0"/>
              <a:t>(Comma 1) «Quando si deve procedere ad attestare la conformità di una copia informatica, anche per immagine, ai sensi del terzo comma dell’art. 16 </a:t>
            </a:r>
            <a:r>
              <a:rPr lang="it-IT" sz="2400" dirty="0" err="1" smtClean="0"/>
              <a:t>-undecies</a:t>
            </a:r>
            <a:r>
              <a:rPr lang="it-IT" sz="2400" dirty="0" smtClean="0"/>
              <a:t> del decreto-legge 18 ottobre 2012, n. 179, convertito con modificazioni dalla legge 17 dicembre 2012, n.221 </a:t>
            </a:r>
            <a:r>
              <a:rPr lang="it-IT" sz="2400" b="1" u="sng" dirty="0" smtClean="0">
                <a:solidFill>
                  <a:srgbClr val="FF0000"/>
                </a:solidFill>
              </a:rPr>
              <a:t>l’attestazione è inserita in un documento informatico in formato PDF e contiene una sintetica descrizione del documento di cui si sta attestando la conformità nonché il relativo nome del file</a:t>
            </a:r>
            <a:r>
              <a:rPr lang="it-IT" sz="2400" dirty="0" smtClean="0"/>
              <a:t>. Il documento informatico contenente l’attestazione </a:t>
            </a:r>
            <a:r>
              <a:rPr lang="it-IT" sz="2400" b="1" u="sng" dirty="0" smtClean="0">
                <a:solidFill>
                  <a:srgbClr val="FF0000"/>
                </a:solidFill>
              </a:rPr>
              <a:t>è sottoscritto dal soggetto che compie l’attestazione con firma digitale o firma elettronica qualificata</a:t>
            </a:r>
            <a:r>
              <a:rPr lang="it-IT" sz="2400" dirty="0" smtClean="0"/>
              <a:t> »</a:t>
            </a:r>
            <a:endParaRPr lang="it-IT" sz="2400" b="1" u="sng" dirty="0" smtClean="0">
              <a:solidFill>
                <a:srgbClr val="FF0000"/>
              </a:solidFill>
            </a:endParaRP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107</a:t>
            </a:fld>
            <a:endParaRPr lang="it-IT"/>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Segue </a:t>
            </a:r>
            <a:r>
              <a:rPr lang="it-IT" b="1" dirty="0" smtClean="0"/>
              <a:t>Art. 19 </a:t>
            </a:r>
            <a:r>
              <a:rPr lang="it-IT" b="1" i="1" dirty="0" err="1" smtClean="0"/>
              <a:t>ter</a:t>
            </a:r>
            <a:r>
              <a:rPr lang="it-IT" b="1" i="1" dirty="0" smtClean="0"/>
              <a:t> stabilisce altresì..</a:t>
            </a:r>
            <a:endParaRPr lang="it-IT" dirty="0"/>
          </a:p>
        </p:txBody>
      </p:sp>
      <p:sp>
        <p:nvSpPr>
          <p:cNvPr id="3" name="Segnaposto contenuto 2"/>
          <p:cNvSpPr>
            <a:spLocks noGrp="1"/>
          </p:cNvSpPr>
          <p:nvPr>
            <p:ph idx="1"/>
          </p:nvPr>
        </p:nvSpPr>
        <p:spPr/>
        <p:txBody>
          <a:bodyPr>
            <a:normAutofit lnSpcReduction="10000"/>
          </a:bodyPr>
          <a:lstStyle/>
          <a:p>
            <a:pPr algn="just"/>
            <a:r>
              <a:rPr lang="it-IT" sz="2400" dirty="0" smtClean="0"/>
              <a:t>(comma 2) </a:t>
            </a:r>
            <a:r>
              <a:rPr lang="it-IT" sz="2000" dirty="0" smtClean="0"/>
              <a:t>«Se la copia informatica è destinata ad essere depositata secondo le regole tecniche previste dall’art. 4 del decreto-legge 29 dicembre 2009, n. 193, convertito con modificazioni dalla legge 22 febbraio 2010, n. 24, il documento informatico contenente l’attestazione è inserito come allegato nella “busta telematica” di cui all’art. 14; i dati identificativi del documento informatico contenente l’attestazione, nonché del documento cui essa si riferisce, sono anche inseriti nel </a:t>
            </a:r>
            <a:r>
              <a:rPr lang="it-IT" sz="2000" dirty="0" err="1" smtClean="0"/>
              <a:t>fi</a:t>
            </a:r>
            <a:r>
              <a:rPr lang="it-IT" sz="2000" dirty="0" smtClean="0"/>
              <a:t> le </a:t>
            </a:r>
            <a:r>
              <a:rPr lang="it-IT" sz="2000" dirty="0" err="1" smtClean="0"/>
              <a:t>DatiAtto.xml</a:t>
            </a:r>
            <a:r>
              <a:rPr lang="it-IT" sz="2000" dirty="0" smtClean="0"/>
              <a:t> di cui all’art. 12, comma 1, lettera e» </a:t>
            </a:r>
          </a:p>
          <a:p>
            <a:pPr algn="ctr">
              <a:buNone/>
            </a:pPr>
            <a:r>
              <a:rPr lang="it-IT" sz="2400" dirty="0" smtClean="0"/>
              <a:t>e che</a:t>
            </a:r>
          </a:p>
          <a:p>
            <a:pPr algn="just"/>
            <a:r>
              <a:rPr lang="it-IT" sz="2400" dirty="0" smtClean="0"/>
              <a:t>(comma 3) «</a:t>
            </a:r>
            <a:r>
              <a:rPr lang="it-IT" sz="2400" u="sng" dirty="0" smtClean="0">
                <a:solidFill>
                  <a:srgbClr val="FF0000"/>
                </a:solidFill>
              </a:rPr>
              <a:t>Se la copia informatica è destinata ad essere notificata ai sensi dell’art. 3 -bis della legge 21 gennaio 1994, n. 53, gli elementi indicati al primo comma, sono inseriti nella relazione di notificazione</a:t>
            </a:r>
            <a:r>
              <a:rPr lang="it-IT" sz="2400" dirty="0" smtClean="0">
                <a:solidFill>
                  <a:srgbClr val="FF0000"/>
                </a:solidFill>
              </a:rPr>
              <a:t>».</a:t>
            </a: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108</a:t>
            </a:fld>
            <a:endParaRPr lang="it-IT"/>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p:spPr>
        <p:txBody>
          <a:bodyPr>
            <a:normAutofit fontScale="90000"/>
          </a:bodyPr>
          <a:lstStyle/>
          <a:p>
            <a:r>
              <a:rPr lang="it-IT" dirty="0" smtClean="0"/>
              <a:t>Esempio di </a:t>
            </a:r>
            <a:r>
              <a:rPr lang="it-IT" dirty="0" err="1" smtClean="0"/>
              <a:t>relata</a:t>
            </a:r>
            <a:endParaRPr lang="it-IT" dirty="0"/>
          </a:p>
        </p:txBody>
      </p:sp>
      <p:sp>
        <p:nvSpPr>
          <p:cNvPr id="3" name="Segnaposto contenuto 2"/>
          <p:cNvSpPr>
            <a:spLocks noGrp="1"/>
          </p:cNvSpPr>
          <p:nvPr>
            <p:ph idx="1"/>
          </p:nvPr>
        </p:nvSpPr>
        <p:spPr>
          <a:xfrm>
            <a:off x="457200" y="1052736"/>
            <a:ext cx="8229600" cy="5073427"/>
          </a:xfrm>
        </p:spPr>
        <p:txBody>
          <a:bodyPr/>
          <a:lstStyle/>
          <a:p>
            <a:pPr algn="ctr"/>
            <a:r>
              <a:rPr lang="it-IT" sz="1400" dirty="0" smtClean="0"/>
              <a:t>RELATA </a:t>
            </a:r>
            <a:r>
              <a:rPr lang="it-IT" sz="1400" dirty="0" err="1" smtClean="0"/>
              <a:t>DI</a:t>
            </a:r>
            <a:r>
              <a:rPr lang="it-IT" sz="1400" dirty="0" smtClean="0"/>
              <a:t> NOTIFICA MEDIANTE POSTA ELETTRONICA</a:t>
            </a:r>
          </a:p>
          <a:p>
            <a:pPr algn="ctr"/>
            <a:r>
              <a:rPr lang="it-IT" sz="1400" dirty="0" smtClean="0"/>
              <a:t>CERTIFICATA</a:t>
            </a:r>
          </a:p>
          <a:p>
            <a:pPr algn="ctr"/>
            <a:r>
              <a:rPr lang="it-IT" sz="1400" dirty="0" smtClean="0"/>
              <a:t>ex artt. 1 e 3-bis della Legge 21 gennaio 1994, n. 53</a:t>
            </a:r>
          </a:p>
          <a:p>
            <a:r>
              <a:rPr lang="it-IT" sz="1400" b="1" dirty="0" smtClean="0"/>
              <a:t>Io sottoscritto Avv. ______________ del foro di ____________ (cod. </a:t>
            </a:r>
            <a:r>
              <a:rPr lang="it-IT" sz="1400" b="1" dirty="0" err="1" smtClean="0"/>
              <a:t>fisc</a:t>
            </a:r>
            <a:r>
              <a:rPr lang="it-IT" sz="1400" b="1" dirty="0" smtClean="0"/>
              <a:t>. </a:t>
            </a:r>
            <a:r>
              <a:rPr lang="it-IT" sz="1400" dirty="0" smtClean="0"/>
              <a:t>XXX </a:t>
            </a:r>
            <a:r>
              <a:rPr lang="it-IT" sz="1400" dirty="0" err="1" smtClean="0"/>
              <a:t>XXX</a:t>
            </a:r>
            <a:r>
              <a:rPr lang="it-IT" sz="1400" dirty="0" smtClean="0"/>
              <a:t> 00X00 X000X</a:t>
            </a:r>
            <a:r>
              <a:rPr lang="it-IT" sz="1400" b="1" dirty="0" smtClean="0"/>
              <a:t>), con studio in Via __________, ____________ (___),  (</a:t>
            </a:r>
            <a:r>
              <a:rPr lang="it-IT" sz="1400" b="1" dirty="0" err="1" smtClean="0"/>
              <a:t>P.iva</a:t>
            </a:r>
            <a:r>
              <a:rPr lang="it-IT" sz="1400" b="1" dirty="0" smtClean="0"/>
              <a:t> __________), in ragione del disposto della L. 21 gennaio 1994, n. 53 e successive modifiche ed integrazioni,  quale difensore di </a:t>
            </a:r>
            <a:r>
              <a:rPr lang="it-IT" sz="1400" dirty="0" smtClean="0"/>
              <a:t>[DATI COMPLETI DELLA PARTE DIFESA DALL’AVVOCATO NOTIFICATORE COMPRENSIVI </a:t>
            </a:r>
            <a:r>
              <a:rPr lang="it-IT" sz="1400" dirty="0" err="1" smtClean="0"/>
              <a:t>DI</a:t>
            </a:r>
            <a:r>
              <a:rPr lang="it-IT" sz="1400" dirty="0" smtClean="0"/>
              <a:t> CODICE FISCALE E PARTITA IVA], ], per il quale si procede alla presente notifica in virtù della procura alle liti ex art. 83, III comma, </a:t>
            </a:r>
            <a:r>
              <a:rPr lang="it-IT" sz="1400" dirty="0" err="1" smtClean="0"/>
              <a:t>c.p.c.</a:t>
            </a:r>
            <a:r>
              <a:rPr lang="it-IT" sz="1400" dirty="0" smtClean="0"/>
              <a:t>,</a:t>
            </a:r>
            <a:r>
              <a:rPr lang="it-IT" sz="1400" b="1" dirty="0" smtClean="0"/>
              <a:t>  </a:t>
            </a:r>
            <a:r>
              <a:rPr lang="it-IT" sz="1400" dirty="0" smtClean="0"/>
              <a:t>[se trattasi di procura spesa per la prima volta utilizzare la seguente dicitura],  che si allega, originariamente su foglio separato dal quale ho estratto copia informatica, </a:t>
            </a:r>
            <a:r>
              <a:rPr lang="it-IT" sz="1400" b="1" u="sng" dirty="0" smtClean="0"/>
              <a:t>firmata digitalmente</a:t>
            </a:r>
            <a:r>
              <a:rPr lang="it-IT" sz="1400" dirty="0" smtClean="0"/>
              <a:t>, in conformità di quanto previsto dall’art. 18, comma 5, del D.M. 44/2011, </a:t>
            </a:r>
            <a:r>
              <a:rPr lang="it-IT" sz="1400" i="1" dirty="0" smtClean="0"/>
              <a:t>così come modificato  dall'articolo 5, comma 1, lettere a) e b), del D.M. 15 ottobre 2012, n. 209 e successivamente sostituito dall'articolo 1, comma 1, del D.M. 3 aprile 2013, n. 48</a:t>
            </a:r>
            <a:r>
              <a:rPr lang="it-IT" sz="1400" dirty="0" smtClean="0"/>
              <a:t> [alternativamente] </a:t>
            </a:r>
            <a:r>
              <a:rPr lang="it-IT" sz="1400" b="1" dirty="0" smtClean="0"/>
              <a:t>r</a:t>
            </a:r>
            <a:r>
              <a:rPr lang="it-IT" sz="1400" dirty="0" smtClean="0"/>
              <a:t>ilasciata a </a:t>
            </a:r>
            <a:r>
              <a:rPr lang="it-IT" sz="1400" b="1" dirty="0" err="1" smtClean="0"/>
              <a:t>margine\in</a:t>
            </a:r>
            <a:r>
              <a:rPr lang="it-IT" sz="1400" b="1" dirty="0" smtClean="0"/>
              <a:t> calce dell’atto _____________(</a:t>
            </a:r>
            <a:r>
              <a:rPr lang="it-IT" sz="1400" dirty="0" smtClean="0"/>
              <a:t>INDICARE ATTO DOVE SI TROVA LA DELEGA</a:t>
            </a:r>
            <a:r>
              <a:rPr lang="it-IT" sz="1400" b="1" dirty="0" smtClean="0"/>
              <a:t>) nell’ambito del procedimento di cui </a:t>
            </a:r>
            <a:r>
              <a:rPr lang="it-IT" sz="1400" b="1" dirty="0" err="1" smtClean="0"/>
              <a:t>infra</a:t>
            </a:r>
            <a:r>
              <a:rPr lang="it-IT" sz="1400" b="1" dirty="0" smtClean="0"/>
              <a:t> (</a:t>
            </a:r>
            <a:r>
              <a:rPr lang="it-IT" sz="1400" dirty="0" smtClean="0"/>
              <a:t>INSERIRE SOLO SE TRATTASI </a:t>
            </a:r>
            <a:r>
              <a:rPr lang="it-IT" sz="1400" dirty="0" err="1" smtClean="0"/>
              <a:t>DI</a:t>
            </a:r>
            <a:r>
              <a:rPr lang="it-IT" sz="1400" dirty="0" smtClean="0"/>
              <a:t> PROCEDIMENTO GIÀ PENDENTE</a:t>
            </a:r>
            <a:r>
              <a:rPr lang="it-IT" sz="1400" b="1" dirty="0" smtClean="0"/>
              <a:t>)</a:t>
            </a:r>
            <a:endParaRPr lang="it-IT" sz="1400" dirty="0" smtClean="0"/>
          </a:p>
          <a:p>
            <a:pPr algn="ctr"/>
            <a:r>
              <a:rPr lang="it-IT" sz="1400" b="1" dirty="0" smtClean="0"/>
              <a:t>NOTIFICO</a:t>
            </a:r>
            <a:endParaRPr lang="it-IT" sz="1400" dirty="0" smtClean="0"/>
          </a:p>
          <a:p>
            <a:r>
              <a:rPr lang="it-IT" sz="1400" dirty="0" smtClean="0"/>
              <a:t>ad ogni effetto di legge</a:t>
            </a:r>
            <a:r>
              <a:rPr lang="it-IT" sz="1400" b="1" dirty="0" smtClean="0"/>
              <a:t> copia informatica dell’allegato atto (</a:t>
            </a:r>
            <a:r>
              <a:rPr lang="it-IT" sz="1400" dirty="0" smtClean="0"/>
              <a:t>BREVE DESCRIZIONE DELL’ATTO</a:t>
            </a:r>
            <a:r>
              <a:rPr lang="it-IT" sz="1400" b="1" dirty="0" smtClean="0"/>
              <a:t>),  a </a:t>
            </a:r>
            <a:r>
              <a:rPr lang="it-IT" sz="1400" dirty="0" smtClean="0"/>
              <a:t>[DATI DEL DESTINATARIO – </a:t>
            </a:r>
            <a:r>
              <a:rPr lang="it-IT" sz="1400" i="1" dirty="0" smtClean="0"/>
              <a:t>NOME COGNOME O LA DENOMINAZIONE E RAGIONE SOCIALE</a:t>
            </a:r>
            <a:r>
              <a:rPr lang="it-IT" sz="1400" dirty="0" smtClean="0"/>
              <a:t> (inserire qui l’eventuale domiciliazione presso un legale)] </a:t>
            </a:r>
            <a:r>
              <a:rPr lang="it-IT" sz="1400" b="1" dirty="0" smtClean="0"/>
              <a:t>all’indirizzo di posta elettronica</a:t>
            </a:r>
            <a:r>
              <a:rPr lang="it-IT" sz="1400" dirty="0" smtClean="0"/>
              <a:t> [INDIRIZZO PEC </a:t>
            </a:r>
            <a:r>
              <a:rPr lang="it-IT" sz="1400" dirty="0" err="1" smtClean="0"/>
              <a:t>DI</a:t>
            </a:r>
            <a:r>
              <a:rPr lang="it-IT" sz="1400" dirty="0" smtClean="0"/>
              <a:t> DESTINAZIONE]</a:t>
            </a:r>
            <a:r>
              <a:rPr lang="it-IT" sz="1400" b="1" dirty="0" smtClean="0"/>
              <a:t> estratto</a:t>
            </a:r>
            <a:r>
              <a:rPr lang="it-IT" sz="1400" dirty="0" smtClean="0"/>
              <a:t>[INSERIRE IN VIA ALTERNATIVA]</a:t>
            </a:r>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109</a:t>
            </a:fld>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08720"/>
            <a:ext cx="8229600" cy="5217443"/>
          </a:xfrm>
        </p:spPr>
        <p:txBody>
          <a:bodyPr/>
          <a:lstStyle/>
          <a:p>
            <a:pPr algn="just" eaLnBrk="1" hangingPunct="1"/>
            <a:r>
              <a:rPr lang="it-IT" sz="2400" dirty="0" smtClean="0"/>
              <a:t>La notifica via PEC è effettuata dall’avvocato mediante la propria casella di posta elettronica certificata (solo da quella comunicata attraverso il COA al </a:t>
            </a:r>
            <a:r>
              <a:rPr lang="it-IT" sz="2400" dirty="0" err="1" smtClean="0"/>
              <a:t>Re.g.in.de</a:t>
            </a:r>
            <a:r>
              <a:rPr lang="it-IT" sz="2400" dirty="0" smtClean="0"/>
              <a:t>, in pratica solo dall’indirizzo pec in cui le Cancellerie vi comunicano gli atti del processo).</a:t>
            </a:r>
          </a:p>
          <a:p>
            <a:pPr algn="just"/>
            <a:r>
              <a:rPr lang="it-IT" sz="2400" dirty="0" smtClean="0"/>
              <a:t>La Posta Elettronica Certificata viene definita, dall'art. 1, lett. v - bis del decreto legislativo 7 marzo 2005, n. 82 (Codice dell'Amministrazione Digitale </a:t>
            </a:r>
            <a:r>
              <a:rPr lang="it-IT" sz="2400" i="1" dirty="0" smtClean="0"/>
              <a:t>in breve </a:t>
            </a:r>
            <a:r>
              <a:rPr lang="it-IT" sz="2400" dirty="0" err="1" smtClean="0"/>
              <a:t>C.A.D</a:t>
            </a:r>
            <a:r>
              <a:rPr lang="it-IT" sz="2400" dirty="0" smtClean="0"/>
              <a:t>) </a:t>
            </a:r>
            <a:r>
              <a:rPr lang="it-IT" sz="1600" u="sng" dirty="0" smtClean="0">
                <a:hlinkClick r:id="rId2"/>
              </a:rPr>
              <a:t>www.normattiva.it/</a:t>
            </a:r>
            <a:r>
              <a:rPr lang="it-IT" sz="1600" u="sng" dirty="0" err="1" smtClean="0">
                <a:hlinkClick r:id="rId2"/>
              </a:rPr>
              <a:t>uri-res</a:t>
            </a:r>
            <a:r>
              <a:rPr lang="it-IT" sz="1600" u="sng" dirty="0" smtClean="0">
                <a:hlinkClick r:id="rId2"/>
              </a:rPr>
              <a:t>/N2Ls?</a:t>
            </a:r>
            <a:r>
              <a:rPr lang="it-IT" sz="1600" u="sng" dirty="0" err="1" smtClean="0">
                <a:hlinkClick r:id="rId2"/>
              </a:rPr>
              <a:t>urn</a:t>
            </a:r>
            <a:r>
              <a:rPr lang="it-IT" sz="1600" u="sng" dirty="0" smtClean="0">
                <a:hlinkClick r:id="rId2"/>
              </a:rPr>
              <a:t>:</a:t>
            </a:r>
            <a:r>
              <a:rPr lang="it-IT" sz="1600" u="sng" dirty="0" err="1" smtClean="0">
                <a:hlinkClick r:id="rId2"/>
              </a:rPr>
              <a:t>nir</a:t>
            </a:r>
            <a:r>
              <a:rPr lang="it-IT" sz="1600" u="sng" dirty="0" smtClean="0">
                <a:hlinkClick r:id="rId2"/>
              </a:rPr>
              <a:t>:stato:</a:t>
            </a:r>
            <a:r>
              <a:rPr lang="it-IT" sz="1600" u="sng" dirty="0" err="1" smtClean="0">
                <a:hlinkClick r:id="rId2"/>
              </a:rPr>
              <a:t>decreto.legislativo</a:t>
            </a:r>
            <a:r>
              <a:rPr lang="it-IT" sz="1600" u="sng" dirty="0" smtClean="0">
                <a:hlinkClick r:id="rId2"/>
              </a:rPr>
              <a:t>:2005-03-07;82!</a:t>
            </a:r>
            <a:r>
              <a:rPr lang="it-IT" sz="1600" u="sng" dirty="0" err="1" smtClean="0">
                <a:hlinkClick r:id="rId2"/>
              </a:rPr>
              <a:t>vig=</a:t>
            </a:r>
            <a:r>
              <a:rPr lang="it-IT" sz="2400" dirty="0" smtClean="0">
                <a:hlinkClick r:id="rId2"/>
              </a:rPr>
              <a:t> </a:t>
            </a:r>
            <a:r>
              <a:rPr lang="it-IT" sz="2400" dirty="0" smtClean="0"/>
              <a:t>, come il </a:t>
            </a:r>
            <a:r>
              <a:rPr lang="it-IT" sz="2400" i="1" dirty="0" smtClean="0"/>
              <a:t>"sistema di comunicazione in grado di attestare l'invio e l'avvenuta consegna di un messaggio di posta elettronica e </a:t>
            </a:r>
            <a:r>
              <a:rPr lang="it-IT" sz="2400" b="1" i="1" u="sng" dirty="0" smtClean="0"/>
              <a:t>di fornire ricevute opponibili ai terzi</a:t>
            </a:r>
            <a:r>
              <a:rPr lang="it-IT" sz="2400" i="1" dirty="0" smtClean="0"/>
              <a:t>"</a:t>
            </a:r>
            <a:r>
              <a:rPr lang="it-IT" sz="2400" dirty="0" smtClean="0"/>
              <a:t>.</a:t>
            </a:r>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11</a:t>
            </a:fld>
            <a:endParaRPr lang="it-IT"/>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4082"/>
          </a:xfrm>
        </p:spPr>
        <p:txBody>
          <a:bodyPr>
            <a:normAutofit fontScale="90000"/>
          </a:bodyPr>
          <a:lstStyle/>
          <a:p>
            <a:r>
              <a:rPr lang="it-IT" dirty="0" err="1" smtClean="0"/>
              <a:t>Segue…</a:t>
            </a:r>
            <a:endParaRPr lang="it-IT" dirty="0"/>
          </a:p>
        </p:txBody>
      </p:sp>
      <p:sp>
        <p:nvSpPr>
          <p:cNvPr id="3" name="Segnaposto contenuto 2"/>
          <p:cNvSpPr>
            <a:spLocks noGrp="1"/>
          </p:cNvSpPr>
          <p:nvPr>
            <p:ph idx="1"/>
          </p:nvPr>
        </p:nvSpPr>
        <p:spPr>
          <a:xfrm>
            <a:off x="395536" y="980728"/>
            <a:ext cx="8291264" cy="5328592"/>
          </a:xfrm>
        </p:spPr>
        <p:txBody>
          <a:bodyPr/>
          <a:lstStyle/>
          <a:p>
            <a:pPr lvl="0"/>
            <a:r>
              <a:rPr lang="it-IT" sz="1200" dirty="0" smtClean="0"/>
              <a:t>dal Registro delle Imprese di [SEDE DEL DESTINATARIO];</a:t>
            </a:r>
          </a:p>
          <a:p>
            <a:pPr lvl="0"/>
            <a:r>
              <a:rPr lang="it-IT" sz="1200" dirty="0" smtClean="0"/>
              <a:t>dal Registro Generale degli Indirizzi Elettronici (</a:t>
            </a:r>
            <a:r>
              <a:rPr lang="it-IT" sz="1200" dirty="0" err="1" smtClean="0"/>
              <a:t>RE.G.IN.DE</a:t>
            </a:r>
            <a:r>
              <a:rPr lang="it-IT" sz="1200" dirty="0" smtClean="0"/>
              <a:t>), consultabile dal sito http://pst.giustizia.it/PST/;</a:t>
            </a:r>
          </a:p>
          <a:p>
            <a:pPr lvl="0"/>
            <a:r>
              <a:rPr lang="it-IT" sz="1200" dirty="0" smtClean="0"/>
              <a:t>dall’indice </a:t>
            </a:r>
            <a:r>
              <a:rPr lang="it-IT" sz="1200" dirty="0" err="1" smtClean="0"/>
              <a:t>PP.AA</a:t>
            </a:r>
            <a:r>
              <a:rPr lang="it-IT" sz="1200" dirty="0" smtClean="0"/>
              <a:t>. consultabile dal sito http://pst.giustizia.it/PST/;</a:t>
            </a:r>
          </a:p>
          <a:p>
            <a:pPr lvl="0"/>
            <a:r>
              <a:rPr lang="it-IT" sz="1200" dirty="0" smtClean="0"/>
              <a:t>dall' l'Indice Nazionale degli Indirizzi di Posta Elettronica Certificata istituito dal Ministero dello Sviluppo Economico., brevemente Indice INI-PEC, consultabile dal sito </a:t>
            </a:r>
            <a:r>
              <a:rPr lang="it-IT" sz="1200" dirty="0" smtClean="0">
                <a:hlinkClick r:id="rId2"/>
              </a:rPr>
              <a:t>http://www.inipec.gov.it</a:t>
            </a:r>
            <a:endParaRPr lang="it-IT" sz="1200" dirty="0" smtClean="0"/>
          </a:p>
          <a:p>
            <a:pPr algn="ctr"/>
            <a:r>
              <a:rPr lang="it-IT" sz="1200" dirty="0" smtClean="0"/>
              <a:t>DICHIARO</a:t>
            </a:r>
          </a:p>
          <a:p>
            <a:r>
              <a:rPr lang="it-IT" sz="1200" dirty="0" smtClean="0"/>
              <a:t>che la presente notifica viene effettuata in relazione al procedimento </a:t>
            </a:r>
          </a:p>
          <a:p>
            <a:r>
              <a:rPr lang="it-IT" sz="1200" dirty="0" smtClean="0"/>
              <a:t>[INSERIREL’AUTORITÀ GIUDIZIARIA AVANTI ALLA QUALE PENDE IL PROCEDIMENTO RELATIVO ALLA NOTIFICA – SEZIONE DEL TRIBUNALE </a:t>
            </a:r>
            <a:r>
              <a:rPr lang="it-IT" sz="1200" dirty="0" err="1" smtClean="0"/>
              <a:t>--‐‑</a:t>
            </a:r>
            <a:r>
              <a:rPr lang="it-IT" sz="1200" dirty="0" smtClean="0"/>
              <a:t> RG DEL PROCEDIMENTO E ANNO]</a:t>
            </a:r>
          </a:p>
          <a:p>
            <a:pPr algn="ctr"/>
            <a:r>
              <a:rPr lang="it-IT" sz="1200" dirty="0" smtClean="0"/>
              <a:t>ATTESTO</a:t>
            </a:r>
          </a:p>
          <a:p>
            <a:pPr algn="just"/>
            <a:r>
              <a:rPr lang="it-IT" sz="1200" dirty="0" smtClean="0">
                <a:solidFill>
                  <a:srgbClr val="FF0000"/>
                </a:solidFill>
              </a:rPr>
              <a:t>ai sensi del combinato disposto dell’art. 3 bis, comma 2, della L. 21.02.1994, n. 53, così come modificato dall'articolo 19, comma 1-bis, del D.L. 27 giugno 2015 n. 83, convertito, con modificazioni, dalla Legge 6 agosto 2015, n. 132,  dell’art. 16 </a:t>
            </a:r>
            <a:r>
              <a:rPr lang="it-IT" sz="1200" dirty="0" err="1" smtClean="0">
                <a:solidFill>
                  <a:srgbClr val="FF0000"/>
                </a:solidFill>
              </a:rPr>
              <a:t>undecies</a:t>
            </a:r>
            <a:r>
              <a:rPr lang="it-IT" sz="1200" dirty="0" smtClean="0">
                <a:solidFill>
                  <a:srgbClr val="FF0000"/>
                </a:solidFill>
              </a:rPr>
              <a:t>,  comma 3, del  D.L. 18.10.2012, n. 179, convertito con modificazioni, in L. 17.12.2012, n. 221, introdotto dall'articolo 19, comma 1, lettera b), del D.L. 27 giugno 2015 n. 83, convertito, con modificazioni, dalla Legge 6 agosto 2015, n. 132,  nonché dell’art. 19 </a:t>
            </a:r>
            <a:r>
              <a:rPr lang="it-IT" sz="1200" dirty="0" err="1" smtClean="0">
                <a:solidFill>
                  <a:srgbClr val="FF0000"/>
                </a:solidFill>
              </a:rPr>
              <a:t>ter</a:t>
            </a:r>
            <a:r>
              <a:rPr lang="it-IT" sz="1200" dirty="0" smtClean="0">
                <a:solidFill>
                  <a:srgbClr val="FF0000"/>
                </a:solidFill>
              </a:rPr>
              <a:t> Provvedimento DGSIA del 14.04.2014, introdotto con Provvedimento del 28.12.2015 pubblicato sulla G.U. del 07.01.2016,  che la/e copia/e informatica/e per immagine del_______________(DESCRIVERE L’</a:t>
            </a:r>
            <a:r>
              <a:rPr lang="it-IT" sz="1200" dirty="0" err="1" smtClean="0">
                <a:solidFill>
                  <a:srgbClr val="FF0000"/>
                </a:solidFill>
              </a:rPr>
              <a:t>ATTO\provvedimento</a:t>
            </a:r>
            <a:r>
              <a:rPr lang="it-IT" sz="1200" dirty="0" smtClean="0">
                <a:solidFill>
                  <a:srgbClr val="FF0000"/>
                </a:solidFill>
              </a:rPr>
              <a:t>), (FILE DENOMINATO     ), composto da complessive n. _ pagine,  allegata/e al messaggio di posta elettronica certificata cui viene pure allegata la presente relazione di notificazione,  é/sono conformi all’originale analogico/alla copia autentica analogica in possesso del sottoscritto difensore.</a:t>
            </a:r>
          </a:p>
          <a:p>
            <a:r>
              <a:rPr lang="it-IT" sz="1200" dirty="0" smtClean="0"/>
              <a:t> Attesto da ultimo che il messaggio PEC è  inviato dal mio indirizzo mome.cognome@ordineavvocatirimini.it , iscritto nel Registro Generale degli indirizzi Elettronici (</a:t>
            </a:r>
            <a:r>
              <a:rPr lang="it-IT" sz="1200" dirty="0" err="1" smtClean="0"/>
              <a:t>RE.G.IN.DE</a:t>
            </a:r>
            <a:r>
              <a:rPr lang="it-IT" sz="1200" dirty="0" smtClean="0"/>
              <a:t>). e che oltre alla presente </a:t>
            </a:r>
            <a:r>
              <a:rPr lang="it-IT" sz="1200" dirty="0" err="1" smtClean="0"/>
              <a:t>relata</a:t>
            </a:r>
            <a:r>
              <a:rPr lang="it-IT" sz="1200" dirty="0" smtClean="0"/>
              <a:t> di notifica, sottoscritta digitalmente, contiene </a:t>
            </a:r>
            <a:r>
              <a:rPr lang="it-IT" sz="1200" dirty="0" err="1" smtClean="0"/>
              <a:t>il\i</a:t>
            </a:r>
            <a:r>
              <a:rPr lang="it-IT" sz="1200" dirty="0" smtClean="0"/>
              <a:t> </a:t>
            </a:r>
            <a:r>
              <a:rPr lang="it-IT" sz="1200" dirty="0" err="1" smtClean="0"/>
              <a:t>seguente\i</a:t>
            </a:r>
            <a:r>
              <a:rPr lang="it-IT" sz="1200" dirty="0" smtClean="0"/>
              <a:t> </a:t>
            </a:r>
            <a:r>
              <a:rPr lang="it-IT" sz="1200" dirty="0" err="1" smtClean="0"/>
              <a:t>ulteriore\i</a:t>
            </a:r>
            <a:r>
              <a:rPr lang="it-IT" sz="1200" dirty="0" smtClean="0"/>
              <a:t> </a:t>
            </a:r>
            <a:r>
              <a:rPr lang="it-IT" sz="1200" dirty="0" err="1" smtClean="0"/>
              <a:t>allegato\i</a:t>
            </a:r>
            <a:r>
              <a:rPr lang="it-IT" sz="1200" dirty="0" smtClean="0"/>
              <a:t> </a:t>
            </a:r>
            <a:r>
              <a:rPr lang="it-IT" sz="1200" dirty="0" err="1" smtClean="0"/>
              <a:t>informatico\i</a:t>
            </a:r>
            <a:endParaRPr lang="it-IT" sz="1200" dirty="0" smtClean="0"/>
          </a:p>
          <a:p>
            <a:pPr lvl="0"/>
            <a:r>
              <a:rPr lang="it-IT" sz="1200" dirty="0" smtClean="0"/>
              <a:t>atto / provvedimento (DESCRIZIONE DELL’ATTO / PROVVEDIMENTO)</a:t>
            </a:r>
          </a:p>
          <a:p>
            <a:pPr lvl="0"/>
            <a:r>
              <a:rPr lang="it-IT" sz="1200" dirty="0" smtClean="0"/>
              <a:t>Procura alle liti (eventuale)</a:t>
            </a:r>
          </a:p>
          <a:p>
            <a:pPr lvl="0"/>
            <a:r>
              <a:rPr lang="it-IT" sz="1200" dirty="0" smtClean="0"/>
              <a:t> Rimini lì  (INSERIRE DATA)				Avv_________________</a:t>
            </a:r>
          </a:p>
          <a:p>
            <a:r>
              <a:rPr lang="it-IT" sz="1200" dirty="0" smtClean="0"/>
              <a:t>Documento firmato digitalmente</a:t>
            </a:r>
          </a:p>
          <a:p>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110</a:t>
            </a:fld>
            <a:endParaRPr lang="it-IT"/>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lgn="just"/>
            <a:r>
              <a:rPr lang="it-IT" b="1" dirty="0" smtClean="0"/>
              <a:t>Ottenuta la </a:t>
            </a:r>
            <a:r>
              <a:rPr lang="it-IT" b="1" dirty="0" err="1" smtClean="0"/>
              <a:t>relata</a:t>
            </a:r>
            <a:r>
              <a:rPr lang="it-IT" b="1" dirty="0" smtClean="0"/>
              <a:t> di notifica in formato .PDF, ricordarsi di sottoscriverla, mediante il dispositivo di firma digitale, prima di allegarla alla PEC da inviare per la notifica.</a:t>
            </a:r>
            <a:endParaRPr lang="it-IT" dirty="0" smtClean="0"/>
          </a:p>
          <a:p>
            <a:pPr algn="just"/>
            <a:r>
              <a:rPr lang="it-IT" b="1" dirty="0" smtClean="0"/>
              <a:t>A questo punto si avranno tutti i file da allegare alla PEC per la notifica.</a:t>
            </a:r>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111</a:t>
            </a:fld>
            <a:endParaRPr lang="it-IT"/>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ko-KR" sz="2400" b="1" dirty="0" smtClean="0">
                <a:solidFill>
                  <a:srgbClr val="FF3300"/>
                </a:solidFill>
                <a:ea typeface="굴림" pitchFamily="34" charset="-127"/>
              </a:rPr>
              <a:t>NOTIFICA VIA PEC di COPIA INFORMATICA </a:t>
            </a:r>
            <a:r>
              <a:rPr lang="it-IT" altLang="ko-KR" sz="2400" b="1" dirty="0" err="1" smtClean="0">
                <a:solidFill>
                  <a:srgbClr val="FF3300"/>
                </a:solidFill>
                <a:ea typeface="굴림" pitchFamily="34" charset="-127"/>
              </a:rPr>
              <a:t>DI</a:t>
            </a:r>
            <a:r>
              <a:rPr lang="it-IT" altLang="ko-KR" sz="2400" b="1" dirty="0" smtClean="0">
                <a:solidFill>
                  <a:srgbClr val="FF3300"/>
                </a:solidFill>
                <a:ea typeface="굴림" pitchFamily="34" charset="-127"/>
              </a:rPr>
              <a:t> DOCUMENTO ANALOGICO in originale </a:t>
            </a:r>
            <a:r>
              <a:rPr lang="it-IT" altLang="ko-KR" sz="2400" b="1" dirty="0" err="1" smtClean="0">
                <a:solidFill>
                  <a:srgbClr val="FF3300"/>
                </a:solidFill>
                <a:ea typeface="굴림" pitchFamily="34" charset="-127"/>
              </a:rPr>
              <a:t>e\o</a:t>
            </a:r>
            <a:r>
              <a:rPr lang="it-IT" altLang="ko-KR" sz="2400" b="1" dirty="0" smtClean="0">
                <a:solidFill>
                  <a:srgbClr val="FF3300"/>
                </a:solidFill>
                <a:ea typeface="굴림" pitchFamily="34" charset="-127"/>
              </a:rPr>
              <a:t> copia autentica</a:t>
            </a:r>
            <a:endParaRPr lang="it-IT" sz="2400" dirty="0"/>
          </a:p>
        </p:txBody>
      </p:sp>
      <p:sp>
        <p:nvSpPr>
          <p:cNvPr id="3" name="Segnaposto contenuto 2"/>
          <p:cNvSpPr>
            <a:spLocks noGrp="1"/>
          </p:cNvSpPr>
          <p:nvPr>
            <p:ph idx="1"/>
          </p:nvPr>
        </p:nvSpPr>
        <p:spPr/>
        <p:txBody>
          <a:bodyPr/>
          <a:lstStyle/>
          <a:p>
            <a:pPr algn="just"/>
            <a:r>
              <a:rPr lang="it-IT" sz="2200" dirty="0" smtClean="0"/>
              <a:t>In estrema sintesi qualora vogliamo notificare via pec una copia autentica di un atto che possediamo cartaceo </a:t>
            </a:r>
            <a:r>
              <a:rPr lang="it-IT" sz="2200" u="sng" dirty="0" smtClean="0"/>
              <a:t>al messaggio PEC dovrà allegarsi:</a:t>
            </a:r>
          </a:p>
          <a:p>
            <a:pPr algn="just"/>
            <a:r>
              <a:rPr lang="it-IT" sz="2200" dirty="0" smtClean="0"/>
              <a:t>1) copia acquisita (necessariamente) per immagine (riferendosi a documento cartaceo)</a:t>
            </a:r>
          </a:p>
          <a:p>
            <a:pPr algn="just"/>
            <a:r>
              <a:rPr lang="it-IT" sz="2200" dirty="0" smtClean="0"/>
              <a:t>2) la </a:t>
            </a:r>
            <a:r>
              <a:rPr lang="it-IT" sz="2200" dirty="0" err="1" smtClean="0"/>
              <a:t>relata</a:t>
            </a:r>
            <a:r>
              <a:rPr lang="it-IT" sz="2200" dirty="0" smtClean="0"/>
              <a:t> di notifica, contenente l’attestazione di conformità dell’atto medesimo, firmata digitalmente</a:t>
            </a:r>
          </a:p>
          <a:p>
            <a:pPr algn="just"/>
            <a:r>
              <a:rPr lang="it-IT" sz="2200" dirty="0" smtClean="0"/>
              <a:t>3) la procura di regola non necessaria perché risulta già agli atti del procedimento.</a:t>
            </a:r>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112</a:t>
            </a:fld>
            <a:endParaRPr lang="it-IT"/>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b="1" dirty="0" smtClean="0">
                <a:solidFill>
                  <a:srgbClr val="FF0000"/>
                </a:solidFill>
              </a:rPr>
              <a:t>Aperto il programma con il quale invii e ricevi le PEC, componi un nuovo messaggio-PEC, ricordandoti:</a:t>
            </a:r>
            <a:endParaRPr lang="it-IT" sz="2400" dirty="0"/>
          </a:p>
        </p:txBody>
      </p:sp>
      <p:sp>
        <p:nvSpPr>
          <p:cNvPr id="3" name="Segnaposto contenuto 2"/>
          <p:cNvSpPr>
            <a:spLocks noGrp="1"/>
          </p:cNvSpPr>
          <p:nvPr>
            <p:ph idx="1"/>
          </p:nvPr>
        </p:nvSpPr>
        <p:spPr>
          <a:xfrm>
            <a:off x="467544" y="1844824"/>
            <a:ext cx="8219256" cy="4608512"/>
          </a:xfrm>
        </p:spPr>
        <p:txBody>
          <a:bodyPr>
            <a:normAutofit fontScale="92500" lnSpcReduction="10000"/>
          </a:bodyPr>
          <a:lstStyle/>
          <a:p>
            <a:pPr algn="just"/>
            <a:r>
              <a:rPr lang="it-IT" sz="1600" b="1" dirty="0" smtClean="0"/>
              <a:t>1) che la casella PEC dalla quale deve essere inviata la tua notifica deve essere quella da te comunicata al tuo Ordine di appartenenza e presente, quindi, presente sia nel REGINDE che nell’INIPEC</a:t>
            </a:r>
            <a:endParaRPr lang="it-IT" sz="1600" dirty="0" smtClean="0"/>
          </a:p>
          <a:p>
            <a:pPr algn="just"/>
            <a:r>
              <a:rPr lang="it-IT" sz="1600" b="1" dirty="0" smtClean="0"/>
              <a:t>2) che l’indirizzo PEC del destinatario della notifica deve essere quello estratto da uno dei </a:t>
            </a:r>
            <a:r>
              <a:rPr lang="it-IT" sz="1600" b="1" dirty="0" smtClean="0">
                <a:hlinkClick r:id="rId2"/>
              </a:rPr>
              <a:t>pubblici elenchi così come previsto dalla L. 53/94</a:t>
            </a:r>
            <a:r>
              <a:rPr lang="it-IT" sz="1600" b="1" dirty="0" smtClean="0"/>
              <a:t> e quindi lo stesso che avrai indicato nella </a:t>
            </a:r>
            <a:r>
              <a:rPr lang="it-IT" sz="1600" b="1" dirty="0" err="1" smtClean="0"/>
              <a:t>relata</a:t>
            </a:r>
            <a:r>
              <a:rPr lang="it-IT" sz="1600" b="1" dirty="0" smtClean="0"/>
              <a:t> di notifica</a:t>
            </a:r>
            <a:endParaRPr lang="it-IT" sz="1600" dirty="0" smtClean="0"/>
          </a:p>
          <a:p>
            <a:pPr algn="just"/>
            <a:r>
              <a:rPr lang="it-IT" sz="1600" b="1" dirty="0" smtClean="0"/>
              <a:t>3) che in caso di più destinatari, dovrai inserire i relativi indirizzi PEC nel medesimo campo e quindi non dovrai mai utilizzare il campo “CC”</a:t>
            </a:r>
            <a:endParaRPr lang="it-IT" sz="1600" dirty="0" smtClean="0"/>
          </a:p>
          <a:p>
            <a:pPr algn="just"/>
            <a:r>
              <a:rPr lang="it-IT" sz="1600" b="1" dirty="0" smtClean="0"/>
              <a:t>4) di inserire nell’oggetto esattamente questa frase: “notificazione  ai  sensi  della  legge  n. 53 del 1994”- Il corpo del messaggio può anche essere lasciato vuoto</a:t>
            </a:r>
            <a:endParaRPr lang="it-IT" sz="1600" dirty="0" smtClean="0"/>
          </a:p>
          <a:p>
            <a:pPr algn="just"/>
            <a:r>
              <a:rPr lang="it-IT" sz="1600" b="1" dirty="0" smtClean="0"/>
              <a:t>5) di allegare alla PEC:</a:t>
            </a:r>
          </a:p>
          <a:p>
            <a:pPr lvl="1" algn="just"/>
            <a:r>
              <a:rPr lang="it-IT" sz="1200" b="1" dirty="0" smtClean="0"/>
              <a:t>a) la copia informatica del documento “cartaceo” in originale </a:t>
            </a:r>
            <a:r>
              <a:rPr lang="it-IT" sz="1200" b="1" dirty="0" err="1" smtClean="0"/>
              <a:t>e\o</a:t>
            </a:r>
            <a:r>
              <a:rPr lang="it-IT" sz="1200" b="1" dirty="0" smtClean="0"/>
              <a:t> copia autentica che si vuole notificare;</a:t>
            </a:r>
          </a:p>
          <a:p>
            <a:pPr lvl="1" algn="just"/>
            <a:r>
              <a:rPr lang="it-IT" sz="1200" b="1" dirty="0" smtClean="0"/>
              <a:t>b) La </a:t>
            </a:r>
            <a:r>
              <a:rPr lang="it-IT" sz="1200" b="1" dirty="0" err="1" smtClean="0"/>
              <a:t>relata</a:t>
            </a:r>
            <a:r>
              <a:rPr lang="it-IT" sz="1200" b="1" dirty="0" smtClean="0"/>
              <a:t> di notifica firmata digitalmente con firma </a:t>
            </a:r>
            <a:r>
              <a:rPr lang="it-IT" sz="1200" b="1" dirty="0" err="1" smtClean="0"/>
              <a:t>Cades-bes</a:t>
            </a:r>
            <a:r>
              <a:rPr lang="it-IT" sz="1200" b="1" dirty="0" smtClean="0"/>
              <a:t> o </a:t>
            </a:r>
            <a:r>
              <a:rPr lang="it-IT" sz="1200" b="1" dirty="0" err="1" smtClean="0"/>
              <a:t>Pades-bes</a:t>
            </a:r>
            <a:r>
              <a:rPr lang="it-IT" sz="1200" b="1" dirty="0" smtClean="0"/>
              <a:t>;</a:t>
            </a:r>
          </a:p>
          <a:p>
            <a:pPr lvl="1" algn="just"/>
            <a:r>
              <a:rPr lang="it-IT" sz="1200" b="1" dirty="0" smtClean="0"/>
              <a:t>c) eventuale – la scansione della  procura alle liti, firmata digitalmente con firma </a:t>
            </a:r>
            <a:r>
              <a:rPr lang="it-IT" sz="1200" b="1" dirty="0" err="1" smtClean="0"/>
              <a:t>Cades-bes</a:t>
            </a:r>
            <a:r>
              <a:rPr lang="it-IT" sz="1200" b="1" dirty="0" smtClean="0"/>
              <a:t> o </a:t>
            </a:r>
            <a:r>
              <a:rPr lang="it-IT" sz="1200" b="1" dirty="0" err="1" smtClean="0"/>
              <a:t>Pades-bes</a:t>
            </a:r>
            <a:r>
              <a:rPr lang="it-IT" sz="1200" b="1" dirty="0" smtClean="0"/>
              <a:t>;</a:t>
            </a:r>
            <a:endParaRPr lang="it-IT" sz="1200" dirty="0" smtClean="0"/>
          </a:p>
          <a:p>
            <a:pPr algn="just"/>
            <a:r>
              <a:rPr lang="it-IT" sz="1600" b="1" dirty="0" smtClean="0"/>
              <a:t>6) di verificare, prima di inviare la PEC, che la ricevuta di consegna selezionata sia quella COMPLETA.</a:t>
            </a:r>
            <a:endParaRPr lang="it-IT" sz="1600" dirty="0" smtClean="0"/>
          </a:p>
          <a:p>
            <a:pPr algn="just"/>
            <a:r>
              <a:rPr lang="it-IT" sz="1600" b="1" dirty="0" smtClean="0"/>
              <a:t>A questo punto puoi inviare la PEC ed attendere la ricezione delle ricevute di accettazione e consegna le quali, ti ricordo, DEVONO ESSERE CONSERVATE COSI’ COME RICEVUTE: IN DIGITALE</a:t>
            </a:r>
            <a:endParaRPr lang="it-IT" sz="1600"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113</a:t>
            </a:fld>
            <a:endParaRPr lang="it-IT"/>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smtClean="0">
                <a:solidFill>
                  <a:srgbClr val="FF0000"/>
                </a:solidFill>
              </a:rPr>
              <a:t>ATTI NOTIFICABILI VIA PEC</a:t>
            </a:r>
            <a:endParaRPr lang="it-IT" dirty="0"/>
          </a:p>
        </p:txBody>
      </p:sp>
      <p:pic>
        <p:nvPicPr>
          <p:cNvPr id="6" name="Segnaposto contenuto 5" descr="copia informatic_fascicolo_informatico.jpg"/>
          <p:cNvPicPr>
            <a:picLocks noGrp="1" noChangeAspect="1"/>
          </p:cNvPicPr>
          <p:nvPr>
            <p:ph idx="1"/>
          </p:nvPr>
        </p:nvPicPr>
        <p:blipFill>
          <a:blip r:embed="rId3" cstate="print"/>
          <a:stretch>
            <a:fillRect/>
          </a:stretch>
        </p:blipFill>
        <p:spPr>
          <a:xfrm>
            <a:off x="1187624" y="2925691"/>
            <a:ext cx="5769674" cy="3815677"/>
          </a:xfrm>
        </p:spPr>
      </p:pic>
      <p:sp>
        <p:nvSpPr>
          <p:cNvPr id="5" name="Segnaposto numero diapositiva 4"/>
          <p:cNvSpPr>
            <a:spLocks noGrp="1"/>
          </p:cNvSpPr>
          <p:nvPr>
            <p:ph type="sldNum" sz="quarter" idx="12"/>
          </p:nvPr>
        </p:nvSpPr>
        <p:spPr/>
        <p:txBody>
          <a:bodyPr/>
          <a:lstStyle/>
          <a:p>
            <a:pPr>
              <a:defRPr/>
            </a:pPr>
            <a:fld id="{6760DCDF-4545-43EB-A83E-5BCC688F7EC7}" type="slidenum">
              <a:rPr lang="it-IT" smtClean="0"/>
              <a:pPr>
                <a:defRPr/>
              </a:pPr>
              <a:t>114</a:t>
            </a:fld>
            <a:endParaRPr lang="it-IT"/>
          </a:p>
        </p:txBody>
      </p:sp>
      <p:sp>
        <p:nvSpPr>
          <p:cNvPr id="88067" name="CasellaDiTesto 3"/>
          <p:cNvSpPr txBox="1">
            <a:spLocks noChangeArrowheads="1"/>
          </p:cNvSpPr>
          <p:nvPr/>
        </p:nvSpPr>
        <p:spPr bwMode="auto">
          <a:xfrm>
            <a:off x="468313" y="1772815"/>
            <a:ext cx="8280400" cy="1569660"/>
          </a:xfrm>
          <a:prstGeom prst="rect">
            <a:avLst/>
          </a:prstGeom>
          <a:noFill/>
          <a:ln w="9525">
            <a:noFill/>
            <a:miter lim="800000"/>
            <a:headEnd/>
            <a:tailEnd/>
          </a:ln>
        </p:spPr>
        <p:txBody>
          <a:bodyPr wrap="square">
            <a:spAutoFit/>
          </a:bodyPr>
          <a:lstStyle/>
          <a:p>
            <a:pPr algn="just"/>
            <a:r>
              <a:rPr lang="it-IT" sz="2400" b="1" dirty="0">
                <a:solidFill>
                  <a:srgbClr val="0070C0"/>
                </a:solidFill>
                <a:latin typeface="Calibri" pitchFamily="34" charset="0"/>
              </a:rPr>
              <a:t>3) ATTI DELLE PARTI, DEGLI AUSILIARI E DEL GIUDICE CHE SI TROVANO NEL FASCICOLO </a:t>
            </a:r>
            <a:r>
              <a:rPr lang="it-IT" sz="2400" b="1" dirty="0" smtClean="0">
                <a:solidFill>
                  <a:srgbClr val="0070C0"/>
                </a:solidFill>
                <a:latin typeface="Calibri" pitchFamily="34" charset="0"/>
              </a:rPr>
              <a:t>INFORMATICO o trasmessi in allegato alle comunicazioni telematiche </a:t>
            </a:r>
          </a:p>
          <a:p>
            <a:endParaRPr lang="it-IT" sz="2400" b="1" u="sng" dirty="0">
              <a:latin typeface="Calibri" pitchFamily="34" charset="0"/>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48680"/>
            <a:ext cx="8229600" cy="5577483"/>
          </a:xfrm>
        </p:spPr>
        <p:txBody>
          <a:bodyPr/>
          <a:lstStyle/>
          <a:p>
            <a:pPr algn="just"/>
            <a:r>
              <a:rPr lang="it-IT" dirty="0" smtClean="0"/>
              <a:t>Per esempio utilizzeremo questa modalità di notifica e di attestazione di conformità quando notificheremo un decreto ingiuntivo emesso dal Tribunale </a:t>
            </a:r>
            <a:r>
              <a:rPr lang="it-IT" u="sng" dirty="0" smtClean="0"/>
              <a:t>non provvisoriamente esecutivo</a:t>
            </a:r>
            <a:r>
              <a:rPr lang="it-IT" dirty="0" smtClean="0"/>
              <a:t> ai fini del decorso del termine per l’opposizione oppure una sentenza al procuratore costituito al fine del decorso del termine breve per l’impugnazione.</a:t>
            </a:r>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115</a:t>
            </a:fld>
            <a:endParaRPr lang="it-IT"/>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836712"/>
            <a:ext cx="8229600" cy="5289451"/>
          </a:xfrm>
        </p:spPr>
        <p:txBody>
          <a:bodyPr/>
          <a:lstStyle/>
          <a:p>
            <a:pPr marL="0" indent="0" algn="just" eaLnBrk="1" fontAlgn="auto" hangingPunct="1">
              <a:spcAft>
                <a:spcPts val="0"/>
              </a:spcAft>
              <a:buFont typeface="Arial" panose="020B0604020202020204" pitchFamily="34" charset="0"/>
              <a:buNone/>
              <a:defRPr/>
            </a:pPr>
            <a:r>
              <a:rPr lang="it-IT" sz="2000" dirty="0" smtClean="0"/>
              <a:t>L’art. 52 del D.L. 24 giugno 2014 n. 90, convertito con la legge 11 agosto 2014 n. 114, ha introdotto all’art. 16 bis del D.L. 179/2012, convertito con modificazione dalla L. 212/2012, il comma  ,  stabilendo che </a:t>
            </a:r>
            <a:r>
              <a:rPr lang="it-IT" sz="2000" i="1" dirty="0" smtClean="0"/>
              <a:t>«il difensore, il consulente tecnico, il professionista delegato, il curatore ed il commissario giudiziale» </a:t>
            </a:r>
            <a:r>
              <a:rPr lang="it-IT" sz="2000" dirty="0" smtClean="0"/>
              <a:t> possano estrarre con modalità telematiche, </a:t>
            </a:r>
            <a:r>
              <a:rPr lang="it-IT" sz="2000" dirty="0" smtClean="0">
                <a:solidFill>
                  <a:srgbClr val="FF0000"/>
                </a:solidFill>
              </a:rPr>
              <a:t>copie</a:t>
            </a:r>
            <a:r>
              <a:rPr lang="it-IT" sz="2000" dirty="0" smtClean="0"/>
              <a:t> analogiche o </a:t>
            </a:r>
            <a:r>
              <a:rPr lang="it-IT" sz="2000" dirty="0" smtClean="0">
                <a:solidFill>
                  <a:srgbClr val="FF0000"/>
                </a:solidFill>
              </a:rPr>
              <a:t>informatiche</a:t>
            </a:r>
            <a:r>
              <a:rPr lang="it-IT" sz="2000" dirty="0" smtClean="0"/>
              <a:t> degli atti e dei provvedimenti ed attestare </a:t>
            </a:r>
            <a:r>
              <a:rPr lang="it-IT" sz="2000" i="1" dirty="0" smtClean="0"/>
              <a:t>«la conformità delle copie estratte ai corrispondenti atti contenuti nel fascicolo informatico» </a:t>
            </a:r>
            <a:r>
              <a:rPr lang="it-IT" sz="2000" b="1" dirty="0" smtClean="0"/>
              <a:t>con totale esenzione del pagamento dei diritti di copia.</a:t>
            </a:r>
          </a:p>
          <a:p>
            <a:pPr marL="0" indent="0" algn="just" eaLnBrk="1" fontAlgn="auto" hangingPunct="1">
              <a:spcAft>
                <a:spcPts val="0"/>
              </a:spcAft>
              <a:buFont typeface="Arial" panose="020B0604020202020204" pitchFamily="34" charset="0"/>
              <a:buNone/>
              <a:defRPr/>
            </a:pPr>
            <a:endParaRPr lang="it-IT" sz="2000" b="1" dirty="0" smtClean="0"/>
          </a:p>
          <a:p>
            <a:pPr marL="0" indent="0" algn="just" eaLnBrk="1" fontAlgn="auto" hangingPunct="1">
              <a:spcAft>
                <a:spcPts val="0"/>
              </a:spcAft>
              <a:buNone/>
              <a:defRPr/>
            </a:pPr>
            <a:r>
              <a:rPr lang="it-IT" sz="2000" dirty="0" smtClean="0"/>
              <a:t>Per il procedimento di corretta estrazione della copia informatica di un atto </a:t>
            </a:r>
            <a:r>
              <a:rPr lang="it-IT" sz="2000" dirty="0" err="1" smtClean="0"/>
              <a:t>e\o</a:t>
            </a:r>
            <a:r>
              <a:rPr lang="it-IT" sz="2000" dirty="0" smtClean="0"/>
              <a:t> provvedimento </a:t>
            </a:r>
            <a:r>
              <a:rPr lang="it-IT" sz="2000" dirty="0" err="1" smtClean="0"/>
              <a:t>vedasi</a:t>
            </a:r>
            <a:r>
              <a:rPr lang="it-IT" sz="2000" dirty="0" smtClean="0"/>
              <a:t>:</a:t>
            </a:r>
          </a:p>
          <a:p>
            <a:pPr marL="0" indent="0" algn="just" eaLnBrk="1" fontAlgn="auto" hangingPunct="1">
              <a:spcAft>
                <a:spcPts val="0"/>
              </a:spcAft>
              <a:buFont typeface="Arial" panose="020B0604020202020204" pitchFamily="34" charset="0"/>
              <a:buNone/>
              <a:defRPr/>
            </a:pPr>
            <a:r>
              <a:rPr lang="it-IT" sz="2000" b="1" dirty="0" smtClean="0"/>
              <a:t>http://cspt.pro/pubblicazioni/62-miniguida-per-l-estrazione-di-duplicati-e-copie-informatiche-dal-pst.html</a:t>
            </a:r>
          </a:p>
          <a:p>
            <a:pPr marL="0" indent="0" algn="just" eaLnBrk="1" fontAlgn="auto" hangingPunct="1">
              <a:spcAft>
                <a:spcPts val="0"/>
              </a:spcAft>
              <a:buFont typeface="Arial" panose="020B0604020202020204" pitchFamily="34" charset="0"/>
              <a:buNone/>
              <a:defRPr/>
            </a:pPr>
            <a:endParaRPr lang="it-IT" sz="2000" b="1" dirty="0" smtClean="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116</a:t>
            </a:fld>
            <a:endParaRPr lang="it-IT"/>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08720"/>
            <a:ext cx="8229600" cy="5217443"/>
          </a:xfrm>
        </p:spPr>
        <p:txBody>
          <a:bodyPr/>
          <a:lstStyle/>
          <a:p>
            <a:pPr algn="just"/>
            <a:r>
              <a:rPr lang="it-IT" sz="2400" dirty="0" smtClean="0"/>
              <a:t>L’art. 45 lett. b) d.l. n. 90/2014, ha modificato la formulazione dell’art. 133 </a:t>
            </a:r>
            <a:r>
              <a:rPr lang="it-IT" sz="2400" dirty="0" err="1" smtClean="0"/>
              <a:t>c.p.c.</a:t>
            </a:r>
            <a:r>
              <a:rPr lang="it-IT" sz="2400" dirty="0" smtClean="0"/>
              <a:t>, introducendo l’obbligo di dare notizia alle parti del deposito della sentenza mediante biglietto contenente non più il solo dispositivo, ma il testo integrale della sentenza medesima (*).</a:t>
            </a:r>
          </a:p>
          <a:p>
            <a:pPr algn="just"/>
            <a:r>
              <a:rPr lang="it-IT" sz="2400" dirty="0" smtClean="0"/>
              <a:t>Con il D.L. 27.06.2015, convertito con modifiche dalla L. 06.08.2015, anche le copie informatiche degli atti processuale di parte, degli ausiliari del giudice nonché i provvedimenti di quest’ultimo </a:t>
            </a:r>
            <a:r>
              <a:rPr lang="it-IT" sz="2400" u="sng" dirty="0" smtClean="0"/>
              <a:t>trasmessi in allegato alle comunicazioni telematiche </a:t>
            </a:r>
            <a:r>
              <a:rPr lang="it-IT" sz="2400" dirty="0" smtClean="0"/>
              <a:t> equivalgono all’originale, se correttamente attestata la conformità.</a:t>
            </a:r>
          </a:p>
          <a:p>
            <a:r>
              <a:rPr lang="it-IT" sz="1800" dirty="0" smtClean="0"/>
              <a:t>(*) Vedasi circolare Ministero Giustizia 28.10.2014 n. 10928 che impone la comunicazione del testo integrale del provvedimento</a:t>
            </a:r>
          </a:p>
          <a:p>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117</a:t>
            </a:fld>
            <a:endParaRPr lang="it-IT"/>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
            </a:r>
            <a:br>
              <a:rPr lang="it-IT" dirty="0" smtClean="0"/>
            </a:br>
            <a:endParaRPr lang="it-IT" dirty="0"/>
          </a:p>
        </p:txBody>
      </p:sp>
      <p:sp>
        <p:nvSpPr>
          <p:cNvPr id="3" name="Segnaposto contenuto 2"/>
          <p:cNvSpPr>
            <a:spLocks noGrp="1"/>
          </p:cNvSpPr>
          <p:nvPr>
            <p:ph idx="1"/>
          </p:nvPr>
        </p:nvSpPr>
        <p:spPr>
          <a:xfrm>
            <a:off x="518864" y="980728"/>
            <a:ext cx="8229600" cy="4525963"/>
          </a:xfrm>
        </p:spPr>
        <p:txBody>
          <a:bodyPr>
            <a:normAutofit lnSpcReduction="10000"/>
          </a:bodyPr>
          <a:lstStyle/>
          <a:p>
            <a:pPr algn="just"/>
            <a:r>
              <a:rPr lang="it-IT" sz="2800" dirty="0" smtClean="0"/>
              <a:t>La normativa di riferimento per la corretta notifica via pec della copia informatica di un documento informatico estratto dal fascicolo telematico sono:</a:t>
            </a:r>
          </a:p>
          <a:p>
            <a:pPr algn="just"/>
            <a:r>
              <a:rPr lang="it-IT" sz="2800" dirty="0" smtClean="0"/>
              <a:t>l’art. 3-bis della L. 53.1994,</a:t>
            </a:r>
          </a:p>
          <a:p>
            <a:pPr algn="just"/>
            <a:r>
              <a:rPr lang="it-IT" sz="2800" dirty="0" smtClean="0"/>
              <a:t>l’art. 16 </a:t>
            </a:r>
            <a:r>
              <a:rPr lang="it-IT" sz="2800" dirty="0" err="1" smtClean="0"/>
              <a:t>undecies</a:t>
            </a:r>
            <a:r>
              <a:rPr lang="it-IT" sz="2800" dirty="0" smtClean="0"/>
              <a:t> del decreto-legge 18 ottobre 2012, n. 179, convertito, con modificazioni, dalla legge 17 dicembre 2012, n. 221, </a:t>
            </a:r>
          </a:p>
          <a:p>
            <a:pPr algn="just"/>
            <a:r>
              <a:rPr lang="it-IT" sz="2800" dirty="0" smtClean="0"/>
              <a:t>l’art. 19 </a:t>
            </a:r>
            <a:r>
              <a:rPr lang="it-IT" sz="2800" dirty="0" err="1" smtClean="0"/>
              <a:t>ter</a:t>
            </a:r>
            <a:r>
              <a:rPr lang="it-IT" sz="2800" dirty="0" smtClean="0"/>
              <a:t>,  </a:t>
            </a:r>
            <a:r>
              <a:rPr lang="it-IT" sz="2800" dirty="0" err="1" smtClean="0"/>
              <a:t>Provv</a:t>
            </a:r>
            <a:r>
              <a:rPr lang="it-IT" sz="2800" dirty="0" smtClean="0"/>
              <a:t>. 16/4/2014 come introdotto dall’art. 1 decreto 28/12/2015 in vigore dal 09.01.2016</a:t>
            </a:r>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118</a:t>
            </a:fld>
            <a:endParaRPr lang="it-IT"/>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Art. 3-bis della L. 53.1994</a:t>
            </a:r>
            <a:endParaRPr lang="it-IT" dirty="0"/>
          </a:p>
        </p:txBody>
      </p:sp>
      <p:sp>
        <p:nvSpPr>
          <p:cNvPr id="3" name="Segnaposto contenuto 2"/>
          <p:cNvSpPr>
            <a:spLocks noGrp="1"/>
          </p:cNvSpPr>
          <p:nvPr>
            <p:ph idx="1"/>
          </p:nvPr>
        </p:nvSpPr>
        <p:spPr/>
        <p:txBody>
          <a:bodyPr>
            <a:normAutofit lnSpcReduction="10000"/>
          </a:bodyPr>
          <a:lstStyle/>
          <a:p>
            <a:pPr algn="just" eaLnBrk="1" hangingPunct="1">
              <a:lnSpc>
                <a:spcPct val="80000"/>
              </a:lnSpc>
              <a:defRPr/>
            </a:pPr>
            <a:r>
              <a:rPr lang="it-IT" sz="1800" b="1" dirty="0" smtClean="0"/>
              <a:t>1. La notificazione con </a:t>
            </a:r>
            <a:r>
              <a:rPr lang="it-IT" sz="1800" b="1" dirty="0" err="1" smtClean="0"/>
              <a:t>modalita'</a:t>
            </a:r>
            <a:r>
              <a:rPr lang="it-IT" sz="1800" b="1" dirty="0" smtClean="0"/>
              <a:t> telematica si esegue a mezzo di posta elettronica certificata all'indirizzo risultante da pubblici elenchi, nel rispetto della normativa, anche regolamentare, concernente la sottoscrizione, la trasmissione e la ricezione dei documenti informatici. La notificazione </a:t>
            </a:r>
            <a:r>
              <a:rPr lang="it-IT" sz="1800" b="1" dirty="0" err="1" smtClean="0"/>
              <a:t>puo'</a:t>
            </a:r>
            <a:r>
              <a:rPr lang="it-IT" sz="1800" b="1" dirty="0" smtClean="0"/>
              <a:t> essere eseguita esclusivamente utilizzando un indirizzo di posta elettronica certificata del notificante risultante da pubblici elenchi. </a:t>
            </a:r>
          </a:p>
          <a:p>
            <a:pPr algn="just" eaLnBrk="1" hangingPunct="1">
              <a:lnSpc>
                <a:spcPct val="80000"/>
              </a:lnSpc>
              <a:defRPr/>
            </a:pPr>
            <a:r>
              <a:rPr lang="it-IT" sz="1800" b="1" dirty="0" smtClean="0">
                <a:solidFill>
                  <a:srgbClr val="FF0000"/>
                </a:solidFill>
                <a:effectLst>
                  <a:outerShdw blurRad="38100" dist="38100" dir="2700000" algn="tl">
                    <a:srgbClr val="000000"/>
                  </a:outerShdw>
                </a:effectLst>
              </a:rPr>
              <a:t>2. Quando l'atto da notificarsi non consiste in un documento informatico, l'avvocato provvede ad estrarre copia informatica dell'atto formato su supporto analogico, attestandone la </a:t>
            </a:r>
            <a:r>
              <a:rPr lang="it-IT" sz="1800" b="1" dirty="0" err="1" smtClean="0">
                <a:solidFill>
                  <a:srgbClr val="FF0000"/>
                </a:solidFill>
                <a:effectLst>
                  <a:outerShdw blurRad="38100" dist="38100" dir="2700000" algn="tl">
                    <a:srgbClr val="000000"/>
                  </a:outerShdw>
                </a:effectLst>
              </a:rPr>
              <a:t>conformita'</a:t>
            </a:r>
            <a:r>
              <a:rPr lang="it-IT" sz="1800" b="1" dirty="0" smtClean="0">
                <a:solidFill>
                  <a:srgbClr val="FF0000"/>
                </a:solidFill>
                <a:effectLst>
                  <a:outerShdw blurRad="38100" dist="38100" dir="2700000" algn="tl">
                    <a:srgbClr val="000000"/>
                  </a:outerShdw>
                </a:effectLst>
              </a:rPr>
              <a:t> con le </a:t>
            </a:r>
            <a:r>
              <a:rPr lang="it-IT" sz="1800" b="1" dirty="0" err="1" smtClean="0">
                <a:solidFill>
                  <a:srgbClr val="FF0000"/>
                </a:solidFill>
                <a:effectLst>
                  <a:outerShdw blurRad="38100" dist="38100" dir="2700000" algn="tl">
                    <a:srgbClr val="000000"/>
                  </a:outerShdw>
                </a:effectLst>
              </a:rPr>
              <a:t>modalita'</a:t>
            </a:r>
            <a:r>
              <a:rPr lang="it-IT" sz="1800" b="1" dirty="0" smtClean="0">
                <a:solidFill>
                  <a:srgbClr val="FF0000"/>
                </a:solidFill>
                <a:effectLst>
                  <a:outerShdw blurRad="38100" dist="38100" dir="2700000" algn="tl">
                    <a:srgbClr val="000000"/>
                  </a:outerShdw>
                </a:effectLst>
              </a:rPr>
              <a:t> previste dall' articolo 16-undecies del decreto-legge 18 ottobre 2012, n. 179 , convertito, con modificazioni, dalla legge 17 dicembre 2012, n. 221 . </a:t>
            </a:r>
            <a:r>
              <a:rPr lang="it-IT" sz="1800" b="1" dirty="0" smtClean="0">
                <a:solidFill>
                  <a:srgbClr val="0070C0"/>
                </a:solidFill>
              </a:rPr>
              <a:t>(1). </a:t>
            </a:r>
          </a:p>
          <a:p>
            <a:pPr algn="just" eaLnBrk="1" hangingPunct="1">
              <a:lnSpc>
                <a:spcPct val="80000"/>
              </a:lnSpc>
              <a:defRPr/>
            </a:pPr>
            <a:r>
              <a:rPr lang="it-IT" sz="1800" b="1" dirty="0" smtClean="0">
                <a:solidFill>
                  <a:srgbClr val="FF0000"/>
                </a:solidFill>
                <a:effectLst>
                  <a:outerShdw blurRad="38100" dist="38100" dir="2700000" algn="tl">
                    <a:srgbClr val="000000"/>
                  </a:outerShdw>
                </a:effectLst>
              </a:rPr>
              <a:t>La notifica si esegue mediante allegazione dell'atto da notificarsi al messaggio di posta elettronica certificata</a:t>
            </a:r>
            <a:endParaRPr lang="it-IT" sz="1800" b="1" dirty="0" smtClean="0">
              <a:solidFill>
                <a:srgbClr val="0070C0"/>
              </a:solidFill>
            </a:endParaRPr>
          </a:p>
          <a:p>
            <a:pPr eaLnBrk="1" hangingPunct="1">
              <a:defRPr/>
            </a:pPr>
            <a:r>
              <a:rPr lang="it-IT" sz="1800" b="1" dirty="0" smtClean="0"/>
              <a:t>Omissis</a:t>
            </a:r>
          </a:p>
          <a:p>
            <a:pPr eaLnBrk="1" hangingPunct="1">
              <a:defRPr/>
            </a:pPr>
            <a:r>
              <a:rPr lang="it-IT" sz="1800" b="1" dirty="0" smtClean="0">
                <a:solidFill>
                  <a:srgbClr val="0070C0"/>
                </a:solidFill>
              </a:rPr>
              <a:t>(1)Comma modificato dall'articolo 19, comma 1-bis, del D.L. 27 giugno 2015 n. 83, convertito, con modificazioni, dalla Legge 6 agosto 2015, n. 132.</a:t>
            </a:r>
          </a:p>
          <a:p>
            <a:endParaRPr lang="it-IT" sz="1800" dirty="0" smtClean="0"/>
          </a:p>
          <a:p>
            <a:pPr algn="just"/>
            <a:endParaRPr lang="it-IT" sz="1800"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119</a:t>
            </a:fld>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3"/>
          <p:cNvSpPr>
            <a:spLocks noGrp="1"/>
          </p:cNvSpPr>
          <p:nvPr>
            <p:ph type="title"/>
          </p:nvPr>
        </p:nvSpPr>
        <p:spPr/>
        <p:txBody>
          <a:bodyPr>
            <a:normAutofit/>
          </a:bodyPr>
          <a:lstStyle/>
          <a:p>
            <a:pPr eaLnBrk="1" hangingPunct="1"/>
            <a:r>
              <a:rPr lang="it-IT" sz="4000" b="1" dirty="0" smtClean="0">
                <a:solidFill>
                  <a:srgbClr val="FF0000"/>
                </a:solidFill>
                <a:latin typeface="Arial" charset="0"/>
                <a:cs typeface="Arial" charset="0"/>
              </a:rPr>
              <a:t>COSA POSSIAMO NOTIFICARE:	</a:t>
            </a:r>
          </a:p>
        </p:txBody>
      </p:sp>
      <p:sp>
        <p:nvSpPr>
          <p:cNvPr id="19457" name="Segnaposto contenuto 2"/>
          <p:cNvSpPr>
            <a:spLocks noGrp="1"/>
          </p:cNvSpPr>
          <p:nvPr>
            <p:ph idx="1"/>
          </p:nvPr>
        </p:nvSpPr>
        <p:spPr>
          <a:xfrm>
            <a:off x="827584" y="1844824"/>
            <a:ext cx="7129462" cy="4641850"/>
          </a:xfrm>
        </p:spPr>
        <p:txBody>
          <a:bodyPr/>
          <a:lstStyle/>
          <a:p>
            <a:pPr marL="0" indent="0" algn="just" eaLnBrk="1" hangingPunct="1">
              <a:buFont typeface="Arial" charset="0"/>
              <a:buNone/>
            </a:pPr>
            <a:r>
              <a:rPr lang="it-IT" sz="4400" dirty="0" smtClean="0">
                <a:cs typeface="Arial" charset="0"/>
              </a:rPr>
              <a:t>Tutti gli atti che in precedenza si era abilitati a notificare con le notifiche in proprio a mezzo del servizio postale.</a:t>
            </a:r>
          </a:p>
        </p:txBody>
      </p:sp>
      <p:sp>
        <p:nvSpPr>
          <p:cNvPr id="5" name="Segnaposto numero diapositiva 4"/>
          <p:cNvSpPr>
            <a:spLocks noGrp="1"/>
          </p:cNvSpPr>
          <p:nvPr>
            <p:ph type="sldNum" sz="quarter" idx="12"/>
          </p:nvPr>
        </p:nvSpPr>
        <p:spPr/>
        <p:txBody>
          <a:bodyPr/>
          <a:lstStyle/>
          <a:p>
            <a:pPr>
              <a:defRPr/>
            </a:pPr>
            <a:fld id="{6760DCDF-4545-43EB-A83E-5BCC688F7EC7}" type="slidenum">
              <a:rPr lang="it-IT" smtClean="0"/>
              <a:pPr>
                <a:defRPr/>
              </a:pPr>
              <a:t>12</a:t>
            </a:fld>
            <a:endParaRPr lang="it-IT"/>
          </a:p>
        </p:txBody>
      </p:sp>
      <p:sp>
        <p:nvSpPr>
          <p:cNvPr id="19459" name="Letter"/>
          <p:cNvSpPr>
            <a:spLocks noEditPoints="1" noChangeArrowheads="1"/>
          </p:cNvSpPr>
          <p:nvPr/>
        </p:nvSpPr>
        <p:spPr bwMode="auto">
          <a:xfrm>
            <a:off x="3276600" y="4581525"/>
            <a:ext cx="2266950" cy="1133475"/>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5304 w 21600"/>
              <a:gd name="T25" fmla="*/ 9216 h 21600"/>
              <a:gd name="T26" fmla="*/ 17504 w 21600"/>
              <a:gd name="T27" fmla="*/ 183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solidFill>
            <a:srgbClr val="FFFFFF"/>
          </a:solidFill>
          <a:ln w="9525">
            <a:solidFill>
              <a:srgbClr val="000000"/>
            </a:solidFill>
            <a:miter lim="800000"/>
            <a:headEnd/>
            <a:tailEnd/>
          </a:ln>
        </p:spPr>
        <p:txBody>
          <a:bodyPr/>
          <a:lstStyle/>
          <a:p>
            <a:endParaRPr lang="it-IT"/>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p:cNvSpPr>
          <p:nvPr>
            <p:ph type="title"/>
          </p:nvPr>
        </p:nvSpPr>
        <p:spPr/>
        <p:txBody>
          <a:bodyPr>
            <a:normAutofit fontScale="90000"/>
          </a:bodyPr>
          <a:lstStyle/>
          <a:p>
            <a:r>
              <a:rPr lang="it-IT" altLang="ko-KR" sz="4000" b="1" dirty="0" smtClean="0">
                <a:solidFill>
                  <a:srgbClr val="FF3300"/>
                </a:solidFill>
                <a:effectLst>
                  <a:outerShdw blurRad="38100" dist="38100" dir="2700000" algn="tl">
                    <a:srgbClr val="000000"/>
                  </a:outerShdw>
                </a:effectLst>
                <a:ea typeface="Gulim" pitchFamily="34" charset="-127"/>
              </a:rPr>
              <a:t>ATTESTAZIONE </a:t>
            </a:r>
            <a:r>
              <a:rPr lang="it-IT" altLang="ko-KR" sz="4000" b="1" dirty="0" err="1" smtClean="0">
                <a:solidFill>
                  <a:srgbClr val="FF3300"/>
                </a:solidFill>
                <a:effectLst>
                  <a:outerShdw blurRad="38100" dist="38100" dir="2700000" algn="tl">
                    <a:srgbClr val="000000"/>
                  </a:outerShdw>
                </a:effectLst>
                <a:ea typeface="Gulim" pitchFamily="34" charset="-127"/>
              </a:rPr>
              <a:t>DI</a:t>
            </a:r>
            <a:r>
              <a:rPr lang="it-IT" altLang="ko-KR" sz="4000" b="1" dirty="0" smtClean="0">
                <a:solidFill>
                  <a:srgbClr val="FF3300"/>
                </a:solidFill>
                <a:effectLst>
                  <a:outerShdw blurRad="38100" dist="38100" dir="2700000" algn="tl">
                    <a:srgbClr val="000000"/>
                  </a:outerShdw>
                </a:effectLst>
                <a:ea typeface="Gulim" pitchFamily="34" charset="-127"/>
              </a:rPr>
              <a:t> CONFORMITA’ RIFERITA A COPIA informatica</a:t>
            </a:r>
            <a:endParaRPr lang="it-IT" sz="4000" dirty="0" smtClean="0"/>
          </a:p>
        </p:txBody>
      </p:sp>
      <p:sp>
        <p:nvSpPr>
          <p:cNvPr id="90114" name="Rectangle 3"/>
          <p:cNvSpPr>
            <a:spLocks noGrp="1"/>
          </p:cNvSpPr>
          <p:nvPr>
            <p:ph idx="1"/>
          </p:nvPr>
        </p:nvSpPr>
        <p:spPr/>
        <p:txBody>
          <a:bodyPr/>
          <a:lstStyle/>
          <a:p>
            <a:pPr algn="just" eaLnBrk="1" hangingPunct="1"/>
            <a:r>
              <a:rPr lang="it-IT" sz="2800" dirty="0" smtClean="0"/>
              <a:t>La norma di riferimento introdotta ex novo dal Art. 16-undecies del </a:t>
            </a:r>
            <a:r>
              <a:rPr lang="it-IT" sz="2800" dirty="0" smtClean="0">
                <a:solidFill>
                  <a:schemeClr val="hlink"/>
                </a:solidFill>
                <a:effectLst>
                  <a:outerShdw blurRad="38100" dist="38100" dir="2700000" algn="tl">
                    <a:srgbClr val="000000"/>
                  </a:outerShdw>
                </a:effectLst>
              </a:rPr>
              <a:t>decreto legge 83/2015, convertito con modificazioni, dalla Legge 6 agosto 2015, n. 132</a:t>
            </a:r>
            <a:r>
              <a:rPr lang="it-IT" sz="2800" dirty="0" smtClean="0"/>
              <a:t> (Modalità dell'attestazione di conformità) sono i commi 2 e seguenti essendo il primo riferito alle copie analogiche di documenti informatici (di cui non ci occuperemo in questa sede)</a:t>
            </a:r>
          </a:p>
          <a:p>
            <a:pPr algn="ctr" eaLnBrk="1" hangingPunct="1"/>
            <a:endParaRPr lang="it-IT" sz="3100" dirty="0" smtClean="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120</a:t>
            </a:fld>
            <a:endParaRPr lang="it-IT"/>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t>Art. 16-undecies commi 2 e </a:t>
            </a:r>
            <a:r>
              <a:rPr lang="it-IT" sz="2400" dirty="0" err="1" smtClean="0"/>
              <a:t>segg</a:t>
            </a:r>
            <a:r>
              <a:rPr lang="it-IT" sz="2400" dirty="0" smtClean="0"/>
              <a:t>  (Modalità dell'attestazione di conformità)</a:t>
            </a:r>
            <a:br>
              <a:rPr lang="it-IT" sz="2400" dirty="0" smtClean="0"/>
            </a:br>
            <a:r>
              <a:rPr lang="it-IT" sz="2400" dirty="0" smtClean="0">
                <a:solidFill>
                  <a:srgbClr val="00B0F0"/>
                </a:solidFill>
              </a:rPr>
              <a:t>COPIE INFORMATICHE</a:t>
            </a:r>
            <a:endParaRPr lang="it-IT" sz="2400" dirty="0"/>
          </a:p>
        </p:txBody>
      </p:sp>
      <p:sp>
        <p:nvSpPr>
          <p:cNvPr id="3" name="Segnaposto contenuto 2"/>
          <p:cNvSpPr>
            <a:spLocks noGrp="1"/>
          </p:cNvSpPr>
          <p:nvPr>
            <p:ph idx="1"/>
          </p:nvPr>
        </p:nvSpPr>
        <p:spPr/>
        <p:txBody>
          <a:bodyPr>
            <a:normAutofit lnSpcReduction="10000"/>
          </a:bodyPr>
          <a:lstStyle/>
          <a:p>
            <a:pPr algn="just" eaLnBrk="1" hangingPunct="1">
              <a:lnSpc>
                <a:spcPct val="80000"/>
              </a:lnSpc>
              <a:defRPr/>
            </a:pPr>
            <a:r>
              <a:rPr lang="it-IT" sz="2200" dirty="0" smtClean="0"/>
              <a:t>2. Quando l'attestazione di </a:t>
            </a:r>
            <a:r>
              <a:rPr lang="it-IT" sz="2200" dirty="0" err="1" smtClean="0"/>
              <a:t>conformita'</a:t>
            </a:r>
            <a:r>
              <a:rPr lang="it-IT" sz="2200" dirty="0" smtClean="0"/>
              <a:t> si riferisce ad una </a:t>
            </a:r>
            <a:r>
              <a:rPr lang="it-IT" sz="2200" b="1" u="sng" dirty="0" smtClean="0">
                <a:solidFill>
                  <a:srgbClr val="FF3300"/>
                </a:solidFill>
              </a:rPr>
              <a:t>copia informatica</a:t>
            </a:r>
            <a:r>
              <a:rPr lang="it-IT" sz="2200" dirty="0" smtClean="0"/>
              <a:t>, l'attestazione stessa e' apposta nel medesimo documento informatico. </a:t>
            </a:r>
          </a:p>
          <a:p>
            <a:pPr algn="just" eaLnBrk="1" hangingPunct="1">
              <a:lnSpc>
                <a:spcPct val="80000"/>
              </a:lnSpc>
              <a:defRPr/>
            </a:pPr>
            <a:r>
              <a:rPr lang="it-IT" sz="2200" dirty="0" smtClean="0"/>
              <a:t>3. Nel caso previsto dal comma 2, l'attestazione di </a:t>
            </a:r>
            <a:r>
              <a:rPr lang="it-IT" sz="2200" dirty="0" err="1" smtClean="0"/>
              <a:t>conformita'</a:t>
            </a:r>
            <a:r>
              <a:rPr lang="it-IT" sz="2200" dirty="0" smtClean="0"/>
              <a:t> </a:t>
            </a:r>
            <a:r>
              <a:rPr lang="it-IT" sz="2200" dirty="0" err="1" smtClean="0"/>
              <a:t>puo'</a:t>
            </a:r>
            <a:r>
              <a:rPr lang="it-IT" sz="2200" dirty="0" smtClean="0"/>
              <a:t> alternativamente essere apposta su un documento informatico separato e l'individuazione della copia cui si riferisce ha luogo esclusivamente secondo le </a:t>
            </a:r>
            <a:r>
              <a:rPr lang="it-IT" sz="2200" dirty="0" err="1" smtClean="0"/>
              <a:t>modalita'</a:t>
            </a:r>
            <a:r>
              <a:rPr lang="it-IT" sz="2200" dirty="0" smtClean="0"/>
              <a:t> stabilite nelle specifiche tecniche stabilite dal responsabile per i sistemi informativi automatizzati del Ministero della giustizia. </a:t>
            </a:r>
            <a:r>
              <a:rPr lang="it-IT" sz="2200" b="1" dirty="0" smtClean="0">
                <a:solidFill>
                  <a:srgbClr val="FF0000"/>
                </a:solidFill>
              </a:rPr>
              <a:t>Se la copia informatica e' destinata alla notifica, l'attestazione di </a:t>
            </a:r>
            <a:r>
              <a:rPr lang="it-IT" sz="2200" b="1" dirty="0" err="1" smtClean="0">
                <a:solidFill>
                  <a:srgbClr val="FF0000"/>
                </a:solidFill>
              </a:rPr>
              <a:t>conformita'</a:t>
            </a:r>
            <a:r>
              <a:rPr lang="it-IT" sz="2200" b="1" dirty="0" smtClean="0">
                <a:solidFill>
                  <a:srgbClr val="FF0000"/>
                </a:solidFill>
              </a:rPr>
              <a:t> e' inserita nella relazione di notificazione.</a:t>
            </a:r>
          </a:p>
          <a:p>
            <a:pPr algn="just" eaLnBrk="1" hangingPunct="1">
              <a:lnSpc>
                <a:spcPct val="80000"/>
              </a:lnSpc>
              <a:defRPr/>
            </a:pPr>
            <a:r>
              <a:rPr lang="it-IT" sz="2200" dirty="0" smtClean="0"/>
              <a:t>3-bis. I soggetti di cui all'articolo 16-decies, comma 1, che compiono le attestazioni di </a:t>
            </a:r>
            <a:r>
              <a:rPr lang="it-IT" sz="2200" dirty="0" err="1" smtClean="0"/>
              <a:t>conformita'</a:t>
            </a:r>
            <a:r>
              <a:rPr lang="it-IT" sz="2200" dirty="0" smtClean="0"/>
              <a:t> previste dalle disposizioni della presente sezione, dal codice di procedura civile e dalla legge 21 gennaio 1994, n. 53 , sono considerati pubblici ufficiali ad ogni effetto. </a:t>
            </a:r>
          </a:p>
          <a:p>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121</a:t>
            </a:fld>
            <a:endParaRPr lang="it-IT"/>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000" dirty="0" smtClean="0"/>
              <a:t>Testo in vigore dell’ </a:t>
            </a:r>
            <a:r>
              <a:rPr lang="it-IT" sz="2000" i="1" dirty="0" smtClean="0">
                <a:solidFill>
                  <a:srgbClr val="FF0000"/>
                </a:solidFill>
              </a:rPr>
              <a:t>Art. 16-undecies del decreto-legge 18 ottobre 2012, n. 179, convertito, con modificazioni, dalla legge 17 dicembre 2012, n. 221 </a:t>
            </a:r>
            <a:r>
              <a:rPr lang="it-IT" dirty="0" smtClean="0">
                <a:solidFill>
                  <a:srgbClr val="FF0000"/>
                </a:solidFill>
              </a:rPr>
              <a:t/>
            </a:r>
            <a:br>
              <a:rPr lang="it-IT" dirty="0" smtClean="0">
                <a:solidFill>
                  <a:srgbClr val="FF0000"/>
                </a:solidFill>
              </a:rPr>
            </a:br>
            <a:endParaRPr lang="it-IT" dirty="0"/>
          </a:p>
        </p:txBody>
      </p:sp>
      <p:sp>
        <p:nvSpPr>
          <p:cNvPr id="3" name="Segnaposto contenuto 2"/>
          <p:cNvSpPr>
            <a:spLocks noGrp="1"/>
          </p:cNvSpPr>
          <p:nvPr>
            <p:ph idx="1"/>
          </p:nvPr>
        </p:nvSpPr>
        <p:spPr/>
        <p:txBody>
          <a:bodyPr/>
          <a:lstStyle/>
          <a:p>
            <a:pPr algn="just" eaLnBrk="1" hangingPunct="1">
              <a:lnSpc>
                <a:spcPct val="80000"/>
              </a:lnSpc>
              <a:defRPr/>
            </a:pPr>
            <a:r>
              <a:rPr lang="it-IT" sz="2400" dirty="0" smtClean="0"/>
              <a:t>2. Quando l'attestazione di </a:t>
            </a:r>
            <a:r>
              <a:rPr lang="it-IT" sz="2400" dirty="0" err="1" smtClean="0"/>
              <a:t>conformita'</a:t>
            </a:r>
            <a:r>
              <a:rPr lang="it-IT" sz="2400" dirty="0" smtClean="0"/>
              <a:t> si riferisce ad una copia informatica, l'attestazione stessa e' apposta nel medesimo documento informatico. </a:t>
            </a:r>
          </a:p>
          <a:p>
            <a:pPr algn="just" eaLnBrk="1" hangingPunct="1">
              <a:lnSpc>
                <a:spcPct val="80000"/>
              </a:lnSpc>
              <a:defRPr/>
            </a:pPr>
            <a:r>
              <a:rPr lang="it-IT" sz="2400" dirty="0" smtClean="0"/>
              <a:t>3. Nel caso previsto dal comma 2, l'attestazione di </a:t>
            </a:r>
            <a:r>
              <a:rPr lang="it-IT" sz="2400" dirty="0" err="1" smtClean="0"/>
              <a:t>conformita'</a:t>
            </a:r>
            <a:r>
              <a:rPr lang="it-IT" sz="2400" dirty="0" smtClean="0"/>
              <a:t> </a:t>
            </a:r>
            <a:r>
              <a:rPr lang="it-IT" sz="2400" dirty="0" err="1" smtClean="0"/>
              <a:t>puo'</a:t>
            </a:r>
            <a:r>
              <a:rPr lang="it-IT" sz="2400" dirty="0" smtClean="0"/>
              <a:t> alternativamente essere apposta su un documento informatico separato e l'individuazione della copia cui si riferisce ha luogo esclusivamente secondo le </a:t>
            </a:r>
            <a:r>
              <a:rPr lang="it-IT" sz="2400" dirty="0" err="1" smtClean="0"/>
              <a:t>modalita'</a:t>
            </a:r>
            <a:r>
              <a:rPr lang="it-IT" sz="2400" dirty="0" smtClean="0"/>
              <a:t> stabilite nelle specifiche tecniche stabilite dal responsabile per i sistemi informativi automatizzati del Ministero della giustizia. Se la copia informatica e' destinata alla notifica, l'attestazione di </a:t>
            </a:r>
            <a:r>
              <a:rPr lang="it-IT" sz="2400" dirty="0" err="1" smtClean="0"/>
              <a:t>conformita'</a:t>
            </a:r>
            <a:r>
              <a:rPr lang="it-IT" sz="2400" dirty="0" smtClean="0"/>
              <a:t> e' inserita nella relazione di notificazione</a:t>
            </a:r>
            <a:endParaRPr lang="it-IT" sz="2400"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122</a:t>
            </a:fld>
            <a:endParaRPr lang="it-IT"/>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1800" b="1" dirty="0" smtClean="0"/>
              <a:t>Art. 19 </a:t>
            </a:r>
            <a:r>
              <a:rPr lang="it-IT" sz="1800" b="1" i="1" dirty="0" err="1" smtClean="0"/>
              <a:t>ter</a:t>
            </a:r>
            <a:r>
              <a:rPr lang="it-IT" sz="1800" b="1" i="1" dirty="0" smtClean="0"/>
              <a:t>,</a:t>
            </a:r>
            <a:r>
              <a:rPr lang="it-IT" sz="1800" b="1" dirty="0" smtClean="0"/>
              <a:t>  </a:t>
            </a:r>
            <a:r>
              <a:rPr lang="it-IT" sz="1800" b="1" dirty="0" err="1" smtClean="0"/>
              <a:t>Provv</a:t>
            </a:r>
            <a:r>
              <a:rPr lang="it-IT" sz="1800" b="1" dirty="0" smtClean="0"/>
              <a:t>. 16/4/2014 come introdotto dall’art. 1 decreto 28/12/2015 in vigore dal 09.01.2016</a:t>
            </a:r>
            <a:r>
              <a:rPr lang="it-IT" sz="1800" dirty="0" smtClean="0"/>
              <a:t>:</a:t>
            </a:r>
            <a:endParaRPr lang="it-IT" sz="1800" dirty="0"/>
          </a:p>
        </p:txBody>
      </p:sp>
      <p:sp>
        <p:nvSpPr>
          <p:cNvPr id="3" name="Segnaposto contenuto 2"/>
          <p:cNvSpPr>
            <a:spLocks noGrp="1"/>
          </p:cNvSpPr>
          <p:nvPr>
            <p:ph idx="1"/>
          </p:nvPr>
        </p:nvSpPr>
        <p:spPr/>
        <p:txBody>
          <a:bodyPr/>
          <a:lstStyle/>
          <a:p>
            <a:pPr algn="just"/>
            <a:r>
              <a:rPr lang="it-IT" sz="1400" dirty="0" smtClean="0"/>
              <a:t>(Comma 1) «Quando si deve procedere ad attestare la conformità di una copia informatica, anche per immagine, ai sensi del terzo comma dell’art. 16 </a:t>
            </a:r>
            <a:r>
              <a:rPr lang="it-IT" sz="1400" dirty="0" err="1" smtClean="0"/>
              <a:t>-undecies</a:t>
            </a:r>
            <a:r>
              <a:rPr lang="it-IT" sz="1400" dirty="0" smtClean="0"/>
              <a:t> del decreto-legge 18 ottobre 2012, n. 179, convertito con modificazioni dalla legge 17 dicembre 2012, n.221 </a:t>
            </a:r>
            <a:r>
              <a:rPr lang="it-IT" sz="1400" b="1" u="sng" dirty="0" smtClean="0">
                <a:solidFill>
                  <a:srgbClr val="FF0000"/>
                </a:solidFill>
              </a:rPr>
              <a:t>l’attestazione </a:t>
            </a:r>
            <a:r>
              <a:rPr lang="it-IT" sz="1400" dirty="0" smtClean="0"/>
              <a:t>è inserita in un documento informatico in formato PDF e </a:t>
            </a:r>
            <a:r>
              <a:rPr lang="it-IT" sz="1400" b="1" u="sng" dirty="0" smtClean="0">
                <a:solidFill>
                  <a:srgbClr val="FF0000"/>
                </a:solidFill>
              </a:rPr>
              <a:t>contiene una sintetica descrizione del documento di cui si sta attestando la conformità nonché il relativo nome del file. </a:t>
            </a:r>
            <a:r>
              <a:rPr lang="it-IT" sz="1400" dirty="0" smtClean="0"/>
              <a:t>Il documento informatico contenente l’attestazione è sottoscritto dal soggetto che compie l’attestazione con firma digitale o firma elettronica qualificata »</a:t>
            </a:r>
          </a:p>
          <a:p>
            <a:pPr algn="just"/>
            <a:r>
              <a:rPr lang="it-IT" sz="1400" dirty="0" smtClean="0"/>
              <a:t>comma 2) «Se la copia informatica è destinata ad essere depositata secondo le regole tecniche previste dall’art. 4 del decreto-legge 29 dicembre 2009, n. 193, convertito con modificazioni dalla legge 22 febbraio 2010, n. 24, il documento informatico contenente l’attestazione è inserito come allegato nella “busta telematica” di cui all’art. 14; i dati identificativi del documento informatico contenente l’attestazione, nonché del documento cui essa si riferisce, sono anche inseriti nel </a:t>
            </a:r>
            <a:r>
              <a:rPr lang="it-IT" sz="1400" dirty="0" err="1" smtClean="0"/>
              <a:t>fi</a:t>
            </a:r>
            <a:r>
              <a:rPr lang="it-IT" sz="1400" dirty="0" smtClean="0"/>
              <a:t> le </a:t>
            </a:r>
            <a:r>
              <a:rPr lang="it-IT" sz="1400" dirty="0" err="1" smtClean="0"/>
              <a:t>DatiAtto.xml</a:t>
            </a:r>
            <a:r>
              <a:rPr lang="it-IT" sz="1400" dirty="0" smtClean="0"/>
              <a:t> di cui all’art. 12, comma 1, lettera e» </a:t>
            </a:r>
          </a:p>
          <a:p>
            <a:pPr algn="just">
              <a:buNone/>
            </a:pPr>
            <a:r>
              <a:rPr lang="it-IT" sz="1400" dirty="0" smtClean="0"/>
              <a:t>e che</a:t>
            </a:r>
          </a:p>
          <a:p>
            <a:pPr algn="just"/>
            <a:r>
              <a:rPr lang="it-IT" sz="1400" dirty="0" smtClean="0"/>
              <a:t>(comma 3) «Se la copia informatica è destinata ad essere notificata ai sensi dell’art. 3 -bis della legge 21 gennaio 1994, n. 53, </a:t>
            </a:r>
            <a:r>
              <a:rPr lang="it-IT" sz="1400" b="1" u="sng" dirty="0" smtClean="0">
                <a:solidFill>
                  <a:srgbClr val="FF0000"/>
                </a:solidFill>
              </a:rPr>
              <a:t>gli elementi indicati al primo comma</a:t>
            </a:r>
            <a:r>
              <a:rPr lang="it-IT" sz="1400" dirty="0" smtClean="0"/>
              <a:t>, sono inseriti nella relazione di notificazione».</a:t>
            </a:r>
          </a:p>
          <a:p>
            <a:pPr algn="just"/>
            <a:endParaRPr lang="it-IT" sz="1400" dirty="0" smtClean="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123</a:t>
            </a:fld>
            <a:endParaRPr lang="it-IT"/>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052736"/>
            <a:ext cx="8229600" cy="5073427"/>
          </a:xfrm>
        </p:spPr>
        <p:txBody>
          <a:bodyPr>
            <a:normAutofit lnSpcReduction="10000"/>
          </a:bodyPr>
          <a:lstStyle/>
          <a:p>
            <a:pPr algn="just"/>
            <a:r>
              <a:rPr lang="it-IT" sz="2800" b="1" dirty="0" smtClean="0"/>
              <a:t>Se dal fascicolo informatico estraiamo i file nello stesso presenti quali copie informatiche al fine di utilizzarli per una notifica PEC (esempio ricorso per decreto ingiuntivo e decreto del giudice), </a:t>
            </a:r>
            <a:r>
              <a:rPr lang="it-IT" sz="2800" b="1" u="sng" dirty="0" smtClean="0"/>
              <a:t>è solo nella </a:t>
            </a:r>
            <a:r>
              <a:rPr lang="it-IT" sz="2800" b="1" u="sng" dirty="0" err="1" smtClean="0"/>
              <a:t>relata</a:t>
            </a:r>
            <a:r>
              <a:rPr lang="it-IT" sz="2800" b="1" u="sng" dirty="0" smtClean="0"/>
              <a:t> di notifica </a:t>
            </a:r>
            <a:r>
              <a:rPr lang="it-IT" sz="2800" b="1" dirty="0" smtClean="0"/>
              <a:t>che possiamo e dobbiamo  attestare la </a:t>
            </a:r>
            <a:r>
              <a:rPr lang="it-IT" sz="2800" b="1" dirty="0" err="1" smtClean="0"/>
              <a:t>conformita’</a:t>
            </a:r>
            <a:r>
              <a:rPr lang="it-IT" sz="2800" b="1" dirty="0" smtClean="0"/>
              <a:t> di tali copie informatiche a quelle presenti nel fascicolo informatico dalle quali sono estratte. Anche per la copia informatica di documento informatico non vi e’ nessuna necessità di sottoscriverla con la firma digitale.</a:t>
            </a:r>
            <a:endParaRPr lang="it-IT" sz="2800" dirty="0" smtClean="0"/>
          </a:p>
          <a:p>
            <a:pPr algn="just"/>
            <a:endParaRPr lang="it-IT" sz="2800" b="1"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124</a:t>
            </a:fld>
            <a:endParaRPr lang="it-IT"/>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l"/>
            <a:r>
              <a:rPr lang="it-IT" sz="2400" dirty="0" smtClean="0">
                <a:solidFill>
                  <a:srgbClr val="FF0000"/>
                </a:solidFill>
              </a:rPr>
              <a:t/>
            </a:r>
            <a:br>
              <a:rPr lang="it-IT" sz="2400" dirty="0" smtClean="0">
                <a:solidFill>
                  <a:srgbClr val="FF0000"/>
                </a:solidFill>
              </a:rPr>
            </a:br>
            <a:r>
              <a:rPr lang="it-IT" sz="2400" dirty="0" smtClean="0">
                <a:solidFill>
                  <a:srgbClr val="FF0000"/>
                </a:solidFill>
              </a:rPr>
              <a:t>Estrazione e notifica di una copia informatica di un documento </a:t>
            </a:r>
            <a:r>
              <a:rPr lang="it-IT" sz="2400" dirty="0" err="1" smtClean="0">
                <a:solidFill>
                  <a:srgbClr val="FF0000"/>
                </a:solidFill>
              </a:rPr>
              <a:t>informatico…</a:t>
            </a:r>
            <a:r>
              <a:rPr lang="it-IT" sz="2400" dirty="0" smtClean="0">
                <a:solidFill>
                  <a:srgbClr val="FF0000"/>
                </a:solidFill>
              </a:rPr>
              <a:t>..Passo </a:t>
            </a:r>
            <a:r>
              <a:rPr lang="it-IT" sz="2400" dirty="0" err="1" smtClean="0">
                <a:solidFill>
                  <a:srgbClr val="FF0000"/>
                </a:solidFill>
              </a:rPr>
              <a:t>passo</a:t>
            </a:r>
            <a:r>
              <a:rPr lang="it-IT" sz="2400" dirty="0" smtClean="0">
                <a:solidFill>
                  <a:srgbClr val="FF0000"/>
                </a:solidFill>
              </a:rPr>
              <a:t/>
            </a:r>
            <a:br>
              <a:rPr lang="it-IT" sz="2400" dirty="0" smtClean="0">
                <a:solidFill>
                  <a:srgbClr val="FF0000"/>
                </a:solidFill>
              </a:rPr>
            </a:br>
            <a:r>
              <a:rPr lang="it-IT" sz="2800" b="1" u="sng" dirty="0" smtClean="0">
                <a:solidFill>
                  <a:schemeClr val="hlink"/>
                </a:solidFill>
              </a:rPr>
              <a:t>CARTELLA ESEMPIO </a:t>
            </a:r>
            <a:r>
              <a:rPr lang="it-IT" sz="2800" b="1" u="sng" dirty="0" smtClean="0">
                <a:solidFill>
                  <a:schemeClr val="hlink"/>
                </a:solidFill>
              </a:rPr>
              <a:t>8</a:t>
            </a:r>
            <a:r>
              <a:rPr lang="it-IT" sz="2400" b="1" dirty="0" smtClean="0"/>
              <a:t/>
            </a:r>
            <a:br>
              <a:rPr lang="it-IT" sz="2400" b="1" dirty="0" smtClean="0"/>
            </a:br>
            <a:endParaRPr lang="it-IT" sz="2400" dirty="0">
              <a:solidFill>
                <a:srgbClr val="FF0000"/>
              </a:solidFill>
            </a:endParaRPr>
          </a:p>
        </p:txBody>
      </p:sp>
      <p:sp>
        <p:nvSpPr>
          <p:cNvPr id="3" name="Segnaposto contenuto 2"/>
          <p:cNvSpPr>
            <a:spLocks noGrp="1"/>
          </p:cNvSpPr>
          <p:nvPr>
            <p:ph idx="1"/>
          </p:nvPr>
        </p:nvSpPr>
        <p:spPr/>
        <p:txBody>
          <a:bodyPr>
            <a:normAutofit fontScale="92500"/>
          </a:bodyPr>
          <a:lstStyle/>
          <a:p>
            <a:pPr algn="just"/>
            <a:r>
              <a:rPr lang="it-IT" sz="1600" b="1" dirty="0" smtClean="0"/>
              <a:t>Immaginiamo di aver depositato (necessariamente) telematicamente un decreto ingiuntivo. Essendo atto di nostra produzione, prima del deposito, lo abbiamo firmato digitalmente (ad esempio, con firma CADES = .p7m) con il nostro “</a:t>
            </a:r>
            <a:r>
              <a:rPr lang="it-IT" sz="1600" b="1" dirty="0" err="1" smtClean="0"/>
              <a:t>imbustatore</a:t>
            </a:r>
            <a:r>
              <a:rPr lang="it-IT" sz="1600" b="1" dirty="0" smtClean="0"/>
              <a:t>”. </a:t>
            </a:r>
          </a:p>
          <a:p>
            <a:pPr algn="just"/>
            <a:r>
              <a:rPr lang="it-IT" sz="1600" b="1" dirty="0" smtClean="0"/>
              <a:t> Se dopo l’accettazione del deposito telematico da parte del cancelliere, entriamo nel fascicolo informatico del relativo procedimento possiamo non solo visualizzare ma anche estrarre e importare (download) sul nostro computer , il duplicato informatico –di cui ci occuperemo nella sezione successiva-  ed altresì la copia informatica del nostro ricorso.</a:t>
            </a:r>
          </a:p>
          <a:p>
            <a:pPr algn="just"/>
            <a:r>
              <a:rPr lang="it-IT" sz="1600" b="1" dirty="0" smtClean="0"/>
              <a:t>La copia informatica del nostro ricorso (ed anche della procura) recherà sul bordo destro quella che ormai è comunemente chiamata e conosciuta come “</a:t>
            </a:r>
            <a:r>
              <a:rPr lang="it-IT" sz="1600" b="1" dirty="0" err="1" smtClean="0"/>
              <a:t>coccardina</a:t>
            </a:r>
            <a:r>
              <a:rPr lang="it-IT" sz="1600" b="1" dirty="0" smtClean="0"/>
              <a:t>” che non ha nessun valore giuridico e che ha solo il fine di “informare” che il documento informatico dal quale è estratta risulta sottoscritto digitalmente).</a:t>
            </a:r>
            <a:endParaRPr lang="it-IT" sz="1600" dirty="0" smtClean="0"/>
          </a:p>
          <a:p>
            <a:pPr algn="just"/>
            <a:endParaRPr lang="it-IT" sz="1600" b="1" dirty="0" smtClean="0"/>
          </a:p>
          <a:p>
            <a:pPr algn="just"/>
            <a:r>
              <a:rPr lang="it-IT" sz="1600" b="1" dirty="0" smtClean="0"/>
              <a:t>Dopo l’accoglimento del ricorso troveremo sia la copia informatica anche del decreto del giudice che il duplicato informatico dello stesso (di cui ci occuperemo in seguito). </a:t>
            </a:r>
            <a:r>
              <a:rPr lang="it-IT" sz="1600" b="1" dirty="0" smtClean="0">
                <a:solidFill>
                  <a:srgbClr val="0070C0"/>
                </a:solidFill>
              </a:rPr>
              <a:t>In alto a destra di regola in blu sarà indicato il numero del decreto, la data di deposito nonché il n. di RG del procedimento</a:t>
            </a:r>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125</a:t>
            </a:fld>
            <a:endParaRPr lang="it-IT"/>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1008112"/>
          </a:xfrm>
        </p:spPr>
        <p:txBody>
          <a:bodyPr/>
          <a:lstStyle/>
          <a:p>
            <a:r>
              <a:rPr lang="it-IT" sz="2400" dirty="0" err="1" smtClean="0">
                <a:solidFill>
                  <a:srgbClr val="FF0000"/>
                </a:solidFill>
              </a:rPr>
              <a:t>Segue….estrazione</a:t>
            </a:r>
            <a:r>
              <a:rPr lang="it-IT" sz="2400" dirty="0" smtClean="0">
                <a:solidFill>
                  <a:srgbClr val="FF0000"/>
                </a:solidFill>
              </a:rPr>
              <a:t> e notifica di una copia informatica di un documento informatico. Passo </a:t>
            </a:r>
            <a:r>
              <a:rPr lang="it-IT" sz="2400" dirty="0" err="1" smtClean="0">
                <a:solidFill>
                  <a:srgbClr val="FF0000"/>
                </a:solidFill>
              </a:rPr>
              <a:t>passo</a:t>
            </a:r>
            <a:endParaRPr lang="it-IT" sz="2400" dirty="0"/>
          </a:p>
        </p:txBody>
      </p:sp>
      <p:sp>
        <p:nvSpPr>
          <p:cNvPr id="3" name="Segnaposto contenuto 2"/>
          <p:cNvSpPr>
            <a:spLocks noGrp="1"/>
          </p:cNvSpPr>
          <p:nvPr>
            <p:ph idx="1"/>
          </p:nvPr>
        </p:nvSpPr>
        <p:spPr>
          <a:xfrm>
            <a:off x="395536" y="1340768"/>
            <a:ext cx="8291264" cy="4968552"/>
          </a:xfrm>
        </p:spPr>
        <p:txBody>
          <a:bodyPr/>
          <a:lstStyle/>
          <a:p>
            <a:pPr algn="just"/>
            <a:r>
              <a:rPr lang="it-IT" sz="2600" dirty="0" smtClean="0"/>
              <a:t>Una volta estratta dal fascicolo informatico la copia informatica del ricorso per ingiunzione e del decreto di accoglimento (la procura può essere omessa perché la notifica della procura serve solo a provare di averla quando si compie la notifica e nel caso di specie risulta già depositata agli atti del procedimento già radicato) possono essere lasciati distinti e rinominati oppure possono essere uniti mediante i </a:t>
            </a:r>
            <a:r>
              <a:rPr lang="it-IT" sz="2600" dirty="0" err="1" smtClean="0"/>
              <a:t>piu’</a:t>
            </a:r>
            <a:r>
              <a:rPr lang="it-IT" sz="2600" dirty="0" smtClean="0"/>
              <a:t> comuni programmi che uniscono i file pdf (es. </a:t>
            </a:r>
            <a:r>
              <a:rPr lang="it-IT" sz="2600" dirty="0" err="1" smtClean="0"/>
              <a:t>Split</a:t>
            </a:r>
            <a:r>
              <a:rPr lang="it-IT" sz="2600" dirty="0" smtClean="0"/>
              <a:t> &amp; </a:t>
            </a:r>
            <a:r>
              <a:rPr lang="it-IT" sz="2600" dirty="0" err="1" smtClean="0"/>
              <a:t>Merge</a:t>
            </a:r>
            <a:r>
              <a:rPr lang="it-IT" sz="2600" dirty="0" smtClean="0"/>
              <a:t> di </a:t>
            </a:r>
            <a:r>
              <a:rPr lang="it-IT" sz="2600" dirty="0" err="1" smtClean="0"/>
              <a:t>icecream*</a:t>
            </a:r>
            <a:r>
              <a:rPr lang="it-IT" sz="2600" dirty="0" smtClean="0"/>
              <a:t>) ed il file così ottenuto rinominato es. ricorso+decreto_00.2016.</a:t>
            </a:r>
          </a:p>
          <a:p>
            <a:pPr algn="just"/>
            <a:r>
              <a:rPr lang="it-IT" sz="2600" dirty="0" smtClean="0"/>
              <a:t>* </a:t>
            </a:r>
            <a:r>
              <a:rPr lang="it-IT" sz="1600" dirty="0" smtClean="0">
                <a:solidFill>
                  <a:srgbClr val="0070C0"/>
                </a:solidFill>
              </a:rPr>
              <a:t>scaricabile gratuitamente dal sito http://icecreamapps.com/it/PDF-Split-and-Merge</a:t>
            </a:r>
            <a:r>
              <a:rPr lang="it-IT" sz="2800" dirty="0" smtClean="0"/>
              <a:t>/</a:t>
            </a:r>
            <a:endParaRPr lang="it-IT" sz="2800"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126</a:t>
            </a:fld>
            <a:endParaRPr lang="it-IT"/>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txBody>
          <a:bodyPr/>
          <a:lstStyle/>
          <a:p>
            <a:r>
              <a:rPr lang="it-IT" dirty="0" smtClean="0"/>
              <a:t>Esempio di </a:t>
            </a:r>
            <a:r>
              <a:rPr lang="it-IT" dirty="0" err="1" smtClean="0"/>
              <a:t>relata</a:t>
            </a:r>
            <a:endParaRPr lang="it-IT" dirty="0"/>
          </a:p>
        </p:txBody>
      </p:sp>
      <p:sp>
        <p:nvSpPr>
          <p:cNvPr id="3" name="Segnaposto contenuto 2"/>
          <p:cNvSpPr>
            <a:spLocks noGrp="1"/>
          </p:cNvSpPr>
          <p:nvPr>
            <p:ph idx="1"/>
          </p:nvPr>
        </p:nvSpPr>
        <p:spPr>
          <a:xfrm>
            <a:off x="457200" y="1124744"/>
            <a:ext cx="8229600" cy="5001419"/>
          </a:xfrm>
        </p:spPr>
        <p:txBody>
          <a:bodyPr>
            <a:normAutofit fontScale="92500"/>
          </a:bodyPr>
          <a:lstStyle/>
          <a:p>
            <a:pPr algn="ctr"/>
            <a:r>
              <a:rPr lang="it-IT" sz="1300" dirty="0" smtClean="0"/>
              <a:t>RELATA </a:t>
            </a:r>
            <a:r>
              <a:rPr lang="it-IT" sz="1300" dirty="0" err="1" smtClean="0"/>
              <a:t>DI</a:t>
            </a:r>
            <a:r>
              <a:rPr lang="it-IT" sz="1300" dirty="0" smtClean="0"/>
              <a:t> NOTIFICA MEDIANTE POSTA ELETTRONICA</a:t>
            </a:r>
          </a:p>
          <a:p>
            <a:pPr algn="ctr"/>
            <a:r>
              <a:rPr lang="it-IT" sz="1300" dirty="0" smtClean="0"/>
              <a:t>CERTIFICATA</a:t>
            </a:r>
          </a:p>
          <a:p>
            <a:pPr algn="ctr"/>
            <a:r>
              <a:rPr lang="it-IT" sz="1300" dirty="0" smtClean="0"/>
              <a:t>ex artt. 1 e 3-bis della Legge 21 gennaio 1994, n. 53</a:t>
            </a:r>
          </a:p>
          <a:p>
            <a:pPr algn="just"/>
            <a:r>
              <a:rPr lang="it-IT" sz="1300" b="1" dirty="0" smtClean="0"/>
              <a:t>Io sottoscritto Avv. ______________ del foro di ____________ (cod. </a:t>
            </a:r>
            <a:r>
              <a:rPr lang="it-IT" sz="1300" b="1" dirty="0" err="1" smtClean="0"/>
              <a:t>fisc</a:t>
            </a:r>
            <a:r>
              <a:rPr lang="it-IT" sz="1300" b="1" dirty="0" smtClean="0"/>
              <a:t>. </a:t>
            </a:r>
            <a:r>
              <a:rPr lang="it-IT" sz="1300" dirty="0" smtClean="0"/>
              <a:t>XXX </a:t>
            </a:r>
            <a:r>
              <a:rPr lang="it-IT" sz="1300" dirty="0" err="1" smtClean="0"/>
              <a:t>XXX</a:t>
            </a:r>
            <a:r>
              <a:rPr lang="it-IT" sz="1300" dirty="0" smtClean="0"/>
              <a:t> 00X00 X000X</a:t>
            </a:r>
            <a:r>
              <a:rPr lang="it-IT" sz="1300" b="1" dirty="0" smtClean="0"/>
              <a:t>), con studio in Via __________, ____________ (___),  (</a:t>
            </a:r>
            <a:r>
              <a:rPr lang="it-IT" sz="1300" b="1" dirty="0" err="1" smtClean="0"/>
              <a:t>P.iva</a:t>
            </a:r>
            <a:r>
              <a:rPr lang="it-IT" sz="1300" b="1" dirty="0" smtClean="0"/>
              <a:t> __________), in ragione del disposto della L. 21 gennaio 1994, n. 53 e successive modifiche ed integrazioni,  quale difensore di </a:t>
            </a:r>
            <a:r>
              <a:rPr lang="it-IT" sz="1300" dirty="0" smtClean="0"/>
              <a:t>[DATI COMPLETI DELLA PARTE DIFESA DALL’AVVOCATO NOTIFICATORE COMPRENSIVI </a:t>
            </a:r>
            <a:r>
              <a:rPr lang="it-IT" sz="1300" dirty="0" err="1" smtClean="0"/>
              <a:t>DI</a:t>
            </a:r>
            <a:r>
              <a:rPr lang="it-IT" sz="1300" dirty="0" smtClean="0"/>
              <a:t> CODICE FISCALE E PARTITA IVA], ], per il quale si procede alla presente notifica in virtù della procura alle liti ex art. 83, III comma, </a:t>
            </a:r>
            <a:r>
              <a:rPr lang="it-IT" sz="1300" dirty="0" err="1" smtClean="0"/>
              <a:t>c.p.c.</a:t>
            </a:r>
            <a:r>
              <a:rPr lang="it-IT" sz="1300" dirty="0" smtClean="0"/>
              <a:t>,</a:t>
            </a:r>
            <a:r>
              <a:rPr lang="it-IT" sz="1300" b="1" dirty="0" smtClean="0"/>
              <a:t>  </a:t>
            </a:r>
            <a:r>
              <a:rPr lang="it-IT" sz="1300" dirty="0" smtClean="0"/>
              <a:t>[se trattasi di procura spesa per la prima volta utilizzare la seguente dicitura],  che si allega, originariamente su foglio separato dal quale ho estratto copia informatica, </a:t>
            </a:r>
            <a:r>
              <a:rPr lang="it-IT" sz="1300" b="1" u="sng" dirty="0" smtClean="0"/>
              <a:t>firmata digitalmente</a:t>
            </a:r>
            <a:r>
              <a:rPr lang="it-IT" sz="1300" dirty="0" smtClean="0"/>
              <a:t>, in conformità di quanto previsto dall’art. 18, comma 5, del D.M. 44/2011, </a:t>
            </a:r>
            <a:r>
              <a:rPr lang="it-IT" sz="1300" i="1" dirty="0" smtClean="0"/>
              <a:t>così come modificato  dall'articolo 5, comma 1, lettere a) e b), del D.M. 15 ottobre 2012, n. 209 e successivamente sostituito dall'articolo 1, comma 1, del D.M. 3 aprile 2013, n. 48</a:t>
            </a:r>
            <a:r>
              <a:rPr lang="it-IT" sz="1300" dirty="0" smtClean="0"/>
              <a:t> [alternativamente] </a:t>
            </a:r>
            <a:r>
              <a:rPr lang="it-IT" sz="1300" b="1" dirty="0" smtClean="0"/>
              <a:t>r</a:t>
            </a:r>
            <a:r>
              <a:rPr lang="it-IT" sz="1300" dirty="0" smtClean="0"/>
              <a:t>ilasciata a </a:t>
            </a:r>
            <a:r>
              <a:rPr lang="it-IT" sz="1300" b="1" dirty="0" err="1" smtClean="0"/>
              <a:t>margine\in</a:t>
            </a:r>
            <a:r>
              <a:rPr lang="it-IT" sz="1300" b="1" dirty="0" smtClean="0"/>
              <a:t> calce dell’atto _____________(</a:t>
            </a:r>
            <a:r>
              <a:rPr lang="it-IT" sz="1300" dirty="0" smtClean="0"/>
              <a:t>INDICARE ATTO DOVE SI TROVA LA DELEGA</a:t>
            </a:r>
            <a:r>
              <a:rPr lang="it-IT" sz="1300" b="1" dirty="0" smtClean="0"/>
              <a:t>) nell’ambito del procedimento di cui </a:t>
            </a:r>
            <a:r>
              <a:rPr lang="it-IT" sz="1300" b="1" dirty="0" err="1" smtClean="0"/>
              <a:t>infra</a:t>
            </a:r>
            <a:r>
              <a:rPr lang="it-IT" sz="1300" b="1" dirty="0" smtClean="0"/>
              <a:t> (</a:t>
            </a:r>
            <a:r>
              <a:rPr lang="it-IT" sz="1300" dirty="0" smtClean="0"/>
              <a:t>INSERIRE SOLO SE TRATTASI </a:t>
            </a:r>
            <a:r>
              <a:rPr lang="it-IT" sz="1300" dirty="0" err="1" smtClean="0"/>
              <a:t>DI</a:t>
            </a:r>
            <a:r>
              <a:rPr lang="it-IT" sz="1300" dirty="0" smtClean="0"/>
              <a:t> PROCEDIMENTO GIÀ PENDENTEDELEGA</a:t>
            </a:r>
            <a:r>
              <a:rPr lang="it-IT" sz="1300" b="1" dirty="0" smtClean="0"/>
              <a:t>)</a:t>
            </a:r>
            <a:endParaRPr lang="it-IT" sz="1300" dirty="0" smtClean="0"/>
          </a:p>
          <a:p>
            <a:pPr algn="ctr"/>
            <a:r>
              <a:rPr lang="it-IT" sz="1300" b="1" dirty="0" smtClean="0"/>
              <a:t>NOTIFICO</a:t>
            </a:r>
          </a:p>
          <a:p>
            <a:r>
              <a:rPr lang="it-IT" sz="1300" dirty="0" smtClean="0"/>
              <a:t>ad ogni effetto di legge</a:t>
            </a:r>
            <a:r>
              <a:rPr lang="it-IT" sz="1300" b="1" dirty="0" smtClean="0"/>
              <a:t> copia informatica dell’allegato atto (</a:t>
            </a:r>
            <a:r>
              <a:rPr lang="it-IT" sz="1300" b="1" dirty="0" err="1" smtClean="0"/>
              <a:t>es</a:t>
            </a:r>
            <a:r>
              <a:rPr lang="it-IT" sz="1300" b="1" dirty="0" smtClean="0"/>
              <a:t> ricorso depositato telematicamente in data_____+ decreto ingiuntivo n.__\___ depositato in data_______), </a:t>
            </a:r>
            <a:r>
              <a:rPr lang="it-IT" sz="1300" b="1" u="sng" dirty="0" smtClean="0"/>
              <a:t>firmato digitalmente</a:t>
            </a:r>
            <a:r>
              <a:rPr lang="it-IT" sz="1300" b="1" dirty="0" smtClean="0"/>
              <a:t>, a </a:t>
            </a:r>
            <a:r>
              <a:rPr lang="it-IT" sz="1300" dirty="0" smtClean="0"/>
              <a:t>[DATI DEL DESTINATARIO – </a:t>
            </a:r>
            <a:r>
              <a:rPr lang="it-IT" sz="1300" i="1" dirty="0" smtClean="0"/>
              <a:t>NOME COGNOME O LA DENOMINAZIONE E RAGIONE SOCIALE</a:t>
            </a:r>
            <a:r>
              <a:rPr lang="it-IT" sz="1300" dirty="0" smtClean="0"/>
              <a:t> </a:t>
            </a:r>
            <a:r>
              <a:rPr lang="it-IT" sz="1300" b="1" dirty="0" smtClean="0"/>
              <a:t>all’indirizzo di posta elettronica</a:t>
            </a:r>
            <a:r>
              <a:rPr lang="it-IT" sz="1300" dirty="0" smtClean="0"/>
              <a:t> [INDIRIZZO PEC </a:t>
            </a:r>
            <a:r>
              <a:rPr lang="it-IT" sz="1300" dirty="0" err="1" smtClean="0"/>
              <a:t>DI</a:t>
            </a:r>
            <a:r>
              <a:rPr lang="it-IT" sz="1300" dirty="0" smtClean="0"/>
              <a:t> DESTINAZIONE]</a:t>
            </a:r>
            <a:r>
              <a:rPr lang="it-IT" sz="1300" b="1" dirty="0" smtClean="0"/>
              <a:t> estratto</a:t>
            </a:r>
            <a:r>
              <a:rPr lang="it-IT" sz="1300" dirty="0" smtClean="0"/>
              <a:t>[INSERIRE IN VIA ALTERNATIVA]</a:t>
            </a:r>
          </a:p>
          <a:p>
            <a:pPr lvl="0"/>
            <a:r>
              <a:rPr lang="it-IT" sz="1300" dirty="0" smtClean="0"/>
              <a:t>dal Registro delle Imprese di [SEDE DEL DESTINATARIO];</a:t>
            </a:r>
          </a:p>
          <a:p>
            <a:pPr lvl="0"/>
            <a:r>
              <a:rPr lang="it-IT" sz="1300" dirty="0" smtClean="0"/>
              <a:t>dal Registro Generale degli Indirizzi Elettronici (</a:t>
            </a:r>
            <a:r>
              <a:rPr lang="it-IT" sz="1300" dirty="0" err="1" smtClean="0"/>
              <a:t>RE.G.IN.DE</a:t>
            </a:r>
            <a:r>
              <a:rPr lang="it-IT" sz="1300" dirty="0" smtClean="0"/>
              <a:t>), consultabile dal sito http://pst.giustizia.it/PST/;</a:t>
            </a:r>
          </a:p>
          <a:p>
            <a:pPr lvl="0"/>
            <a:r>
              <a:rPr lang="it-IT" sz="1300" dirty="0" smtClean="0"/>
              <a:t>dall’indice </a:t>
            </a:r>
            <a:r>
              <a:rPr lang="it-IT" sz="1300" dirty="0" err="1" smtClean="0"/>
              <a:t>PP.AA</a:t>
            </a:r>
            <a:r>
              <a:rPr lang="it-IT" sz="1300" dirty="0" smtClean="0"/>
              <a:t>. consultabile dal sito http://pst.giustizia.it/PST/;</a:t>
            </a:r>
          </a:p>
          <a:p>
            <a:pPr lvl="0"/>
            <a:r>
              <a:rPr lang="it-IT" sz="1300" dirty="0" smtClean="0"/>
              <a:t>dall' l'Indice Nazionale degli Indirizzi di Posta Elettronica Certificata istituito dal Ministero dello Sviluppo Economico., brevemente Indice INI-PEC, consultabile dal sito </a:t>
            </a:r>
            <a:r>
              <a:rPr lang="it-IT" sz="1300" dirty="0" smtClean="0">
                <a:hlinkClick r:id="rId2"/>
              </a:rPr>
              <a:t>http://www.inipec.gov.it</a:t>
            </a:r>
            <a:endParaRPr lang="it-IT" sz="1300" dirty="0" smtClean="0"/>
          </a:p>
          <a:p>
            <a:pPr algn="just"/>
            <a:endParaRPr lang="it-IT" sz="1400" dirty="0" smtClean="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127</a:t>
            </a:fld>
            <a:endParaRPr lang="it-IT"/>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60648"/>
            <a:ext cx="8229600" cy="5865515"/>
          </a:xfrm>
        </p:spPr>
        <p:txBody>
          <a:bodyPr/>
          <a:lstStyle/>
          <a:p>
            <a:pPr algn="ctr"/>
            <a:r>
              <a:rPr lang="it-IT" sz="1300" b="1" dirty="0" smtClean="0"/>
              <a:t>DICHIARO</a:t>
            </a:r>
            <a:endParaRPr lang="it-IT" sz="1300" dirty="0" smtClean="0"/>
          </a:p>
          <a:p>
            <a:r>
              <a:rPr lang="it-IT" sz="1300" b="1" dirty="0" smtClean="0"/>
              <a:t>che la presente notifica viene effettuata in relazione al procedimento </a:t>
            </a:r>
            <a:endParaRPr lang="it-IT" sz="1300" dirty="0" smtClean="0"/>
          </a:p>
          <a:p>
            <a:r>
              <a:rPr lang="it-IT" sz="1300" dirty="0" smtClean="0"/>
              <a:t>[INSERIREL’AUTORITÀ GIUDIZIARIA AVANTI ALLA QUALE PENDE IL PROCEDIMENTO RELATIVOALLA NOTIFICA – SEZIONE DEL TRIBUNALE </a:t>
            </a:r>
            <a:r>
              <a:rPr lang="it-IT" sz="1300" dirty="0" err="1" smtClean="0"/>
              <a:t>--‐‑</a:t>
            </a:r>
            <a:r>
              <a:rPr lang="it-IT" sz="1300" dirty="0" smtClean="0"/>
              <a:t> RG DEL PROCEDIMENTO E ANNO]</a:t>
            </a:r>
          </a:p>
          <a:p>
            <a:pPr algn="ctr"/>
            <a:r>
              <a:rPr lang="it-IT" sz="1300" b="1" dirty="0" smtClean="0"/>
              <a:t>ATTESTO</a:t>
            </a:r>
            <a:endParaRPr lang="it-IT" sz="1300" dirty="0" smtClean="0"/>
          </a:p>
          <a:p>
            <a:pPr algn="just"/>
            <a:r>
              <a:rPr lang="it-IT" sz="1300" b="1" dirty="0" smtClean="0">
                <a:solidFill>
                  <a:srgbClr val="FF0000"/>
                </a:solidFill>
              </a:rPr>
              <a:t>ai sensi degli artt. 16-bis comma 9 bis D.L. 18.10.2012 n. 179 </a:t>
            </a:r>
            <a:r>
              <a:rPr lang="it-IT" sz="1300" i="1" dirty="0" smtClean="0">
                <a:solidFill>
                  <a:srgbClr val="FF0000"/>
                </a:solidFill>
              </a:rPr>
              <a:t>convertito con modificazioni in L. 17.12.2012 n. 221, come modificato dall’art 52 D.L. 24.06.2014 n. 90 convertito con modificazioni in L. 11.08.2014 n. 114</a:t>
            </a:r>
            <a:r>
              <a:rPr lang="it-IT" sz="1300" b="1" dirty="0" smtClean="0">
                <a:solidFill>
                  <a:srgbClr val="FF0000"/>
                </a:solidFill>
              </a:rPr>
              <a:t>, e dell’art. 16 </a:t>
            </a:r>
            <a:r>
              <a:rPr lang="it-IT" sz="1300" b="1" dirty="0" err="1" smtClean="0">
                <a:solidFill>
                  <a:srgbClr val="FF0000"/>
                </a:solidFill>
              </a:rPr>
              <a:t>undecies</a:t>
            </a:r>
            <a:r>
              <a:rPr lang="it-IT" sz="1300" b="1" dirty="0" smtClean="0">
                <a:solidFill>
                  <a:srgbClr val="FF0000"/>
                </a:solidFill>
              </a:rPr>
              <a:t>, comma 3, del D.L. 18.10.2012 n. 179, </a:t>
            </a:r>
            <a:r>
              <a:rPr lang="it-IT" sz="1300" i="1" dirty="0" smtClean="0">
                <a:solidFill>
                  <a:srgbClr val="FF0000"/>
                </a:solidFill>
              </a:rPr>
              <a:t>convertito con modificazioni in L. 17.12.2012 n. 221, come modificato dall’art. 19 del D.L. 27 giugno 2015 n. 83, convertito, con modificazioni, dalla Legge 6 agosto 2015, n. 132</a:t>
            </a:r>
            <a:r>
              <a:rPr lang="it-IT" sz="1300" b="1" dirty="0" smtClean="0">
                <a:solidFill>
                  <a:srgbClr val="FF0000"/>
                </a:solidFill>
              </a:rPr>
              <a:t>, nonché dell’art. 19 </a:t>
            </a:r>
            <a:r>
              <a:rPr lang="it-IT" sz="1300" b="1" dirty="0" err="1" smtClean="0">
                <a:solidFill>
                  <a:srgbClr val="FF0000"/>
                </a:solidFill>
              </a:rPr>
              <a:t>ter</a:t>
            </a:r>
            <a:r>
              <a:rPr lang="it-IT" sz="1300" b="1" dirty="0" smtClean="0">
                <a:solidFill>
                  <a:srgbClr val="FF0000"/>
                </a:solidFill>
              </a:rPr>
              <a:t> Provvedimento DGSIA del 14.04.2014, </a:t>
            </a:r>
            <a:r>
              <a:rPr lang="it-IT" sz="1300" i="1" dirty="0" smtClean="0">
                <a:solidFill>
                  <a:srgbClr val="FF0000"/>
                </a:solidFill>
              </a:rPr>
              <a:t>introdotto con Provvedimento del 28.12.2015 pubblicato sulla G.U. del 07.01.2016, </a:t>
            </a:r>
            <a:r>
              <a:rPr lang="it-IT" sz="1300" b="1" dirty="0" smtClean="0">
                <a:solidFill>
                  <a:srgbClr val="FF0000"/>
                </a:solidFill>
              </a:rPr>
              <a:t>che la copia informatica l’atto ___________________ (</a:t>
            </a:r>
            <a:r>
              <a:rPr lang="it-IT" sz="1300" b="1" dirty="0" smtClean="0"/>
              <a:t>(</a:t>
            </a:r>
            <a:r>
              <a:rPr lang="it-IT" sz="1300" b="1" dirty="0" err="1" smtClean="0"/>
              <a:t>es</a:t>
            </a:r>
            <a:r>
              <a:rPr lang="it-IT" sz="1300" b="1" dirty="0" smtClean="0"/>
              <a:t> ricorso depositato telematicamente in data_____+ decreto ingiuntivo n.__\___ depositato in data_______)</a:t>
            </a:r>
            <a:r>
              <a:rPr lang="it-IT" sz="1300" b="1" dirty="0" smtClean="0">
                <a:solidFill>
                  <a:srgbClr val="FF0000"/>
                </a:solidFill>
              </a:rPr>
              <a:t>, (FILE DENOMINATO     ), composto da complessive n. _ pagine,  allegata/e al messaggio di posta elettronica certificata cui viene pure allegata la presente relazione di notificazione e da me estratta in via telematica, è conforme al corrispondente atto contenuto nel fascicolo informatico della causa di cui sopra ed è da ritenersi, pertanto, equivalente all’originale ai sensi delle citate norme.</a:t>
            </a:r>
            <a:endParaRPr lang="it-IT" sz="1300" dirty="0" smtClean="0">
              <a:solidFill>
                <a:srgbClr val="FF0000"/>
              </a:solidFill>
            </a:endParaRPr>
          </a:p>
          <a:p>
            <a:pPr algn="just"/>
            <a:r>
              <a:rPr lang="it-IT" sz="1300" dirty="0" smtClean="0"/>
              <a:t> </a:t>
            </a:r>
            <a:r>
              <a:rPr lang="it-IT" sz="1300" b="1" dirty="0" smtClean="0"/>
              <a:t>Attesto da ultimo che il messaggio PEC è  inviato dal mio indirizzo </a:t>
            </a:r>
            <a:r>
              <a:rPr lang="it-IT" sz="1300" u="sng" dirty="0" smtClean="0"/>
              <a:t>nome.cognome</a:t>
            </a:r>
            <a:r>
              <a:rPr lang="it-IT" sz="1300" b="1" u="sng" dirty="0" smtClean="0">
                <a:hlinkClick r:id="rId2"/>
              </a:rPr>
              <a:t>@ordineavvocatirimini.it</a:t>
            </a:r>
            <a:r>
              <a:rPr lang="it-IT" sz="1300" b="1" dirty="0" smtClean="0"/>
              <a:t>, iscritto nel Registro Generale degli indirizzi Elettronici </a:t>
            </a:r>
            <a:r>
              <a:rPr lang="it-IT" sz="1300" dirty="0" smtClean="0"/>
              <a:t>(</a:t>
            </a:r>
            <a:r>
              <a:rPr lang="it-IT" sz="1300" dirty="0" err="1" smtClean="0"/>
              <a:t>RE.G.IN.DE</a:t>
            </a:r>
            <a:r>
              <a:rPr lang="it-IT" sz="1300" dirty="0" smtClean="0"/>
              <a:t>), </a:t>
            </a:r>
            <a:r>
              <a:rPr lang="it-IT" sz="1300" b="1" dirty="0" smtClean="0"/>
              <a:t>e che oltre alla presente </a:t>
            </a:r>
            <a:r>
              <a:rPr lang="it-IT" sz="1300" b="1" dirty="0" err="1" smtClean="0"/>
              <a:t>relata</a:t>
            </a:r>
            <a:r>
              <a:rPr lang="it-IT" sz="1300" b="1" dirty="0" smtClean="0"/>
              <a:t> di notifica, sottoscritta digitalmente, contiene </a:t>
            </a:r>
            <a:r>
              <a:rPr lang="it-IT" sz="1300" b="1" dirty="0" err="1" smtClean="0"/>
              <a:t>il\i</a:t>
            </a:r>
            <a:r>
              <a:rPr lang="it-IT" sz="1300" b="1" dirty="0" smtClean="0"/>
              <a:t> </a:t>
            </a:r>
            <a:r>
              <a:rPr lang="it-IT" sz="1300" b="1" dirty="0" err="1" smtClean="0"/>
              <a:t>seguente\i</a:t>
            </a:r>
            <a:r>
              <a:rPr lang="it-IT" sz="1300" b="1" dirty="0" smtClean="0"/>
              <a:t> </a:t>
            </a:r>
            <a:r>
              <a:rPr lang="it-IT" sz="1300" b="1" dirty="0" err="1" smtClean="0"/>
              <a:t>ulteriore\i</a:t>
            </a:r>
            <a:r>
              <a:rPr lang="it-IT" sz="1300" b="1" dirty="0" smtClean="0"/>
              <a:t> </a:t>
            </a:r>
            <a:r>
              <a:rPr lang="it-IT" sz="1300" b="1" dirty="0" err="1" smtClean="0"/>
              <a:t>allegato\i</a:t>
            </a:r>
            <a:r>
              <a:rPr lang="it-IT" sz="1300" b="1" dirty="0" smtClean="0"/>
              <a:t> </a:t>
            </a:r>
            <a:r>
              <a:rPr lang="it-IT" sz="1300" b="1" dirty="0" err="1" smtClean="0"/>
              <a:t>informatico\i</a:t>
            </a:r>
            <a:endParaRPr lang="it-IT" sz="1300" dirty="0" smtClean="0"/>
          </a:p>
          <a:p>
            <a:pPr lvl="0" algn="just"/>
            <a:r>
              <a:rPr lang="it-IT" sz="1300" b="1" dirty="0" smtClean="0"/>
              <a:t>atto / provvedimento </a:t>
            </a:r>
            <a:r>
              <a:rPr lang="it-IT" sz="1300" dirty="0" smtClean="0"/>
              <a:t>(DESCRIZIONE DELL’ATTO / PROVVEDIMENTO)</a:t>
            </a:r>
          </a:p>
          <a:p>
            <a:pPr lvl="0"/>
            <a:r>
              <a:rPr lang="it-IT" sz="1300" b="1" dirty="0" smtClean="0"/>
              <a:t>Procura alle liti (eventuale)</a:t>
            </a:r>
            <a:endParaRPr lang="it-IT" sz="1300" dirty="0" smtClean="0"/>
          </a:p>
          <a:p>
            <a:pPr lvl="0"/>
            <a:r>
              <a:rPr lang="it-IT" sz="1300" dirty="0" smtClean="0"/>
              <a:t> Rimini lì  (INSERIRE DATA)				Avv_________________</a:t>
            </a:r>
          </a:p>
          <a:p>
            <a:r>
              <a:rPr lang="it-IT" sz="1300" dirty="0" smtClean="0"/>
              <a:t>Documento firmato digitalmente</a:t>
            </a:r>
          </a:p>
          <a:p>
            <a:pPr>
              <a:buNone/>
            </a:pPr>
            <a:endParaRPr lang="it-IT" dirty="0" smtClean="0"/>
          </a:p>
          <a:p>
            <a:endParaRPr lang="it-IT" dirty="0" smtClean="0"/>
          </a:p>
          <a:p>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128</a:t>
            </a:fld>
            <a:endParaRPr lang="it-IT"/>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836712"/>
            <a:ext cx="8229600" cy="5289451"/>
          </a:xfrm>
        </p:spPr>
        <p:txBody>
          <a:bodyPr/>
          <a:lstStyle/>
          <a:p>
            <a:pPr algn="just"/>
            <a:r>
              <a:rPr lang="it-IT" b="1" dirty="0" smtClean="0"/>
              <a:t>Ottenuta la </a:t>
            </a:r>
            <a:r>
              <a:rPr lang="it-IT" b="1" dirty="0" err="1" smtClean="0"/>
              <a:t>relata</a:t>
            </a:r>
            <a:r>
              <a:rPr lang="it-IT" b="1" dirty="0" smtClean="0"/>
              <a:t> di notifica in formato .PDF, ricordarsi di sottoscriverla, mediante il dispositivo di firma digitale, prima di allegarla alla PEC da inviare per la notifica.</a:t>
            </a:r>
            <a:endParaRPr lang="it-IT" dirty="0" smtClean="0"/>
          </a:p>
          <a:p>
            <a:pPr algn="just"/>
            <a:r>
              <a:rPr lang="it-IT" b="1" dirty="0" smtClean="0"/>
              <a:t>A questo punto si avranno tutti i file da allegare alla PEC per la notifica.</a:t>
            </a:r>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129</a:t>
            </a:fld>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Posso notificare via pec uno sfratto per morosità o finita locazione?</a:t>
            </a:r>
            <a:endParaRPr lang="it-IT" dirty="0"/>
          </a:p>
        </p:txBody>
      </p:sp>
      <p:sp>
        <p:nvSpPr>
          <p:cNvPr id="3" name="Segnaposto contenuto 2"/>
          <p:cNvSpPr>
            <a:spLocks noGrp="1"/>
          </p:cNvSpPr>
          <p:nvPr>
            <p:ph idx="1"/>
          </p:nvPr>
        </p:nvSpPr>
        <p:spPr/>
        <p:txBody>
          <a:bodyPr/>
          <a:lstStyle/>
          <a:p>
            <a:pPr algn="just">
              <a:buNone/>
            </a:pPr>
            <a:r>
              <a:rPr lang="it-IT" sz="3600" dirty="0" smtClean="0"/>
              <a:t>Diversi Tribunali sono già stati chiamati alla pronuncia in merito alla possibilità di notificare via PEC l’atto di intimazione di sfratto per morosità </a:t>
            </a:r>
            <a:r>
              <a:rPr lang="it-IT" sz="3600" dirty="0" err="1" smtClean="0"/>
              <a:t>e\o</a:t>
            </a:r>
            <a:r>
              <a:rPr lang="it-IT" sz="3600" dirty="0" smtClean="0"/>
              <a:t> finita locazione.</a:t>
            </a: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13</a:t>
            </a:fld>
            <a:endParaRPr lang="it-IT"/>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ko-KR" sz="2800" b="1" dirty="0" smtClean="0">
                <a:solidFill>
                  <a:srgbClr val="FF3300"/>
                </a:solidFill>
                <a:ea typeface="굴림" pitchFamily="34" charset="-127"/>
              </a:rPr>
              <a:t>NOTIFICA VIA PEC di COPIA INFORMATICA </a:t>
            </a:r>
            <a:r>
              <a:rPr lang="it-IT" altLang="ko-KR" sz="2800" b="1" dirty="0" err="1" smtClean="0">
                <a:solidFill>
                  <a:srgbClr val="FF3300"/>
                </a:solidFill>
                <a:ea typeface="굴림" pitchFamily="34" charset="-127"/>
              </a:rPr>
              <a:t>DI</a:t>
            </a:r>
            <a:r>
              <a:rPr lang="it-IT" altLang="ko-KR" sz="2800" b="1" dirty="0" smtClean="0">
                <a:solidFill>
                  <a:srgbClr val="FF3300"/>
                </a:solidFill>
                <a:ea typeface="굴림" pitchFamily="34" charset="-127"/>
              </a:rPr>
              <a:t> DOCUMENTO INFORMATICO</a:t>
            </a:r>
            <a:endParaRPr lang="it-IT" sz="2800" dirty="0"/>
          </a:p>
        </p:txBody>
      </p:sp>
      <p:sp>
        <p:nvSpPr>
          <p:cNvPr id="3" name="Segnaposto contenuto 2"/>
          <p:cNvSpPr>
            <a:spLocks noGrp="1"/>
          </p:cNvSpPr>
          <p:nvPr>
            <p:ph idx="1"/>
          </p:nvPr>
        </p:nvSpPr>
        <p:spPr/>
        <p:txBody>
          <a:bodyPr/>
          <a:lstStyle/>
          <a:p>
            <a:pPr algn="just"/>
            <a:r>
              <a:rPr lang="it-IT" sz="2400" dirty="0" smtClean="0"/>
              <a:t>In estrema sintesi qualora vogliamo notificare via pec una </a:t>
            </a:r>
            <a:r>
              <a:rPr lang="it-IT" altLang="ko-KR" sz="2400" b="1" dirty="0" smtClean="0">
                <a:solidFill>
                  <a:srgbClr val="FF3300"/>
                </a:solidFill>
                <a:ea typeface="굴림" pitchFamily="34" charset="-127"/>
              </a:rPr>
              <a:t>COPIA INFORMATICA </a:t>
            </a:r>
            <a:r>
              <a:rPr lang="it-IT" altLang="ko-KR" sz="2400" b="1" dirty="0" err="1" smtClean="0">
                <a:solidFill>
                  <a:srgbClr val="FF3300"/>
                </a:solidFill>
                <a:ea typeface="굴림" pitchFamily="34" charset="-127"/>
              </a:rPr>
              <a:t>DI</a:t>
            </a:r>
            <a:r>
              <a:rPr lang="it-IT" altLang="ko-KR" sz="2400" b="1" dirty="0" smtClean="0">
                <a:solidFill>
                  <a:srgbClr val="FF3300"/>
                </a:solidFill>
                <a:ea typeface="굴림" pitchFamily="34" charset="-127"/>
              </a:rPr>
              <a:t> DOCUMENTO INFORMATICO </a:t>
            </a:r>
            <a:r>
              <a:rPr lang="it-IT" sz="2400" u="sng" dirty="0" smtClean="0"/>
              <a:t>al messaggio PEC dovrà allegarsi:</a:t>
            </a:r>
          </a:p>
          <a:p>
            <a:pPr algn="just"/>
            <a:r>
              <a:rPr lang="it-IT" sz="2400" dirty="0" smtClean="0"/>
              <a:t>1) </a:t>
            </a:r>
            <a:r>
              <a:rPr lang="it-IT" altLang="ko-KR" sz="2400" dirty="0" smtClean="0">
                <a:ea typeface="굴림" pitchFamily="34" charset="-127"/>
              </a:rPr>
              <a:t>COPIA INFORMATICA </a:t>
            </a:r>
            <a:r>
              <a:rPr lang="it-IT" altLang="ko-KR" sz="2400" dirty="0" err="1" smtClean="0">
                <a:ea typeface="굴림" pitchFamily="34" charset="-127"/>
              </a:rPr>
              <a:t>DI</a:t>
            </a:r>
            <a:r>
              <a:rPr lang="it-IT" altLang="ko-KR" sz="2400" dirty="0" smtClean="0">
                <a:ea typeface="굴림" pitchFamily="34" charset="-127"/>
              </a:rPr>
              <a:t> DOCUMENTO INFORMATICO TRATTA DAL FASCICOLO INFORMATICO O QUELLA ALLEGATA ALLA COMUNICAZIONE TELEMATICA DELLA CANCELLERIA;</a:t>
            </a:r>
            <a:endParaRPr lang="it-IT" sz="2400" dirty="0" smtClean="0"/>
          </a:p>
          <a:p>
            <a:pPr algn="just"/>
            <a:r>
              <a:rPr lang="it-IT" sz="2400" dirty="0" smtClean="0"/>
              <a:t>2) la </a:t>
            </a:r>
            <a:r>
              <a:rPr lang="it-IT" sz="2400" dirty="0" err="1" smtClean="0"/>
              <a:t>relata</a:t>
            </a:r>
            <a:r>
              <a:rPr lang="it-IT" sz="2400" dirty="0" smtClean="0"/>
              <a:t> di notifica, contenente l’attestazione di conformità dell’</a:t>
            </a:r>
            <a:r>
              <a:rPr lang="it-IT" sz="2400" dirty="0" err="1" smtClean="0"/>
              <a:t>atto\i</a:t>
            </a:r>
            <a:r>
              <a:rPr lang="it-IT" sz="2400" dirty="0" smtClean="0"/>
              <a:t>  medesimi, </a:t>
            </a:r>
            <a:r>
              <a:rPr lang="it-IT" sz="2400" dirty="0" err="1" smtClean="0"/>
              <a:t>firmata\i</a:t>
            </a:r>
            <a:r>
              <a:rPr lang="it-IT" sz="2400" dirty="0" smtClean="0"/>
              <a:t> digitalmente;</a:t>
            </a:r>
          </a:p>
          <a:p>
            <a:pPr algn="just"/>
            <a:r>
              <a:rPr lang="it-IT" sz="2400" dirty="0" smtClean="0"/>
              <a:t>3) la procura (di regola) non necessaria perché risulta già agli atti del procedimento.</a:t>
            </a: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130</a:t>
            </a:fld>
            <a:endParaRPr lang="it-IT"/>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b="1" dirty="0" smtClean="0">
                <a:solidFill>
                  <a:srgbClr val="FF0000"/>
                </a:solidFill>
              </a:rPr>
              <a:t>Aperto il programma con il quale invii e ricevi le PEC, componi un nuovo messaggio-PEC, ricordandoti:</a:t>
            </a:r>
            <a:endParaRPr lang="it-IT" sz="2800" dirty="0"/>
          </a:p>
        </p:txBody>
      </p:sp>
      <p:sp>
        <p:nvSpPr>
          <p:cNvPr id="3" name="Segnaposto contenuto 2"/>
          <p:cNvSpPr>
            <a:spLocks noGrp="1"/>
          </p:cNvSpPr>
          <p:nvPr>
            <p:ph idx="1"/>
          </p:nvPr>
        </p:nvSpPr>
        <p:spPr/>
        <p:txBody>
          <a:bodyPr>
            <a:normAutofit fontScale="92500" lnSpcReduction="20000"/>
          </a:bodyPr>
          <a:lstStyle/>
          <a:p>
            <a:pPr algn="just"/>
            <a:r>
              <a:rPr lang="it-IT" sz="1600" b="1" dirty="0" smtClean="0"/>
              <a:t>1) che la casella PEC dalla quale deve essere inviata la tua notifica deve essere quella da te comunicata al tuo Ordine di appartenenza e presente, quindi, presente sia nel REGINDE che nell’INIPEC</a:t>
            </a:r>
            <a:endParaRPr lang="it-IT" sz="1600" dirty="0" smtClean="0"/>
          </a:p>
          <a:p>
            <a:pPr algn="just"/>
            <a:r>
              <a:rPr lang="it-IT" sz="1600" b="1" dirty="0" smtClean="0"/>
              <a:t>2) che l’indirizzo PEC del destinatario della notifica deve essere quello estratto da uno dei </a:t>
            </a:r>
            <a:r>
              <a:rPr lang="it-IT" sz="1600" b="1" dirty="0" smtClean="0">
                <a:hlinkClick r:id="rId2"/>
              </a:rPr>
              <a:t>pubblici elenchi così come previsto dalla L. 53/94</a:t>
            </a:r>
            <a:r>
              <a:rPr lang="it-IT" sz="1600" b="1" dirty="0" smtClean="0"/>
              <a:t> e quindi lo stesso che avrai indicato nella </a:t>
            </a:r>
            <a:r>
              <a:rPr lang="it-IT" sz="1600" b="1" dirty="0" err="1" smtClean="0"/>
              <a:t>relata</a:t>
            </a:r>
            <a:r>
              <a:rPr lang="it-IT" sz="1600" b="1" dirty="0" smtClean="0"/>
              <a:t> di notifica</a:t>
            </a:r>
            <a:endParaRPr lang="it-IT" sz="1600" dirty="0" smtClean="0"/>
          </a:p>
          <a:p>
            <a:pPr algn="just"/>
            <a:r>
              <a:rPr lang="it-IT" sz="1600" b="1" dirty="0" smtClean="0"/>
              <a:t>3) che in caso di più destinatari, dovrai inserire i relativi indirizzi PEC nel medesimo campo e quindi non dovrai mai utilizzare il campo “CC”</a:t>
            </a:r>
            <a:endParaRPr lang="it-IT" sz="1600" dirty="0" smtClean="0"/>
          </a:p>
          <a:p>
            <a:pPr algn="just"/>
            <a:r>
              <a:rPr lang="it-IT" sz="1600" b="1" dirty="0" smtClean="0"/>
              <a:t>4) di inserire nell’oggetto esattamente questa frase: “notificazione  ai  sensi  della  legge  n. 53 del 1994”- Il corpo del messaggio può anche essere lasciato vuoto</a:t>
            </a:r>
            <a:endParaRPr lang="it-IT" sz="1600" dirty="0" smtClean="0"/>
          </a:p>
          <a:p>
            <a:pPr algn="just"/>
            <a:r>
              <a:rPr lang="it-IT" sz="1600" b="1" dirty="0" smtClean="0"/>
              <a:t>5) di allegare alla PEC:</a:t>
            </a:r>
          </a:p>
          <a:p>
            <a:pPr lvl="1" algn="just"/>
            <a:r>
              <a:rPr lang="it-IT" sz="1200" b="1" dirty="0" smtClean="0"/>
              <a:t>a) la copia informatica del </a:t>
            </a:r>
            <a:r>
              <a:rPr lang="it-IT" sz="1200" b="1" dirty="0" err="1" smtClean="0"/>
              <a:t>documento\i</a:t>
            </a:r>
            <a:r>
              <a:rPr lang="it-IT" sz="1200" b="1" dirty="0" smtClean="0"/>
              <a:t> </a:t>
            </a:r>
            <a:r>
              <a:rPr lang="it-IT" sz="1200" b="1" dirty="0" err="1" smtClean="0"/>
              <a:t>informatico\i</a:t>
            </a:r>
            <a:r>
              <a:rPr lang="it-IT" sz="1200" b="1" dirty="0" smtClean="0"/>
              <a:t> che si vuole notificare;</a:t>
            </a:r>
          </a:p>
          <a:p>
            <a:pPr lvl="1" algn="just"/>
            <a:r>
              <a:rPr lang="it-IT" sz="1200" b="1" dirty="0" smtClean="0"/>
              <a:t>b) La </a:t>
            </a:r>
            <a:r>
              <a:rPr lang="it-IT" sz="1200" b="1" dirty="0" err="1" smtClean="0"/>
              <a:t>relata</a:t>
            </a:r>
            <a:r>
              <a:rPr lang="it-IT" sz="1200" b="1" dirty="0" smtClean="0"/>
              <a:t> di notifica firmata digitalmente con firma </a:t>
            </a:r>
            <a:r>
              <a:rPr lang="it-IT" sz="1200" b="1" dirty="0" err="1" smtClean="0"/>
              <a:t>Cades-bes</a:t>
            </a:r>
            <a:r>
              <a:rPr lang="it-IT" sz="1200" b="1" dirty="0" smtClean="0"/>
              <a:t> o </a:t>
            </a:r>
            <a:r>
              <a:rPr lang="it-IT" sz="1200" b="1" dirty="0" err="1" smtClean="0"/>
              <a:t>Pades-bes</a:t>
            </a:r>
            <a:r>
              <a:rPr lang="it-IT" sz="1200" b="1" dirty="0" smtClean="0"/>
              <a:t>;</a:t>
            </a:r>
          </a:p>
          <a:p>
            <a:pPr lvl="1" algn="just"/>
            <a:r>
              <a:rPr lang="it-IT" sz="1200" b="1" dirty="0" smtClean="0"/>
              <a:t>c) eventuale – la scansione della  procura alle liti, firmata digitalmente con firma </a:t>
            </a:r>
            <a:r>
              <a:rPr lang="it-IT" sz="1200" b="1" dirty="0" err="1" smtClean="0"/>
              <a:t>Cades-bes</a:t>
            </a:r>
            <a:r>
              <a:rPr lang="it-IT" sz="1200" b="1" dirty="0" smtClean="0"/>
              <a:t> o </a:t>
            </a:r>
            <a:r>
              <a:rPr lang="it-IT" sz="1200" b="1" dirty="0" err="1" smtClean="0"/>
              <a:t>Pades-bes</a:t>
            </a:r>
            <a:r>
              <a:rPr lang="it-IT" sz="1200" b="1" dirty="0" smtClean="0"/>
              <a:t>;</a:t>
            </a:r>
            <a:endParaRPr lang="it-IT" sz="1200" dirty="0" smtClean="0"/>
          </a:p>
          <a:p>
            <a:pPr algn="just"/>
            <a:r>
              <a:rPr lang="it-IT" sz="1600" b="1" dirty="0" smtClean="0"/>
              <a:t>6) di verificare, prima di inviare la PEC, che la ricevuta di consegna selezionata sia quella COMPLETA.</a:t>
            </a:r>
            <a:endParaRPr lang="it-IT" sz="1600" dirty="0" smtClean="0"/>
          </a:p>
          <a:p>
            <a:pPr algn="just"/>
            <a:r>
              <a:rPr lang="it-IT" sz="1600" b="1" dirty="0" smtClean="0"/>
              <a:t>A questo punto puoi inviare la PEC ed attendere la ricezione delle ricevute di accettazione e consegna le quali, ti ricordo, DEVONO ESSERE CONSERVATE COSI’ COME RICEVUTE: IN DIGITALE</a:t>
            </a:r>
            <a:endParaRPr lang="it-IT" sz="1600" dirty="0" smtClean="0"/>
          </a:p>
          <a:p>
            <a:r>
              <a:rPr lang="it-IT" dirty="0" smtClean="0">
                <a:solidFill>
                  <a:srgbClr val="FF0000"/>
                </a:solidFill>
              </a:rPr>
              <a:t>Cartella esempio 8</a:t>
            </a: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131</a:t>
            </a:fld>
            <a:endParaRPr lang="it-IT"/>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ATTI NOTIFICABILI VIA PEC</a:t>
            </a:r>
            <a:endParaRPr lang="it-IT" dirty="0"/>
          </a:p>
        </p:txBody>
      </p:sp>
      <p:pic>
        <p:nvPicPr>
          <p:cNvPr id="5" name="Segnaposto contenuto 5" descr="duplicato.jpg"/>
          <p:cNvPicPr>
            <a:picLocks noGrp="1" noChangeAspect="1"/>
          </p:cNvPicPr>
          <p:nvPr>
            <p:ph idx="1"/>
          </p:nvPr>
        </p:nvPicPr>
        <p:blipFill>
          <a:blip r:embed="rId2" cstate="print"/>
          <a:stretch>
            <a:fillRect/>
          </a:stretch>
        </p:blipFill>
        <p:spPr>
          <a:xfrm>
            <a:off x="1042987" y="2229644"/>
            <a:ext cx="7058025" cy="3800475"/>
          </a:xfrm>
        </p:spPr>
      </p:pic>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132</a:t>
            </a:fld>
            <a:endParaRPr lang="it-IT"/>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133</a:t>
            </a:fld>
            <a:endParaRPr lang="it-IT"/>
          </a:p>
        </p:txBody>
      </p:sp>
      <p:pic>
        <p:nvPicPr>
          <p:cNvPr id="2050" name="Picture 2"/>
          <p:cNvPicPr>
            <a:picLocks noGrp="1" noChangeAspect="1" noChangeArrowheads="1"/>
          </p:cNvPicPr>
          <p:nvPr>
            <p:ph idx="1"/>
          </p:nvPr>
        </p:nvPicPr>
        <p:blipFill>
          <a:blip r:embed="rId2" cstate="print"/>
          <a:srcRect/>
          <a:stretch>
            <a:fillRect/>
          </a:stretch>
        </p:blipFill>
        <p:spPr bwMode="auto">
          <a:xfrm>
            <a:off x="1645708" y="1935163"/>
            <a:ext cx="5852583"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20688"/>
            <a:ext cx="8229600" cy="5505475"/>
          </a:xfrm>
        </p:spPr>
        <p:txBody>
          <a:bodyPr/>
          <a:lstStyle/>
          <a:p>
            <a:pPr algn="just"/>
            <a:r>
              <a:rPr lang="it-IT" sz="2400" dirty="0" smtClean="0"/>
              <a:t>Dal marzo 2015 è possibile scaricare dal </a:t>
            </a:r>
            <a:r>
              <a:rPr lang="it-IT" sz="2400" dirty="0" err="1" smtClean="0"/>
              <a:t>Polisweb</a:t>
            </a:r>
            <a:r>
              <a:rPr lang="it-IT" sz="2400" dirty="0" smtClean="0"/>
              <a:t> (</a:t>
            </a:r>
            <a:r>
              <a:rPr lang="it-IT" sz="2400" dirty="0" err="1" smtClean="0">
                <a:hlinkClick r:id="rId2" action="ppaction://hlinksldjump"/>
              </a:rPr>
              <a:t>pst.giustizia.it</a:t>
            </a:r>
            <a:r>
              <a:rPr lang="it-IT" sz="2400" dirty="0" smtClean="0"/>
              <a:t>) o mediante l’utilizzo dei servizi di consultazione messi a disposizione da altri PDA (</a:t>
            </a:r>
            <a:r>
              <a:rPr lang="it-IT" sz="2400" dirty="0" err="1" smtClean="0"/>
              <a:t>lextel</a:t>
            </a:r>
            <a:r>
              <a:rPr lang="it-IT" sz="2400" dirty="0" smtClean="0"/>
              <a:t>,   </a:t>
            </a:r>
            <a:r>
              <a:rPr lang="it-IT" sz="2400" dirty="0" err="1" smtClean="0"/>
              <a:t>Giuffrè</a:t>
            </a:r>
            <a:r>
              <a:rPr lang="it-IT" sz="2400" dirty="0" smtClean="0"/>
              <a:t>, ecc. ecc.) oltre   che le     </a:t>
            </a:r>
            <a:r>
              <a:rPr lang="it-IT" sz="2400" dirty="0" smtClean="0">
                <a:solidFill>
                  <a:srgbClr val="FF0000"/>
                </a:solidFill>
              </a:rPr>
              <a:t>copie informatiche </a:t>
            </a:r>
            <a:r>
              <a:rPr lang="it-IT" sz="2400" dirty="0" smtClean="0"/>
              <a:t>anche i </a:t>
            </a:r>
            <a:r>
              <a:rPr lang="it-IT" sz="2400" dirty="0" smtClean="0">
                <a:solidFill>
                  <a:srgbClr val="FF0000"/>
                </a:solidFill>
              </a:rPr>
              <a:t>duplicati informatici - </a:t>
            </a:r>
            <a:endParaRPr lang="it-IT" altLang="ko-KR" sz="2400" dirty="0" smtClean="0">
              <a:solidFill>
                <a:schemeClr val="hlink"/>
              </a:solidFill>
              <a:ea typeface="굴림" pitchFamily="34" charset="-127"/>
            </a:endParaRPr>
          </a:p>
          <a:p>
            <a:pPr algn="just"/>
            <a:r>
              <a:rPr lang="it-IT" sz="2400" dirty="0" smtClean="0"/>
              <a:t>Entrambi i file sono UTILIZZABILI PER LE NOTIFICHE A MEZZO PEC  ma differenza fondamentale </a:t>
            </a:r>
            <a:r>
              <a:rPr lang="it-IT" sz="2400" b="1" u="sng" dirty="0" smtClean="0"/>
              <a:t>i duplicati non necessitano di attestazione di conformità e non andranno in nessun modo firmati digitalmente perché altrimenti si altererebbe il file</a:t>
            </a:r>
            <a:r>
              <a:rPr lang="it-IT" sz="2400" dirty="0" smtClean="0"/>
              <a:t>.</a:t>
            </a:r>
          </a:p>
          <a:p>
            <a:pPr algn="just"/>
            <a:r>
              <a:rPr lang="it-IT" sz="2800" dirty="0" smtClean="0"/>
              <a:t>Per il procedimento di corretta estrazione del duplicato informatico </a:t>
            </a:r>
            <a:r>
              <a:rPr lang="it-IT" sz="2800" dirty="0" err="1" smtClean="0"/>
              <a:t>vedasi</a:t>
            </a:r>
            <a:r>
              <a:rPr lang="it-IT" sz="2800" dirty="0" smtClean="0"/>
              <a:t>:</a:t>
            </a:r>
          </a:p>
          <a:p>
            <a:pPr algn="just">
              <a:buNone/>
            </a:pPr>
            <a:r>
              <a:rPr lang="it-IT" sz="2000" dirty="0" smtClean="0"/>
              <a:t>http://maurizioreale.it/estrarre-il-duplicato-informatico-dal-portale-dei-servizi-telematici-ai-fini-della-notifica-pec-o-del-deposito-telematico</a:t>
            </a:r>
          </a:p>
          <a:p>
            <a:endParaRPr lang="it-IT" dirty="0" smtClean="0">
              <a:solidFill>
                <a:srgbClr val="FF0000"/>
              </a:solidFill>
            </a:endParaRP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134</a:t>
            </a:fld>
            <a:endParaRPr lang="it-IT"/>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Valore dei duplicati informatici </a:t>
            </a:r>
            <a:endParaRPr lang="it-IT" dirty="0"/>
          </a:p>
        </p:txBody>
      </p:sp>
      <p:sp>
        <p:nvSpPr>
          <p:cNvPr id="3" name="Segnaposto contenuto 2"/>
          <p:cNvSpPr>
            <a:spLocks noGrp="1"/>
          </p:cNvSpPr>
          <p:nvPr>
            <p:ph idx="1"/>
          </p:nvPr>
        </p:nvSpPr>
        <p:spPr/>
        <p:txBody>
          <a:bodyPr>
            <a:normAutofit fontScale="92500"/>
          </a:bodyPr>
          <a:lstStyle/>
          <a:p>
            <a:pPr algn="just">
              <a:lnSpc>
                <a:spcPct val="90000"/>
              </a:lnSpc>
            </a:pPr>
            <a:r>
              <a:rPr lang="it-IT" sz="2800" dirty="0" smtClean="0"/>
              <a:t>Ai sensi dell’ art. 23 bis, </a:t>
            </a:r>
            <a:r>
              <a:rPr lang="it-IT" sz="2800" dirty="0" err="1" smtClean="0"/>
              <a:t>co</a:t>
            </a:r>
            <a:r>
              <a:rPr lang="it-IT" sz="2800" dirty="0" smtClean="0"/>
              <a:t>. 1, CAD: </a:t>
            </a:r>
          </a:p>
          <a:p>
            <a:pPr algn="just">
              <a:lnSpc>
                <a:spcPct val="90000"/>
              </a:lnSpc>
            </a:pPr>
            <a:r>
              <a:rPr lang="it-IT" sz="2800" b="1" dirty="0" smtClean="0"/>
              <a:t>“I duplicati informatici hanno lo stesso valore giuridico, ad ogni effetto di legge, del documento informatico da cui sono estratti, se prodotti in conformità alle regole tecniche di cui all’art. 71”.</a:t>
            </a:r>
          </a:p>
          <a:p>
            <a:pPr algn="just">
              <a:lnSpc>
                <a:spcPct val="90000"/>
              </a:lnSpc>
            </a:pPr>
            <a:endParaRPr lang="it-IT" sz="2800" b="1" dirty="0" smtClean="0"/>
          </a:p>
          <a:p>
            <a:pPr algn="just">
              <a:lnSpc>
                <a:spcPct val="90000"/>
              </a:lnSpc>
            </a:pPr>
            <a:r>
              <a:rPr lang="it-IT" altLang="ko-KR" sz="2800" dirty="0" smtClean="0">
                <a:ea typeface="Gulim" pitchFamily="34" charset="-127"/>
              </a:rPr>
              <a:t>Il fatto che detti file si trovino come tali rubricati sul sito ufficiale del Ministero non possono che essere estratti secondo le regole tecniche dettate nel CAD e nei provvedimenti indicati nell’art. 71 del CAD stesso .</a:t>
            </a:r>
          </a:p>
          <a:p>
            <a:endParaRPr lang="it-IT" sz="2800"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135</a:t>
            </a:fld>
            <a:endParaRPr lang="it-IT"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357166"/>
            <a:ext cx="8219256" cy="6024162"/>
          </a:xfrm>
        </p:spPr>
        <p:txBody>
          <a:bodyPr>
            <a:normAutofit fontScale="92500"/>
          </a:bodyPr>
          <a:lstStyle/>
          <a:p>
            <a:pPr algn="just"/>
            <a:r>
              <a:rPr lang="it-IT" altLang="ko-KR" sz="2600" dirty="0" smtClean="0">
                <a:ea typeface="Gulim" pitchFamily="34" charset="-127"/>
              </a:rPr>
              <a:t>I duplicati informatici ex art. 23 bis, </a:t>
            </a:r>
            <a:r>
              <a:rPr lang="it-IT" altLang="ko-KR" sz="2600" dirty="0" err="1" smtClean="0">
                <a:ea typeface="Gulim" pitchFamily="34" charset="-127"/>
              </a:rPr>
              <a:t>co</a:t>
            </a:r>
            <a:r>
              <a:rPr lang="it-IT" altLang="ko-KR" sz="2600" dirty="0" smtClean="0">
                <a:ea typeface="Gulim" pitchFamily="34" charset="-127"/>
              </a:rPr>
              <a:t>. 1, CAD, sono originali informatici che nel PCT troviamo </a:t>
            </a:r>
            <a:r>
              <a:rPr lang="it-IT" altLang="ko-KR" sz="2600" u="sng" dirty="0" smtClean="0">
                <a:solidFill>
                  <a:srgbClr val="FF0000"/>
                </a:solidFill>
                <a:ea typeface="Gulim" pitchFamily="34" charset="-127"/>
              </a:rPr>
              <a:t>di regola </a:t>
            </a:r>
            <a:r>
              <a:rPr lang="it-IT" altLang="ko-KR" sz="2600" dirty="0" smtClean="0">
                <a:ea typeface="Gulim" pitchFamily="34" charset="-127"/>
              </a:rPr>
              <a:t>sotto forma di file firmati digitalmente e che possiamo salvare sul nostro </a:t>
            </a:r>
            <a:r>
              <a:rPr lang="it-IT" altLang="ko-KR" sz="2600" dirty="0" err="1" smtClean="0">
                <a:ea typeface="Gulim" pitchFamily="34" charset="-127"/>
              </a:rPr>
              <a:t>pc</a:t>
            </a:r>
            <a:r>
              <a:rPr lang="it-IT" altLang="ko-KR" sz="2600" dirty="0" smtClean="0">
                <a:ea typeface="Gulim" pitchFamily="34" charset="-127"/>
              </a:rPr>
              <a:t> ed utilizzare per le notifiche telematiche.</a:t>
            </a:r>
          </a:p>
          <a:p>
            <a:pPr algn="just"/>
            <a:r>
              <a:rPr lang="it-IT" altLang="ko-KR" sz="2600" dirty="0" smtClean="0">
                <a:ea typeface="Gulim" pitchFamily="34" charset="-127"/>
              </a:rPr>
              <a:t> </a:t>
            </a:r>
          </a:p>
          <a:p>
            <a:pPr algn="just"/>
            <a:r>
              <a:rPr lang="it-IT" sz="2600" dirty="0" smtClean="0"/>
              <a:t>A differenza delle copie estratte dal fascicolo telematico, i duplicati non presentano la caratteristica “</a:t>
            </a:r>
            <a:r>
              <a:rPr lang="it-IT" sz="2600" dirty="0" err="1" smtClean="0"/>
              <a:t>coccardina</a:t>
            </a:r>
            <a:r>
              <a:rPr lang="it-IT" sz="2600" dirty="0" smtClean="0"/>
              <a:t>” -che riporta in formato grafico l’indicazione del/i soggetto/i sottoscrittore, né il numero di ruolo o il numero di repertorio o di cronologico (ad esempio numero di sentenza o di decreto ingiuntivo)- ma contengono normalmente il “Pannello firma” nel quale sono riportati i dati della firma digitale apposta.</a:t>
            </a:r>
          </a:p>
          <a:p>
            <a:pPr algn="just"/>
            <a:endParaRPr lang="it-IT" sz="2600" dirty="0" smtClean="0">
              <a:solidFill>
                <a:schemeClr val="accent1">
                  <a:lumMod val="60000"/>
                  <a:lumOff val="40000"/>
                </a:schemeClr>
              </a:solidFill>
            </a:endParaRPr>
          </a:p>
          <a:p>
            <a:pPr algn="just"/>
            <a:r>
              <a:rPr lang="it-IT" sz="2600" dirty="0" smtClean="0">
                <a:solidFill>
                  <a:schemeClr val="accent1">
                    <a:lumMod val="60000"/>
                    <a:lumOff val="40000"/>
                  </a:schemeClr>
                </a:solidFill>
              </a:rPr>
              <a:t>V CARTELLA </a:t>
            </a:r>
            <a:r>
              <a:rPr lang="it-IT" dirty="0" smtClean="0">
                <a:solidFill>
                  <a:schemeClr val="accent1">
                    <a:lumMod val="60000"/>
                    <a:lumOff val="40000"/>
                  </a:schemeClr>
                </a:solidFill>
              </a:rPr>
              <a:t> 9</a:t>
            </a:r>
            <a:endParaRPr lang="it-IT" sz="2600" dirty="0" smtClean="0">
              <a:solidFill>
                <a:schemeClr val="accent1">
                  <a:lumMod val="60000"/>
                  <a:lumOff val="40000"/>
                </a:schemeClr>
              </a:solidFill>
            </a:endParaRP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136</a:t>
            </a:fld>
            <a:endParaRPr lang="it-IT"/>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92500"/>
          </a:bodyPr>
          <a:lstStyle/>
          <a:p>
            <a:pPr algn="just" latinLnBrk="1"/>
            <a:r>
              <a:rPr lang="it-IT" altLang="ko-KR" sz="2800" dirty="0" smtClean="0">
                <a:ea typeface="Gulim" pitchFamily="34" charset="-127"/>
              </a:rPr>
              <a:t>I DUPLICATI  sono file (di regola) con estensione .pdf (se sottoscritti in formato PADES, esempio sentenze, decreti ed ordinanze) o .p7m (se sottoscritti in formato CADES)  che </a:t>
            </a:r>
            <a:r>
              <a:rPr lang="it-IT" altLang="ko-KR" sz="2800" b="1" u="sng" dirty="0" smtClean="0">
                <a:ea typeface="Gulim" pitchFamily="34" charset="-127"/>
              </a:rPr>
              <a:t>si notificano senza necessità dell’attestazione di conformità.</a:t>
            </a:r>
          </a:p>
          <a:p>
            <a:pPr algn="just" latinLnBrk="1"/>
            <a:endParaRPr lang="it-IT" altLang="ko-KR" sz="2800" dirty="0" smtClean="0">
              <a:ea typeface="Gulim" pitchFamily="34" charset="-127"/>
            </a:endParaRPr>
          </a:p>
          <a:p>
            <a:pPr algn="just"/>
            <a:r>
              <a:rPr lang="it-IT" sz="2800" b="1" dirty="0" smtClean="0"/>
              <a:t>Art. 5 </a:t>
            </a:r>
            <a:r>
              <a:rPr lang="it-IT" sz="2800" b="1" dirty="0" smtClean="0">
                <a:ea typeface="Gulim" pitchFamily="34" charset="-127"/>
              </a:rPr>
              <a:t>del </a:t>
            </a:r>
            <a:r>
              <a:rPr lang="it-IT" altLang="ko-KR" sz="2800" dirty="0" smtClean="0">
                <a:ea typeface="Gulim" pitchFamily="34" charset="-127"/>
              </a:rPr>
              <a:t> d.p.c.m. 13/11/14 non parla neppure delle attestazioni di conformità in riferimento al duplicato informatico limitandosi a richiamare l’art. 23 bis, comma 1, del CAD.</a:t>
            </a: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137</a:t>
            </a:fld>
            <a:endParaRPr lang="it-IT"/>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42918"/>
            <a:ext cx="8229600" cy="5483245"/>
          </a:xfrm>
        </p:spPr>
        <p:txBody>
          <a:bodyPr>
            <a:normAutofit lnSpcReduction="10000"/>
          </a:bodyPr>
          <a:lstStyle/>
          <a:p>
            <a:pPr algn="just" latinLnBrk="1">
              <a:lnSpc>
                <a:spcPct val="80000"/>
              </a:lnSpc>
            </a:pPr>
            <a:r>
              <a:rPr lang="it-IT" altLang="ko-KR" sz="2400" dirty="0" smtClean="0">
                <a:ea typeface="Gulim" pitchFamily="34" charset="-127"/>
              </a:rPr>
              <a:t>L’impronta di l’</a:t>
            </a:r>
            <a:r>
              <a:rPr lang="it-IT" altLang="ko-KR" sz="2400" i="1" dirty="0" err="1" smtClean="0">
                <a:ea typeface="Gulim" pitchFamily="34" charset="-127"/>
              </a:rPr>
              <a:t>hash</a:t>
            </a:r>
            <a:r>
              <a:rPr lang="it-IT" altLang="ko-KR" sz="2400" i="1" dirty="0" smtClean="0">
                <a:ea typeface="Gulim" pitchFamily="34" charset="-127"/>
              </a:rPr>
              <a:t> che viene riportata sul sito del Ministero accanto alla possibilità di estrarre il duplicato e la copia informatica si riferisce proprio al duplicato informatico</a:t>
            </a:r>
            <a:endParaRPr lang="it-IT" altLang="ko-KR" sz="2400" dirty="0" smtClean="0">
              <a:ea typeface="Gulim" pitchFamily="34" charset="-127"/>
            </a:endParaRPr>
          </a:p>
          <a:p>
            <a:pPr algn="just" latinLnBrk="1">
              <a:lnSpc>
                <a:spcPct val="80000"/>
              </a:lnSpc>
            </a:pPr>
            <a:r>
              <a:rPr lang="it-IT" altLang="ko-KR" sz="2400" dirty="0" smtClean="0">
                <a:ea typeface="Gulim" pitchFamily="34" charset="-127"/>
              </a:rPr>
              <a:t>L’ </a:t>
            </a:r>
            <a:r>
              <a:rPr lang="it-IT" altLang="ko-KR" sz="2400" dirty="0" smtClean="0">
                <a:solidFill>
                  <a:srgbClr val="FF0000"/>
                </a:solidFill>
                <a:ea typeface="Gulim" pitchFamily="34" charset="-127"/>
              </a:rPr>
              <a:t>utilità per il notificante </a:t>
            </a:r>
            <a:r>
              <a:rPr lang="it-IT" altLang="ko-KR" sz="2400" dirty="0" smtClean="0">
                <a:ea typeface="Gulim" pitchFamily="34" charset="-127"/>
              </a:rPr>
              <a:t>può essere quella verificare (ovviamente prima della notifica) che non vi siano stati errori di scaricamento e che il duplicato sia effettivamente tale, confrontando l’</a:t>
            </a:r>
            <a:r>
              <a:rPr lang="it-IT" altLang="ko-KR" sz="2400" i="1" dirty="0" err="1" smtClean="0">
                <a:ea typeface="Gulim" pitchFamily="34" charset="-127"/>
              </a:rPr>
              <a:t>hash</a:t>
            </a:r>
            <a:r>
              <a:rPr lang="it-IT" altLang="ko-KR" sz="2400" dirty="0" smtClean="0">
                <a:ea typeface="Gulim" pitchFamily="34" charset="-127"/>
              </a:rPr>
              <a:t> (da calcolare mediante l’algoritmo MD5) del </a:t>
            </a:r>
            <a:r>
              <a:rPr lang="it-IT" altLang="ko-KR" sz="2400" i="1" dirty="0" smtClean="0">
                <a:ea typeface="Gulim" pitchFamily="34" charset="-127"/>
              </a:rPr>
              <a:t>file</a:t>
            </a:r>
            <a:r>
              <a:rPr lang="it-IT" altLang="ko-KR" sz="2400" dirty="0" smtClean="0">
                <a:ea typeface="Gulim" pitchFamily="34" charset="-127"/>
              </a:rPr>
              <a:t> scaricato (come duplicato) e presente all’interno del proprio computer con l’</a:t>
            </a:r>
            <a:r>
              <a:rPr lang="it-IT" altLang="ko-KR" sz="2400" i="1" dirty="0" err="1" smtClean="0">
                <a:ea typeface="Gulim" pitchFamily="34" charset="-127"/>
              </a:rPr>
              <a:t>hash</a:t>
            </a:r>
            <a:r>
              <a:rPr lang="it-IT" altLang="ko-KR" sz="2400" dirty="0" smtClean="0">
                <a:ea typeface="Gulim" pitchFamily="34" charset="-127"/>
              </a:rPr>
              <a:t> generato dal Portale dei Servizi Telematici del Ministero: se i codici sono identici significa che lo sono anche i </a:t>
            </a:r>
            <a:r>
              <a:rPr lang="it-IT" altLang="ko-KR" sz="2400" i="1" dirty="0" smtClean="0">
                <a:ea typeface="Gulim" pitchFamily="34" charset="-127"/>
              </a:rPr>
              <a:t>file</a:t>
            </a:r>
            <a:r>
              <a:rPr lang="it-IT" altLang="ko-KR" sz="2400" dirty="0" smtClean="0">
                <a:ea typeface="Gulim" pitchFamily="34" charset="-127"/>
              </a:rPr>
              <a:t>.</a:t>
            </a:r>
          </a:p>
          <a:p>
            <a:pPr algn="just" latinLnBrk="1">
              <a:lnSpc>
                <a:spcPct val="80000"/>
              </a:lnSpc>
            </a:pPr>
            <a:r>
              <a:rPr lang="it-IT" sz="2400" dirty="0" smtClean="0">
                <a:solidFill>
                  <a:srgbClr val="FF0000"/>
                </a:solidFill>
              </a:rPr>
              <a:t>L’utilità per il ricevente la notifica </a:t>
            </a:r>
            <a:r>
              <a:rPr lang="it-IT" sz="2400" dirty="0" smtClean="0"/>
              <a:t>di un duplicato è quello che confrontando </a:t>
            </a:r>
            <a:r>
              <a:rPr lang="it-IT" altLang="ko-KR" sz="2400" dirty="0" smtClean="0">
                <a:ea typeface="Gulim" pitchFamily="34" charset="-127"/>
              </a:rPr>
              <a:t>l’</a:t>
            </a:r>
            <a:r>
              <a:rPr lang="it-IT" altLang="ko-KR" sz="2400" i="1" dirty="0" err="1" smtClean="0">
                <a:ea typeface="Gulim" pitchFamily="34" charset="-127"/>
              </a:rPr>
              <a:t>hash</a:t>
            </a:r>
            <a:r>
              <a:rPr lang="it-IT" altLang="ko-KR" sz="2400" dirty="0" smtClean="0">
                <a:ea typeface="Gulim" pitchFamily="34" charset="-127"/>
              </a:rPr>
              <a:t> (da calcolare mediante l’algoritmo MD5) del </a:t>
            </a:r>
            <a:r>
              <a:rPr lang="it-IT" altLang="ko-KR" sz="2400" i="1" dirty="0" smtClean="0">
                <a:ea typeface="Gulim" pitchFamily="34" charset="-127"/>
              </a:rPr>
              <a:t>file</a:t>
            </a:r>
            <a:r>
              <a:rPr lang="it-IT" altLang="ko-KR" sz="2400" dirty="0" smtClean="0">
                <a:ea typeface="Gulim" pitchFamily="34" charset="-127"/>
              </a:rPr>
              <a:t> allegato alla notifica (come duplicato) con quello che si trova generato dal Portale dei Servizi Telematici del Ministero ha la possibilità di verificare se trattasi effettivamente di duplicato</a:t>
            </a:r>
            <a:endParaRPr lang="it-IT" sz="2400"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138</a:t>
            </a:fld>
            <a:endParaRPr lang="it-IT"/>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E nel caso in cui non vi sia alcun pannello di firma sul duplicato?</a:t>
            </a:r>
            <a:endParaRPr lang="it-IT" dirty="0"/>
          </a:p>
        </p:txBody>
      </p:sp>
      <p:sp>
        <p:nvSpPr>
          <p:cNvPr id="3" name="Segnaposto contenuto 2"/>
          <p:cNvSpPr>
            <a:spLocks noGrp="1"/>
          </p:cNvSpPr>
          <p:nvPr>
            <p:ph idx="1"/>
          </p:nvPr>
        </p:nvSpPr>
        <p:spPr/>
        <p:txBody>
          <a:bodyPr>
            <a:normAutofit fontScale="92500"/>
          </a:bodyPr>
          <a:lstStyle/>
          <a:p>
            <a:pPr algn="just"/>
            <a:r>
              <a:rPr lang="it-IT" sz="2800" dirty="0" smtClean="0"/>
              <a:t>E’ possibile trovare negli archivi del PCT (</a:t>
            </a:r>
            <a:r>
              <a:rPr lang="it-IT" sz="2800" dirty="0" err="1" smtClean="0"/>
              <a:t>polisweb</a:t>
            </a:r>
            <a:r>
              <a:rPr lang="it-IT" sz="2800" dirty="0" smtClean="0"/>
              <a:t>) duplicati informatici che sono stati caricati come tali (e ne è possibile conseguentemente eseguire il download) ma che altro  non sono che la scansione del provvedimento qualche volta scritto di pugno dal Giudice altre volte la scansione del provvedimento scritto con gli usuali redattori (non sono sottoscritti digitalmente da nessuno) oppure la scansione dell’atto introduttivo depositato “cartaceo” e scansionato e caricato dalla Cancelleria</a:t>
            </a:r>
            <a:endParaRPr lang="it-IT" altLang="ko-KR" sz="2800" dirty="0" smtClean="0">
              <a:solidFill>
                <a:schemeClr val="hlink"/>
              </a:solidFill>
              <a:ea typeface="굴림" pitchFamily="34" charset="-127"/>
            </a:endParaRPr>
          </a:p>
          <a:p>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139</a:t>
            </a:fld>
            <a:endParaRPr lang="it-I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latin typeface="Arial" charset="0"/>
                <a:cs typeface="Arial" charset="0"/>
              </a:rPr>
              <a:t>L’INTIMAZIONE </a:t>
            </a:r>
            <a:r>
              <a:rPr lang="it-IT" b="1" dirty="0" err="1" smtClean="0">
                <a:solidFill>
                  <a:srgbClr val="FF0000"/>
                </a:solidFill>
                <a:latin typeface="Arial" charset="0"/>
                <a:cs typeface="Arial" charset="0"/>
              </a:rPr>
              <a:t>DI</a:t>
            </a:r>
            <a:r>
              <a:rPr lang="it-IT" b="1" dirty="0" smtClean="0">
                <a:solidFill>
                  <a:srgbClr val="FF0000"/>
                </a:solidFill>
                <a:latin typeface="Arial" charset="0"/>
                <a:cs typeface="Arial" charset="0"/>
              </a:rPr>
              <a:t> SFRATTO  e l’avviso ex art. 660 </a:t>
            </a:r>
            <a:r>
              <a:rPr lang="it-IT" b="1" dirty="0" err="1" smtClean="0">
                <a:solidFill>
                  <a:srgbClr val="FF0000"/>
                </a:solidFill>
                <a:latin typeface="Arial" charset="0"/>
                <a:cs typeface="Arial" charset="0"/>
              </a:rPr>
              <a:t>cpc</a:t>
            </a:r>
            <a:endParaRPr lang="it-IT" dirty="0"/>
          </a:p>
        </p:txBody>
      </p:sp>
      <p:sp>
        <p:nvSpPr>
          <p:cNvPr id="3" name="Segnaposto contenuto 2"/>
          <p:cNvSpPr>
            <a:spLocks noGrp="1"/>
          </p:cNvSpPr>
          <p:nvPr>
            <p:ph idx="1"/>
          </p:nvPr>
        </p:nvSpPr>
        <p:spPr/>
        <p:txBody>
          <a:bodyPr/>
          <a:lstStyle/>
          <a:p>
            <a:pPr>
              <a:lnSpc>
                <a:spcPct val="80000"/>
              </a:lnSpc>
              <a:buNone/>
            </a:pPr>
            <a:r>
              <a:rPr lang="it-IT" sz="2800" b="1" dirty="0" smtClean="0"/>
              <a:t>ART. 660 C.P.C. </a:t>
            </a:r>
          </a:p>
          <a:p>
            <a:pPr algn="just">
              <a:lnSpc>
                <a:spcPct val="80000"/>
              </a:lnSpc>
              <a:buNone/>
            </a:pPr>
            <a:r>
              <a:rPr lang="it-IT" sz="2800" dirty="0" smtClean="0"/>
              <a:t>«Se l'intimazione non è stata notificata in mani proprie, l'ufficiale giudiziario deve spedire avviso all'intimato dell'effettuata notificazione a mezzo di lettera raccomandata, e allegare all'originale dell'atto la </a:t>
            </a:r>
            <a:r>
              <a:rPr lang="it-IT" sz="2800" u="sng" dirty="0" smtClean="0"/>
              <a:t>ricevuta di spedizione</a:t>
            </a:r>
            <a:r>
              <a:rPr lang="it-IT" sz="2800" dirty="0" smtClean="0"/>
              <a:t>»</a:t>
            </a: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14</a:t>
            </a:fld>
            <a:endParaRPr lang="it-IT"/>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64704"/>
            <a:ext cx="8229600" cy="852704"/>
          </a:xfrm>
        </p:spPr>
        <p:txBody>
          <a:bodyPr>
            <a:normAutofit fontScale="90000"/>
          </a:bodyPr>
          <a:lstStyle/>
          <a:p>
            <a:r>
              <a:rPr lang="it-IT" sz="2800" dirty="0" smtClean="0"/>
              <a:t>I SOSTENITORI DELLA TESI MAGGIORITARIA  MENO RIGOROSA</a:t>
            </a:r>
            <a:endParaRPr lang="it-IT" sz="2800" dirty="0"/>
          </a:p>
        </p:txBody>
      </p:sp>
      <p:sp>
        <p:nvSpPr>
          <p:cNvPr id="3" name="Segnaposto contenuto 2"/>
          <p:cNvSpPr>
            <a:spLocks noGrp="1"/>
          </p:cNvSpPr>
          <p:nvPr>
            <p:ph idx="1"/>
          </p:nvPr>
        </p:nvSpPr>
        <p:spPr>
          <a:xfrm>
            <a:off x="467544" y="1600200"/>
            <a:ext cx="8219256" cy="4853136"/>
          </a:xfrm>
        </p:spPr>
        <p:txBody>
          <a:bodyPr/>
          <a:lstStyle/>
          <a:p>
            <a:pPr algn="just">
              <a:lnSpc>
                <a:spcPct val="80000"/>
              </a:lnSpc>
            </a:pPr>
            <a:r>
              <a:rPr lang="it-IT" sz="2400" dirty="0" smtClean="0"/>
              <a:t>Secondo la maggioranza degli Autori questa “anomalia” non escluderebbe per detti file  la loro natura di duplicato e quindi li considerano come tali (e li utilizzano per i depositi e per le notifiche via pec) a prescindere dalla firma digitale ad essi associata</a:t>
            </a:r>
          </a:p>
          <a:p>
            <a:pPr algn="just">
              <a:lnSpc>
                <a:spcPct val="80000"/>
              </a:lnSpc>
              <a:buFont typeface="Wingdings" pitchFamily="2" charset="2"/>
              <a:buNone/>
            </a:pPr>
            <a:r>
              <a:rPr lang="it-IT" sz="2400" dirty="0" smtClean="0"/>
              <a:t>Avv. </a:t>
            </a:r>
            <a:r>
              <a:rPr lang="it-IT" sz="2400" dirty="0" err="1" smtClean="0"/>
              <a:t>Arcella</a:t>
            </a:r>
            <a:endParaRPr lang="it-IT" sz="2400" dirty="0" smtClean="0"/>
          </a:p>
          <a:p>
            <a:pPr algn="just">
              <a:lnSpc>
                <a:spcPct val="80000"/>
              </a:lnSpc>
              <a:buFont typeface="Wingdings" pitchFamily="2" charset="2"/>
              <a:buNone/>
            </a:pPr>
            <a:r>
              <a:rPr lang="it-IT" sz="2400" dirty="0" smtClean="0">
                <a:hlinkClick r:id="rId2"/>
              </a:rPr>
              <a:t>https://avvocatotelematico.wordpress.com//?s=duplicat&amp;search=Vai</a:t>
            </a:r>
            <a:endParaRPr lang="it-IT" sz="2400" dirty="0" smtClean="0"/>
          </a:p>
          <a:p>
            <a:pPr algn="just">
              <a:lnSpc>
                <a:spcPct val="80000"/>
              </a:lnSpc>
              <a:buFont typeface="Wingdings" pitchFamily="2" charset="2"/>
              <a:buNone/>
            </a:pPr>
            <a:r>
              <a:rPr lang="it-IT" sz="2400" dirty="0" smtClean="0"/>
              <a:t>Avv. Minardi</a:t>
            </a:r>
          </a:p>
          <a:p>
            <a:pPr algn="just">
              <a:lnSpc>
                <a:spcPct val="80000"/>
              </a:lnSpc>
              <a:buFont typeface="Wingdings" pitchFamily="2" charset="2"/>
              <a:buNone/>
            </a:pPr>
            <a:r>
              <a:rPr lang="it-IT" sz="2400" dirty="0" smtClean="0">
                <a:hlinkClick r:id="rId2"/>
              </a:rPr>
              <a:t> http://www.lexform.it/aggiornamenti/la-notifica-del-duplicato-informatico-originato-dalla-scansione-dopo-la-legge-1322015/</a:t>
            </a:r>
          </a:p>
          <a:p>
            <a:pPr algn="just">
              <a:lnSpc>
                <a:spcPct val="80000"/>
              </a:lnSpc>
              <a:buFont typeface="Wingdings" pitchFamily="2" charset="2"/>
              <a:buNone/>
            </a:pPr>
            <a:r>
              <a:rPr lang="it-IT" sz="2400" dirty="0" smtClean="0"/>
              <a:t>Avv. </a:t>
            </a:r>
            <a:r>
              <a:rPr lang="it-IT" sz="2400" dirty="0" err="1" smtClean="0"/>
              <a:t>Minazzi</a:t>
            </a:r>
            <a:r>
              <a:rPr lang="it-IT" sz="2400" dirty="0" smtClean="0"/>
              <a:t> </a:t>
            </a:r>
            <a:r>
              <a:rPr lang="it-IT" sz="2400" dirty="0" smtClean="0">
                <a:hlinkClick r:id="rId3"/>
              </a:rPr>
              <a:t>http://www.francescominazzi.net/duplicati-informatici-e-copie-nel-pct-quando-serve-lattestazione-di-conformita/</a:t>
            </a:r>
            <a:endParaRPr lang="it-IT" sz="2400" dirty="0" smtClean="0"/>
          </a:p>
          <a:p>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140</a:t>
            </a:fld>
            <a:endParaRPr lang="it-IT"/>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b="1" dirty="0" smtClean="0"/>
              <a:t>Queste in estrema sintesi argomentazioni dei sostenitori di questa tesi </a:t>
            </a:r>
            <a:endParaRPr lang="it-IT" sz="2800" dirty="0"/>
          </a:p>
        </p:txBody>
      </p:sp>
      <p:sp>
        <p:nvSpPr>
          <p:cNvPr id="3" name="Segnaposto contenuto 2"/>
          <p:cNvSpPr>
            <a:spLocks noGrp="1"/>
          </p:cNvSpPr>
          <p:nvPr>
            <p:ph idx="1"/>
          </p:nvPr>
        </p:nvSpPr>
        <p:spPr/>
        <p:txBody>
          <a:bodyPr>
            <a:normAutofit lnSpcReduction="10000"/>
          </a:bodyPr>
          <a:lstStyle/>
          <a:p>
            <a:pPr marL="609600" indent="-609600" algn="just">
              <a:lnSpc>
                <a:spcPct val="90000"/>
              </a:lnSpc>
              <a:buFont typeface="Wingdings" pitchFamily="2" charset="2"/>
              <a:buChar char="Ø"/>
            </a:pPr>
            <a:r>
              <a:rPr lang="it-IT" sz="2400" dirty="0" smtClean="0"/>
              <a:t>l’art. 16-bis, comma 9-bis, d.l. 179/2012, stabilisce che la copia per immagine di un atto o di un provvedimento equivale all’originale qualora sia inserita </a:t>
            </a:r>
            <a:r>
              <a:rPr lang="it-IT" sz="2400" i="1" dirty="0" smtClean="0"/>
              <a:t>sic </a:t>
            </a:r>
            <a:r>
              <a:rPr lang="it-IT" sz="2400" i="1" dirty="0" err="1" smtClean="0"/>
              <a:t>et</a:t>
            </a:r>
            <a:r>
              <a:rPr lang="it-IT" sz="2400" i="1" dirty="0" smtClean="0"/>
              <a:t> </a:t>
            </a:r>
            <a:r>
              <a:rPr lang="it-IT" sz="2400" i="1" dirty="0" err="1" smtClean="0"/>
              <a:t>sempliciter</a:t>
            </a:r>
            <a:r>
              <a:rPr lang="it-IT" sz="2400" i="1" dirty="0" smtClean="0"/>
              <a:t> </a:t>
            </a:r>
            <a:r>
              <a:rPr lang="it-IT" sz="2400" dirty="0" smtClean="0"/>
              <a:t>nel fascicolo informatico, </a:t>
            </a:r>
            <a:r>
              <a:rPr lang="it-IT" sz="2400" dirty="0" smtClean="0">
                <a:solidFill>
                  <a:srgbClr val="FF0000"/>
                </a:solidFill>
              </a:rPr>
              <a:t>anche senza firma del cancelliere</a:t>
            </a:r>
            <a:r>
              <a:rPr lang="it-IT" sz="2400" dirty="0" smtClean="0"/>
              <a:t>, ovvero trasmessa in allegato ad una comunicazione telematica del procedimento;</a:t>
            </a:r>
          </a:p>
          <a:p>
            <a:pPr marL="609600" indent="-609600" algn="just">
              <a:lnSpc>
                <a:spcPct val="90000"/>
              </a:lnSpc>
              <a:buFont typeface="Wingdings" pitchFamily="2" charset="2"/>
              <a:buChar char="Ø"/>
            </a:pPr>
            <a:r>
              <a:rPr lang="it-IT" sz="2400" dirty="0" smtClean="0"/>
              <a:t>i soggetti di cui al comma 9-bis sono autorizzati ad estrarre duplicati e copie delle suddette copie per immagine che, nel caso delle copie, equivalgono all’originale, ove ne sia attestata la conformità;</a:t>
            </a:r>
          </a:p>
          <a:p>
            <a:pPr marL="609600" indent="-609600" algn="just">
              <a:lnSpc>
                <a:spcPct val="90000"/>
              </a:lnSpc>
              <a:buFont typeface="Wingdings" pitchFamily="2" charset="2"/>
              <a:buChar char="Ø"/>
            </a:pPr>
            <a:r>
              <a:rPr lang="it-IT" sz="2400" dirty="0" smtClean="0"/>
              <a:t>la norma non prevede che l’ottenimento del duplicato sia subordinato alla natura originariamente informatica del </a:t>
            </a:r>
            <a:r>
              <a:rPr lang="it-IT" sz="2400" i="1" dirty="0" smtClean="0"/>
              <a:t>file</a:t>
            </a:r>
            <a:r>
              <a:rPr lang="it-IT" sz="2400" dirty="0" smtClean="0"/>
              <a:t> e alla sua sottoscrizione con firma avanzata. </a:t>
            </a: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141</a:t>
            </a:fld>
            <a:endParaRPr lang="it-IT"/>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64704"/>
            <a:ext cx="8219256" cy="852704"/>
          </a:xfrm>
        </p:spPr>
        <p:txBody>
          <a:bodyPr/>
          <a:lstStyle/>
          <a:p>
            <a:r>
              <a:rPr lang="it-IT" dirty="0" smtClean="0"/>
              <a:t>La tesi </a:t>
            </a:r>
            <a:r>
              <a:rPr lang="it-IT" dirty="0" err="1" smtClean="0"/>
              <a:t>piu</a:t>
            </a:r>
            <a:r>
              <a:rPr lang="it-IT" dirty="0" smtClean="0"/>
              <a:t> rigorosa:</a:t>
            </a:r>
            <a:endParaRPr lang="it-IT" dirty="0"/>
          </a:p>
        </p:txBody>
      </p:sp>
      <p:sp>
        <p:nvSpPr>
          <p:cNvPr id="3" name="Segnaposto contenuto 2"/>
          <p:cNvSpPr>
            <a:spLocks noGrp="1"/>
          </p:cNvSpPr>
          <p:nvPr>
            <p:ph idx="1"/>
          </p:nvPr>
        </p:nvSpPr>
        <p:spPr>
          <a:xfrm>
            <a:off x="428596" y="1600200"/>
            <a:ext cx="8258204" cy="4829196"/>
          </a:xfrm>
        </p:spPr>
        <p:txBody>
          <a:bodyPr>
            <a:normAutofit lnSpcReduction="10000"/>
          </a:bodyPr>
          <a:lstStyle/>
          <a:p>
            <a:pPr algn="just" eaLnBrk="1" hangingPunct="1">
              <a:lnSpc>
                <a:spcPct val="80000"/>
              </a:lnSpc>
              <a:defRPr/>
            </a:pPr>
            <a:r>
              <a:rPr lang="it-IT" sz="2000" dirty="0" smtClean="0"/>
              <a:t>Tecnicamente, dal fascicolo informatico è possibile scaricare duplicati di </a:t>
            </a:r>
            <a:r>
              <a:rPr lang="it-IT" sz="2000" i="1" dirty="0" smtClean="0"/>
              <a:t>file</a:t>
            </a:r>
            <a:r>
              <a:rPr lang="it-IT" sz="2000" dirty="0" smtClean="0"/>
              <a:t> non sottoscritti digitalmente e frutto di scansione; </a:t>
            </a:r>
          </a:p>
          <a:p>
            <a:pPr algn="just" eaLnBrk="1" hangingPunct="1">
              <a:lnSpc>
                <a:spcPct val="80000"/>
              </a:lnSpc>
              <a:defRPr/>
            </a:pPr>
            <a:r>
              <a:rPr lang="it-IT" sz="2000" dirty="0" smtClean="0"/>
              <a:t>nel momento in cui il sistema genera un duplicato informatico di atti e/o documenti che </a:t>
            </a:r>
            <a:r>
              <a:rPr lang="it-IT" sz="2000" u="sng" dirty="0" smtClean="0"/>
              <a:t>non sono stati depositati come originali </a:t>
            </a:r>
            <a:r>
              <a:rPr lang="it-IT" sz="2000" dirty="0" smtClean="0"/>
              <a:t>informatici, il relativo duplicato informatico ha lo stesso valore legale di una semplice copia e per acquisirne uno diverso ne deve essere attestata la conformità in </a:t>
            </a:r>
            <a:r>
              <a:rPr lang="it-IT" sz="2000" dirty="0" err="1" smtClean="0"/>
              <a:t>relata</a:t>
            </a:r>
            <a:r>
              <a:rPr lang="it-IT" sz="2000" dirty="0" smtClean="0"/>
              <a:t>; </a:t>
            </a:r>
          </a:p>
          <a:p>
            <a:pPr algn="just" eaLnBrk="1" hangingPunct="1">
              <a:lnSpc>
                <a:spcPct val="80000"/>
              </a:lnSpc>
              <a:defRPr/>
            </a:pPr>
            <a:r>
              <a:rPr lang="it-IT" sz="2000" dirty="0" smtClean="0"/>
              <a:t>da un punto di vista tecnico informatico, il duplicato di un </a:t>
            </a:r>
            <a:r>
              <a:rPr lang="it-IT" sz="2000" i="1" dirty="0" smtClean="0"/>
              <a:t>file</a:t>
            </a:r>
            <a:r>
              <a:rPr lang="it-IT" sz="2000" dirty="0" smtClean="0"/>
              <a:t> è un </a:t>
            </a:r>
            <a:r>
              <a:rPr lang="it-IT" sz="2000" i="1" dirty="0" smtClean="0"/>
              <a:t>file</a:t>
            </a:r>
            <a:r>
              <a:rPr lang="it-IT" sz="2000" dirty="0" smtClean="0"/>
              <a:t> identico al precedente e dunque avente la stessa sequenza di </a:t>
            </a:r>
            <a:r>
              <a:rPr lang="it-IT" sz="2000" i="1" dirty="0" smtClean="0"/>
              <a:t>bit</a:t>
            </a:r>
            <a:r>
              <a:rPr lang="it-IT" sz="2000" dirty="0" smtClean="0"/>
              <a:t>, da un punto di vista giuridico se l’oggetto di cui trattasi è un documento il suo valore legale e la sua valenza in quanto duplicato informatico (equivalente all’originale senza necessità di attestazione di conformità) è tale soltanto se tratto da un originale informatico sottoscritto; </a:t>
            </a:r>
          </a:p>
          <a:p>
            <a:pPr algn="just" eaLnBrk="1" hangingPunct="1">
              <a:lnSpc>
                <a:spcPct val="80000"/>
              </a:lnSpc>
              <a:defRPr/>
            </a:pPr>
            <a:r>
              <a:rPr lang="it-IT" sz="2000" dirty="0" smtClean="0"/>
              <a:t>tutte le volte che viene scaricato un duplicato informatico di un atto presente nel fascicolo del procedimento che non sia un originale informatico sia in senso tecnico che in senso giuridico, l’oggetto che si ottiene (sebbene denominato duplicato informatico) è in realtà una copia informatica e necessita, per acquisire valore legale, di un’attestazione di conformità apposta con le modalità previste dalla normativa vigente </a:t>
            </a: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142</a:t>
            </a:fld>
            <a:endParaRPr lang="it-IT"/>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smtClean="0">
                <a:solidFill>
                  <a:srgbClr val="FF0000"/>
                </a:solidFill>
              </a:rPr>
              <a:t>Fac-simile </a:t>
            </a:r>
            <a:r>
              <a:rPr lang="it-IT" sz="3600" dirty="0" err="1" smtClean="0">
                <a:solidFill>
                  <a:srgbClr val="FF0000"/>
                </a:solidFill>
              </a:rPr>
              <a:t>relata</a:t>
            </a:r>
            <a:r>
              <a:rPr lang="it-IT" sz="3600" dirty="0" smtClean="0">
                <a:solidFill>
                  <a:srgbClr val="FF0000"/>
                </a:solidFill>
              </a:rPr>
              <a:t> duplicato informatico</a:t>
            </a:r>
            <a:endParaRPr lang="it-IT" sz="3600" dirty="0">
              <a:solidFill>
                <a:srgbClr val="FF0000"/>
              </a:solidFill>
            </a:endParaRPr>
          </a:p>
        </p:txBody>
      </p:sp>
      <p:sp>
        <p:nvSpPr>
          <p:cNvPr id="3" name="Segnaposto contenuto 2"/>
          <p:cNvSpPr>
            <a:spLocks noGrp="1"/>
          </p:cNvSpPr>
          <p:nvPr>
            <p:ph idx="1"/>
          </p:nvPr>
        </p:nvSpPr>
        <p:spPr>
          <a:xfrm>
            <a:off x="457200" y="1988840"/>
            <a:ext cx="8229600" cy="4137323"/>
          </a:xfrm>
        </p:spPr>
        <p:txBody>
          <a:bodyPr>
            <a:normAutofit fontScale="92500" lnSpcReduction="10000"/>
          </a:bodyPr>
          <a:lstStyle/>
          <a:p>
            <a:pPr algn="ctr" eaLnBrk="1" hangingPunct="1">
              <a:buFont typeface="Wingdings" pitchFamily="2" charset="2"/>
              <a:buNone/>
              <a:defRPr/>
            </a:pPr>
            <a:r>
              <a:rPr lang="it-IT" sz="1600" dirty="0" smtClean="0"/>
              <a:t>RELATA </a:t>
            </a:r>
            <a:r>
              <a:rPr lang="it-IT" sz="1600" dirty="0" err="1" smtClean="0"/>
              <a:t>DI</a:t>
            </a:r>
            <a:r>
              <a:rPr lang="it-IT" sz="1600" dirty="0" smtClean="0"/>
              <a:t> NOTIFICA MEDIANTE POSTA ELETTRONICA</a:t>
            </a:r>
          </a:p>
          <a:p>
            <a:pPr algn="ctr" eaLnBrk="1" hangingPunct="1">
              <a:buFont typeface="Wingdings" pitchFamily="2" charset="2"/>
              <a:buNone/>
              <a:defRPr/>
            </a:pPr>
            <a:r>
              <a:rPr lang="it-IT" sz="1600" dirty="0" smtClean="0"/>
              <a:t>CERTIFICATA</a:t>
            </a:r>
          </a:p>
          <a:p>
            <a:pPr algn="ctr" eaLnBrk="1" hangingPunct="1">
              <a:buFont typeface="Wingdings" pitchFamily="2" charset="2"/>
              <a:buNone/>
              <a:defRPr/>
            </a:pPr>
            <a:r>
              <a:rPr lang="it-IT" sz="1600" dirty="0" smtClean="0"/>
              <a:t>ex artt. 1 e 3-bis della Legge 21 gennaio 1994, n. 53</a:t>
            </a:r>
          </a:p>
          <a:p>
            <a:pPr algn="just" eaLnBrk="1" hangingPunct="1">
              <a:buFont typeface="Wingdings" pitchFamily="2" charset="2"/>
              <a:buNone/>
              <a:defRPr/>
            </a:pPr>
            <a:r>
              <a:rPr lang="it-IT" sz="1600" b="1" dirty="0" smtClean="0"/>
              <a:t>Io sottoscritto Avv. _____________del foro di Rimini (cod. </a:t>
            </a:r>
            <a:r>
              <a:rPr lang="it-IT" sz="1600" b="1" dirty="0" err="1" smtClean="0"/>
              <a:t>fisc</a:t>
            </a:r>
            <a:r>
              <a:rPr lang="it-IT" sz="1600" b="1" dirty="0" smtClean="0"/>
              <a:t>. _____________), con studio in Via ______________, (47923) Rimini (RN), in ragione del disposto della L. 21 gennaio 1994, n. 53 e successive modifiche ed integrazioni,  quale difensore di </a:t>
            </a:r>
            <a:r>
              <a:rPr lang="it-IT" sz="1600" dirty="0" smtClean="0"/>
              <a:t>[DATI COMPLETI DELLA PARTE DIFESA DALL’AVVOCATO NOTIFICATORE COMPRENSIVI </a:t>
            </a:r>
            <a:r>
              <a:rPr lang="it-IT" sz="1600" dirty="0" err="1" smtClean="0"/>
              <a:t>DI</a:t>
            </a:r>
            <a:r>
              <a:rPr lang="it-IT" sz="1600" dirty="0" smtClean="0"/>
              <a:t> CODICE FISCALE E PARTITA IVA], </a:t>
            </a:r>
            <a:r>
              <a:rPr lang="it-IT" sz="1600" b="1" dirty="0" smtClean="0"/>
              <a:t>per il quale si procede alla presente notifica in virtù della procura alle liti ex art. 83, III comma, </a:t>
            </a:r>
            <a:r>
              <a:rPr lang="it-IT" sz="1600" b="1" dirty="0" err="1" smtClean="0"/>
              <a:t>c.p.c.</a:t>
            </a:r>
            <a:r>
              <a:rPr lang="it-IT" sz="1600" b="1" dirty="0" smtClean="0"/>
              <a:t>, rilasciata a </a:t>
            </a:r>
            <a:r>
              <a:rPr lang="it-IT" sz="1600" b="1" dirty="0" err="1" smtClean="0"/>
              <a:t>margine\in</a:t>
            </a:r>
            <a:r>
              <a:rPr lang="it-IT" sz="1600" b="1" dirty="0" smtClean="0"/>
              <a:t> calce dell’atto _____________(</a:t>
            </a:r>
            <a:r>
              <a:rPr lang="it-IT" sz="1600" dirty="0" smtClean="0"/>
              <a:t>INDICARE ATTO DOVE SI TROVA LA DELEGA</a:t>
            </a:r>
            <a:r>
              <a:rPr lang="it-IT" sz="1600" b="1" dirty="0" smtClean="0"/>
              <a:t>) nell’ambito del procedimento di cui </a:t>
            </a:r>
            <a:r>
              <a:rPr lang="it-IT" sz="1600" b="1" dirty="0" err="1" smtClean="0"/>
              <a:t>infra</a:t>
            </a:r>
            <a:endParaRPr lang="it-IT" sz="1600" b="1" dirty="0" smtClean="0"/>
          </a:p>
          <a:p>
            <a:pPr algn="ctr"/>
            <a:r>
              <a:rPr lang="it-IT" sz="1600" b="1" dirty="0" smtClean="0"/>
              <a:t>NOTIFICO</a:t>
            </a:r>
            <a:endParaRPr lang="it-IT" sz="1600" dirty="0" smtClean="0"/>
          </a:p>
          <a:p>
            <a:r>
              <a:rPr lang="it-IT" sz="1600" dirty="0" smtClean="0"/>
              <a:t>ad ogni effetto di legge unitamente alla presente relazione, firmata digitalmente, gli allegati documenti informatici:</a:t>
            </a:r>
          </a:p>
          <a:p>
            <a:pPr lvl="0"/>
            <a:r>
              <a:rPr lang="it-IT" sz="1600" b="1" dirty="0" smtClean="0"/>
              <a:t> (</a:t>
            </a:r>
            <a:r>
              <a:rPr lang="it-IT" sz="1600" dirty="0" smtClean="0"/>
              <a:t>BREVE DESCRIZIONE DELL’ATTO o </a:t>
            </a:r>
            <a:r>
              <a:rPr lang="it-IT" sz="1600" dirty="0" err="1" smtClean="0"/>
              <a:t>ATTI\provvedimenti</a:t>
            </a:r>
            <a:r>
              <a:rPr lang="it-IT" sz="1600" b="1" dirty="0" smtClean="0"/>
              <a:t>) (es. ricorso depositato in data_____ ; decreto </a:t>
            </a:r>
            <a:r>
              <a:rPr lang="it-IT" sz="1600" b="1" dirty="0" err="1" smtClean="0"/>
              <a:t>decreto</a:t>
            </a:r>
            <a:r>
              <a:rPr lang="it-IT" sz="1600" b="1" dirty="0" smtClean="0"/>
              <a:t> fissazione udienza del ________)</a:t>
            </a:r>
            <a:endParaRPr lang="it-IT" sz="1600" dirty="0" smtClean="0"/>
          </a:p>
          <a:p>
            <a:pPr lvl="0"/>
            <a:r>
              <a:rPr lang="it-IT" sz="1600" dirty="0" smtClean="0"/>
              <a:t>(ove necessaria) procura alle liti</a:t>
            </a:r>
          </a:p>
          <a:p>
            <a:pPr algn="just" eaLnBrk="1" hangingPunct="1">
              <a:lnSpc>
                <a:spcPct val="80000"/>
              </a:lnSpc>
              <a:buFont typeface="Wingdings" pitchFamily="2" charset="2"/>
              <a:buNone/>
              <a:defRPr/>
            </a:pPr>
            <a:endParaRPr lang="it-IT" sz="2000"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143</a:t>
            </a:fld>
            <a:endParaRPr lang="it-IT"/>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48680"/>
            <a:ext cx="8229600" cy="5577483"/>
          </a:xfrm>
        </p:spPr>
        <p:txBody>
          <a:bodyPr>
            <a:normAutofit lnSpcReduction="10000"/>
          </a:bodyPr>
          <a:lstStyle/>
          <a:p>
            <a:pPr algn="just"/>
            <a:r>
              <a:rPr lang="it-IT" sz="1600" b="1" u="sng" dirty="0" smtClean="0"/>
              <a:t>estratti come duplicati</a:t>
            </a:r>
            <a:r>
              <a:rPr lang="it-IT" sz="1600" dirty="0" smtClean="0"/>
              <a:t> dai registri informatici del Tribunale sotto indicato </a:t>
            </a:r>
            <a:r>
              <a:rPr lang="it-IT" sz="1600" b="1" dirty="0" smtClean="0"/>
              <a:t> a </a:t>
            </a:r>
            <a:r>
              <a:rPr lang="it-IT" sz="1600" dirty="0" smtClean="0"/>
              <a:t>[DATI DEL DESTINATARIO – </a:t>
            </a:r>
            <a:r>
              <a:rPr lang="it-IT" sz="1600" i="1" dirty="0" smtClean="0"/>
              <a:t>NOME COGNOME O LA DENOMINAZIONE E RAGIONE SOCIALE</a:t>
            </a:r>
            <a:r>
              <a:rPr lang="it-IT" sz="1600" dirty="0" smtClean="0"/>
              <a:t> (inserire qui l’eventuale domiciliazione presso un legale] </a:t>
            </a:r>
            <a:r>
              <a:rPr lang="it-IT" sz="1600" b="1" dirty="0" smtClean="0"/>
              <a:t>all’indirizzo di posta elettronica</a:t>
            </a:r>
            <a:r>
              <a:rPr lang="it-IT" sz="1600" dirty="0" smtClean="0"/>
              <a:t> [INDIRIZZO PEC </a:t>
            </a:r>
            <a:r>
              <a:rPr lang="it-IT" sz="1600" dirty="0" err="1" smtClean="0"/>
              <a:t>DI</a:t>
            </a:r>
            <a:r>
              <a:rPr lang="it-IT" sz="1600" dirty="0" smtClean="0"/>
              <a:t> DESTINAZIONE]</a:t>
            </a:r>
            <a:r>
              <a:rPr lang="it-IT" sz="1600" b="1" dirty="0" smtClean="0"/>
              <a:t> estratto</a:t>
            </a:r>
            <a:r>
              <a:rPr lang="it-IT" sz="1600" dirty="0" smtClean="0"/>
              <a:t>[INSERIRE IN VIA ALTERNATIVA]</a:t>
            </a:r>
          </a:p>
          <a:p>
            <a:pPr lvl="0" algn="just">
              <a:buFont typeface="Wingdings" pitchFamily="2" charset="2"/>
              <a:buChar char="Ø"/>
            </a:pPr>
            <a:r>
              <a:rPr lang="it-IT" sz="1600" dirty="0" smtClean="0"/>
              <a:t>dal Registro delle Imprese di [SEDE DEL DESTINATARIO];</a:t>
            </a:r>
          </a:p>
          <a:p>
            <a:pPr lvl="0" algn="just">
              <a:buFont typeface="Wingdings" pitchFamily="2" charset="2"/>
              <a:buChar char="Ø"/>
            </a:pPr>
            <a:r>
              <a:rPr lang="it-IT" sz="1600" dirty="0" smtClean="0"/>
              <a:t>dal Registro Generale degli Indirizzi Elettronici (</a:t>
            </a:r>
            <a:r>
              <a:rPr lang="it-IT" sz="1600" dirty="0" err="1" smtClean="0"/>
              <a:t>RE.G.IN.DE</a:t>
            </a:r>
            <a:r>
              <a:rPr lang="it-IT" sz="1600" dirty="0" smtClean="0"/>
              <a:t>), consultabile dal sito http://pst.giustizia.it/PST/;</a:t>
            </a:r>
          </a:p>
          <a:p>
            <a:pPr lvl="0" algn="just">
              <a:buFont typeface="Wingdings" pitchFamily="2" charset="2"/>
              <a:buChar char="Ø"/>
            </a:pPr>
            <a:r>
              <a:rPr lang="it-IT" sz="1600" dirty="0" smtClean="0"/>
              <a:t>dall’indice </a:t>
            </a:r>
            <a:r>
              <a:rPr lang="it-IT" sz="1600" dirty="0" err="1" smtClean="0"/>
              <a:t>PP.AA</a:t>
            </a:r>
            <a:r>
              <a:rPr lang="it-IT" sz="1600" dirty="0" smtClean="0"/>
              <a:t>. consultabile dal sito http://pst.giustizia.it/PST/;</a:t>
            </a:r>
          </a:p>
          <a:p>
            <a:pPr lvl="0" algn="just">
              <a:buFont typeface="Wingdings" pitchFamily="2" charset="2"/>
              <a:buChar char="Ø"/>
            </a:pPr>
            <a:r>
              <a:rPr lang="it-IT" sz="1600" dirty="0" smtClean="0"/>
              <a:t>dall' l'Indice Nazionale degli Indirizzi di Posta Elettronica Certificata istituito dal Ministero dello Sviluppo Economico., brevemente Indice INI-PEC, consultabile dal sito </a:t>
            </a:r>
            <a:r>
              <a:rPr lang="it-IT" sz="1600" dirty="0" smtClean="0">
                <a:hlinkClick r:id="rId2"/>
              </a:rPr>
              <a:t>http://www.inipec.gov.it</a:t>
            </a:r>
            <a:endParaRPr lang="it-IT" sz="1600" dirty="0" smtClean="0"/>
          </a:p>
          <a:p>
            <a:pPr algn="ctr"/>
            <a:r>
              <a:rPr lang="it-IT" sz="1600" b="1" dirty="0" smtClean="0"/>
              <a:t>DICHIARO</a:t>
            </a:r>
            <a:endParaRPr lang="it-IT" sz="1600" dirty="0" smtClean="0"/>
          </a:p>
          <a:p>
            <a:pPr algn="just"/>
            <a:r>
              <a:rPr lang="it-IT" sz="1600" b="1" dirty="0" smtClean="0"/>
              <a:t>che la presente notifica viene effettuata in relazione al procedimento </a:t>
            </a:r>
            <a:r>
              <a:rPr lang="it-IT" sz="1600" dirty="0" smtClean="0"/>
              <a:t>[INSERIREL’AUTORITÀ GIUDIZIARIA AVANTI ALLA QUALE PENDE IL PROCEDIMENTO RELATIVOALLA NOTIFICA – SEZIONE DEL TRIBUNALE </a:t>
            </a:r>
            <a:r>
              <a:rPr lang="it-IT" sz="1600" dirty="0" err="1" smtClean="0"/>
              <a:t>--‐‑</a:t>
            </a:r>
            <a:r>
              <a:rPr lang="it-IT" sz="1600" dirty="0" smtClean="0"/>
              <a:t> RG DEL PROCEDIMENTO E ANNO]</a:t>
            </a:r>
          </a:p>
          <a:p>
            <a:pPr algn="just"/>
            <a:r>
              <a:rPr lang="it-IT" sz="1600" dirty="0" smtClean="0"/>
              <a:t> </a:t>
            </a:r>
            <a:r>
              <a:rPr lang="it-IT" sz="1600" b="1" dirty="0" smtClean="0"/>
              <a:t>Attesto da ultimo che il messaggio PEC è  inviato dal mio indirizzo mome.cognome@ordineavvocatirimini.it , iscritto nel Registro Generale degli indirizzi Elettronici </a:t>
            </a:r>
            <a:r>
              <a:rPr lang="it-IT" sz="1600" dirty="0" smtClean="0"/>
              <a:t>(</a:t>
            </a:r>
            <a:r>
              <a:rPr lang="it-IT" sz="1600" dirty="0" err="1" smtClean="0"/>
              <a:t>RE.G.IN.DE</a:t>
            </a:r>
            <a:r>
              <a:rPr lang="it-IT" sz="1600" dirty="0" smtClean="0"/>
              <a:t>).</a:t>
            </a:r>
          </a:p>
          <a:p>
            <a:pPr algn="r">
              <a:buNone/>
            </a:pPr>
            <a:r>
              <a:rPr lang="it-IT" sz="1600" dirty="0" smtClean="0"/>
              <a:t>Rimini lì  (INSERIRE DATA)				Avv_________________</a:t>
            </a:r>
          </a:p>
          <a:p>
            <a:pPr lvl="3" algn="r"/>
            <a:r>
              <a:rPr lang="it-IT" sz="1000" dirty="0" smtClean="0"/>
              <a:t>Documento firmato digitalmente</a:t>
            </a: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144</a:t>
            </a:fld>
            <a:endParaRPr lang="it-IT"/>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lgn="just"/>
            <a:r>
              <a:rPr lang="it-IT" b="1" dirty="0" smtClean="0"/>
              <a:t>Ottenuta la </a:t>
            </a:r>
            <a:r>
              <a:rPr lang="it-IT" b="1" dirty="0" err="1" smtClean="0"/>
              <a:t>relata</a:t>
            </a:r>
            <a:r>
              <a:rPr lang="it-IT" b="1" dirty="0" smtClean="0"/>
              <a:t> di notifica in formato .PDF, ricordarsi di sottoscriverla, mediante il dispositivo di firma digitale, prima di allegarla alla PEC da inviare per la notifica.</a:t>
            </a:r>
          </a:p>
          <a:p>
            <a:pPr algn="just"/>
            <a:endParaRPr lang="it-IT" dirty="0" smtClean="0"/>
          </a:p>
          <a:p>
            <a:pPr algn="just"/>
            <a:r>
              <a:rPr lang="it-IT" b="1" dirty="0" smtClean="0"/>
              <a:t>A questo punto si avranno a disposizione  tutti i file da allegare alla PEC per la notifica.</a:t>
            </a:r>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145</a:t>
            </a:fld>
            <a:endParaRPr lang="it-IT"/>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altLang="ko-KR" b="1" dirty="0" smtClean="0">
                <a:solidFill>
                  <a:srgbClr val="FF3300"/>
                </a:solidFill>
                <a:ea typeface="굴림" pitchFamily="34" charset="-127"/>
              </a:rPr>
              <a:t>NOTIFICA VIA PEC del DUPLICATO INFORMATICO – </a:t>
            </a:r>
            <a:r>
              <a:rPr lang="it-IT" altLang="ko-KR" sz="4000" b="1" dirty="0" smtClean="0">
                <a:solidFill>
                  <a:srgbClr val="00B0F0"/>
                </a:solidFill>
                <a:ea typeface="굴림" pitchFamily="34" charset="-127"/>
              </a:rPr>
              <a:t>cartella esempio 9</a:t>
            </a:r>
            <a:endParaRPr lang="it-IT" sz="4000" dirty="0">
              <a:solidFill>
                <a:srgbClr val="00B0F0"/>
              </a:solidFill>
            </a:endParaRPr>
          </a:p>
        </p:txBody>
      </p:sp>
      <p:sp>
        <p:nvSpPr>
          <p:cNvPr id="3" name="Segnaposto contenuto 2"/>
          <p:cNvSpPr>
            <a:spLocks noGrp="1"/>
          </p:cNvSpPr>
          <p:nvPr>
            <p:ph idx="1"/>
          </p:nvPr>
        </p:nvSpPr>
        <p:spPr>
          <a:xfrm>
            <a:off x="395536" y="1916832"/>
            <a:ext cx="8291264" cy="4392488"/>
          </a:xfrm>
        </p:spPr>
        <p:txBody>
          <a:bodyPr>
            <a:normAutofit fontScale="92500"/>
          </a:bodyPr>
          <a:lstStyle/>
          <a:p>
            <a:pPr algn="just"/>
            <a:r>
              <a:rPr lang="it-IT" sz="2400" dirty="0" smtClean="0"/>
              <a:t>In estrema sintesi qualora vogliamo notificare via pec un </a:t>
            </a:r>
            <a:r>
              <a:rPr lang="it-IT" altLang="ko-KR" sz="2400" b="1" dirty="0" smtClean="0">
                <a:solidFill>
                  <a:srgbClr val="FF3300"/>
                </a:solidFill>
                <a:ea typeface="굴림" pitchFamily="34" charset="-127"/>
              </a:rPr>
              <a:t>DUPLICATO INFORMATICO </a:t>
            </a:r>
            <a:r>
              <a:rPr lang="it-IT" sz="2400" u="sng" dirty="0" smtClean="0"/>
              <a:t>al messaggio PEC dovrà allegarsi:</a:t>
            </a:r>
          </a:p>
          <a:p>
            <a:pPr algn="just"/>
            <a:r>
              <a:rPr lang="it-IT" sz="2400" dirty="0" smtClean="0"/>
              <a:t>1) </a:t>
            </a:r>
            <a:r>
              <a:rPr lang="it-IT" altLang="ko-KR" sz="2400" b="1" dirty="0" err="1" smtClean="0">
                <a:solidFill>
                  <a:srgbClr val="FF3300"/>
                </a:solidFill>
                <a:ea typeface="굴림" pitchFamily="34" charset="-127"/>
              </a:rPr>
              <a:t>IL\I</a:t>
            </a:r>
            <a:r>
              <a:rPr lang="it-IT" altLang="ko-KR" sz="2400" b="1" dirty="0" smtClean="0">
                <a:solidFill>
                  <a:srgbClr val="FF3300"/>
                </a:solidFill>
                <a:ea typeface="굴림" pitchFamily="34" charset="-127"/>
              </a:rPr>
              <a:t> </a:t>
            </a:r>
            <a:r>
              <a:rPr lang="it-IT" altLang="ko-KR" sz="2400" b="1" dirty="0" err="1" smtClean="0">
                <a:solidFill>
                  <a:srgbClr val="FF3300"/>
                </a:solidFill>
                <a:ea typeface="굴림" pitchFamily="34" charset="-127"/>
              </a:rPr>
              <a:t>DUPLICATO\I</a:t>
            </a:r>
            <a:r>
              <a:rPr lang="it-IT" altLang="ko-KR" sz="2400" b="1" dirty="0" smtClean="0">
                <a:solidFill>
                  <a:srgbClr val="FF3300"/>
                </a:solidFill>
                <a:ea typeface="굴림" pitchFamily="34" charset="-127"/>
              </a:rPr>
              <a:t> </a:t>
            </a:r>
            <a:r>
              <a:rPr lang="it-IT" altLang="ko-KR" sz="2400" b="1" dirty="0" err="1" smtClean="0">
                <a:solidFill>
                  <a:srgbClr val="FF3300"/>
                </a:solidFill>
                <a:ea typeface="굴림" pitchFamily="34" charset="-127"/>
              </a:rPr>
              <a:t>INFORMATICO\I</a:t>
            </a:r>
            <a:r>
              <a:rPr lang="it-IT" altLang="ko-KR" sz="2400" b="1" dirty="0" smtClean="0">
                <a:solidFill>
                  <a:srgbClr val="FF3300"/>
                </a:solidFill>
                <a:ea typeface="굴림" pitchFamily="34" charset="-127"/>
              </a:rPr>
              <a:t> </a:t>
            </a:r>
            <a:r>
              <a:rPr lang="it-IT" altLang="ko-KR" sz="2400" b="1" dirty="0" err="1" smtClean="0">
                <a:solidFill>
                  <a:srgbClr val="FF3300"/>
                </a:solidFill>
                <a:ea typeface="굴림" pitchFamily="34" charset="-127"/>
              </a:rPr>
              <a:t>ESTRATTI\O</a:t>
            </a:r>
            <a:r>
              <a:rPr lang="it-IT" altLang="ko-KR" sz="2400" b="1" dirty="0" smtClean="0">
                <a:solidFill>
                  <a:srgbClr val="FF3300"/>
                </a:solidFill>
                <a:ea typeface="굴림" pitchFamily="34" charset="-127"/>
              </a:rPr>
              <a:t> DAL FASCICOLO INFORMATICO senza apposizione di alcuna firma da parte dell’avvocato notificatore. </a:t>
            </a:r>
          </a:p>
          <a:p>
            <a:pPr algn="just">
              <a:buNone/>
            </a:pPr>
            <a:r>
              <a:rPr lang="it-IT" sz="1800" dirty="0" smtClean="0"/>
              <a:t>Posso lasciare  la denominazione del file così come è stato estratto (es. 5798412.pdf) oppure posso anche rinominarlo (es. Sentenza_Trib_RN_666.2015.pdf) posto che in nome file così modificato non va ad alterare né la firma né l’impronta di </a:t>
            </a:r>
            <a:r>
              <a:rPr lang="it-IT" sz="1800" dirty="0" err="1" smtClean="0"/>
              <a:t>hash</a:t>
            </a:r>
            <a:r>
              <a:rPr lang="it-IT" sz="1800" dirty="0" smtClean="0"/>
              <a:t>). Per la conferma visitare il sito: </a:t>
            </a:r>
            <a:r>
              <a:rPr lang="it-IT" sz="1800" dirty="0" smtClean="0">
                <a:hlinkClick r:id="rId2"/>
              </a:rPr>
              <a:t>http://apps.dirittopratico.it/impronta.html#</a:t>
            </a:r>
            <a:r>
              <a:rPr lang="it-IT" sz="1800" dirty="0" smtClean="0"/>
              <a:t> e procedere alla verifica della identità tra il file originario del duplicato e quello rinominato</a:t>
            </a:r>
          </a:p>
          <a:p>
            <a:pPr algn="just"/>
            <a:r>
              <a:rPr lang="it-IT" sz="2400" dirty="0" smtClean="0"/>
              <a:t>2) la </a:t>
            </a:r>
            <a:r>
              <a:rPr lang="it-IT" sz="2400" dirty="0" err="1" smtClean="0"/>
              <a:t>relata</a:t>
            </a:r>
            <a:r>
              <a:rPr lang="it-IT" sz="2400" dirty="0" smtClean="0"/>
              <a:t> di notifica firmata digitalmente;</a:t>
            </a:r>
          </a:p>
          <a:p>
            <a:pPr algn="just"/>
            <a:r>
              <a:rPr lang="it-IT" sz="2400" dirty="0" smtClean="0"/>
              <a:t>3) la procura (di regola) non necessaria perché risulta già agli atti del procedimento</a:t>
            </a:r>
            <a:r>
              <a:rPr lang="it-IT" dirty="0" smtClean="0"/>
              <a:t>.</a:t>
            </a:r>
          </a:p>
          <a:p>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146</a:t>
            </a:fld>
            <a:endParaRPr lang="it-IT"/>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b="1" dirty="0" smtClean="0">
                <a:solidFill>
                  <a:srgbClr val="FF0000"/>
                </a:solidFill>
              </a:rPr>
              <a:t>Aperto il programma con il quale invii e ricevi le PEC, componi un nuovo messaggio-PEC, ricordandoti:</a:t>
            </a:r>
            <a:endParaRPr lang="it-IT" sz="2800" dirty="0"/>
          </a:p>
        </p:txBody>
      </p:sp>
      <p:sp>
        <p:nvSpPr>
          <p:cNvPr id="3" name="Segnaposto contenuto 2"/>
          <p:cNvSpPr>
            <a:spLocks noGrp="1"/>
          </p:cNvSpPr>
          <p:nvPr>
            <p:ph idx="1"/>
          </p:nvPr>
        </p:nvSpPr>
        <p:spPr>
          <a:xfrm>
            <a:off x="467544" y="1916832"/>
            <a:ext cx="8219256" cy="4464496"/>
          </a:xfrm>
        </p:spPr>
        <p:txBody>
          <a:bodyPr>
            <a:normAutofit fontScale="92500" lnSpcReduction="20000"/>
          </a:bodyPr>
          <a:lstStyle/>
          <a:p>
            <a:pPr algn="just"/>
            <a:r>
              <a:rPr lang="it-IT" sz="1600" b="1" dirty="0" smtClean="0"/>
              <a:t>1) che la casella PEC dalla quale deve essere inviata la tua notifica deve essere quella da te comunicata al tuo Ordine di appartenenza e presente, quindi, presente sia nel REGINDE che nell’INIPEC</a:t>
            </a:r>
            <a:endParaRPr lang="it-IT" sz="1600" dirty="0" smtClean="0"/>
          </a:p>
          <a:p>
            <a:pPr algn="just"/>
            <a:r>
              <a:rPr lang="it-IT" sz="1600" b="1" dirty="0" smtClean="0"/>
              <a:t>2) che l’indirizzo PEC del destinatario della notifica deve essere quello estratto da uno dei </a:t>
            </a:r>
            <a:r>
              <a:rPr lang="it-IT" sz="1600" b="1" dirty="0" smtClean="0">
                <a:hlinkClick r:id="rId2"/>
              </a:rPr>
              <a:t>pubblici elenchi così come previsto dalla L. 53/94</a:t>
            </a:r>
            <a:r>
              <a:rPr lang="it-IT" sz="1600" b="1" dirty="0" smtClean="0"/>
              <a:t> e quindi lo stesso che avrai indicato nella </a:t>
            </a:r>
            <a:r>
              <a:rPr lang="it-IT" sz="1600" b="1" dirty="0" err="1" smtClean="0"/>
              <a:t>relata</a:t>
            </a:r>
            <a:r>
              <a:rPr lang="it-IT" sz="1600" b="1" dirty="0" smtClean="0"/>
              <a:t> di notifica</a:t>
            </a:r>
            <a:endParaRPr lang="it-IT" sz="1600" dirty="0" smtClean="0"/>
          </a:p>
          <a:p>
            <a:pPr algn="just"/>
            <a:r>
              <a:rPr lang="it-IT" sz="1600" b="1" dirty="0" smtClean="0"/>
              <a:t>3) che in caso di più destinatari, dovrai inserire i relativi indirizzi PEC nel medesimo campo e quindi non dovrai mai utilizzare il campo “CC”</a:t>
            </a:r>
            <a:endParaRPr lang="it-IT" sz="1600" dirty="0" smtClean="0"/>
          </a:p>
          <a:p>
            <a:pPr algn="just"/>
            <a:r>
              <a:rPr lang="it-IT" sz="1600" b="1" dirty="0" smtClean="0"/>
              <a:t>4) di inserire nell’oggetto esattamente questa frase: “notificazione  ai  sensi  della  legge  n. 53 del 1994”- Il corpo del messaggio può anche essere lasciato vuoto</a:t>
            </a:r>
            <a:endParaRPr lang="it-IT" sz="1600" dirty="0" smtClean="0"/>
          </a:p>
          <a:p>
            <a:pPr algn="just"/>
            <a:r>
              <a:rPr lang="it-IT" sz="1600" b="1" dirty="0" smtClean="0"/>
              <a:t>5) di allegare alla PEC:</a:t>
            </a:r>
          </a:p>
          <a:p>
            <a:pPr lvl="1" algn="just"/>
            <a:r>
              <a:rPr lang="it-IT" sz="1200" b="1" dirty="0" smtClean="0"/>
              <a:t>a) il duplicato – i duplicati informatici degli atti </a:t>
            </a:r>
            <a:r>
              <a:rPr lang="it-IT" sz="1200" b="1" dirty="0" err="1" smtClean="0"/>
              <a:t>e\o</a:t>
            </a:r>
            <a:r>
              <a:rPr lang="it-IT" sz="1200" b="1" dirty="0" smtClean="0"/>
              <a:t> provvedimenti  che si vuole notificare, NO FIRMA AVVOCATO NOTIFICATORE – POSSIBILE RINOMINARE FILES;</a:t>
            </a:r>
          </a:p>
          <a:p>
            <a:pPr lvl="1" algn="just"/>
            <a:r>
              <a:rPr lang="it-IT" sz="1200" b="1" dirty="0" smtClean="0"/>
              <a:t>b) La </a:t>
            </a:r>
            <a:r>
              <a:rPr lang="it-IT" sz="1200" b="1" dirty="0" err="1" smtClean="0"/>
              <a:t>relata</a:t>
            </a:r>
            <a:r>
              <a:rPr lang="it-IT" sz="1200" b="1" dirty="0" smtClean="0"/>
              <a:t> di notifica firmata digitalmente con firma </a:t>
            </a:r>
            <a:r>
              <a:rPr lang="it-IT" sz="1200" b="1" dirty="0" err="1" smtClean="0"/>
              <a:t>Cades-bes</a:t>
            </a:r>
            <a:r>
              <a:rPr lang="it-IT" sz="1200" b="1" dirty="0" smtClean="0"/>
              <a:t> o </a:t>
            </a:r>
            <a:r>
              <a:rPr lang="it-IT" sz="1200" b="1" dirty="0" err="1" smtClean="0"/>
              <a:t>Pades-bes</a:t>
            </a:r>
            <a:r>
              <a:rPr lang="it-IT" sz="1200" b="1" dirty="0" smtClean="0"/>
              <a:t>;</a:t>
            </a:r>
          </a:p>
          <a:p>
            <a:pPr lvl="1" algn="just"/>
            <a:r>
              <a:rPr lang="it-IT" sz="1200" b="1" dirty="0" smtClean="0"/>
              <a:t>c) eventuale – la scansione della  procura alle liti, firmata digitalmente con firma </a:t>
            </a:r>
            <a:r>
              <a:rPr lang="it-IT" sz="1200" b="1" dirty="0" err="1" smtClean="0"/>
              <a:t>Cades-bes</a:t>
            </a:r>
            <a:r>
              <a:rPr lang="it-IT" sz="1200" b="1" dirty="0" smtClean="0"/>
              <a:t> o </a:t>
            </a:r>
            <a:r>
              <a:rPr lang="it-IT" sz="1200" b="1" dirty="0" err="1" smtClean="0"/>
              <a:t>Pades-bes</a:t>
            </a:r>
            <a:r>
              <a:rPr lang="it-IT" sz="1200" b="1" dirty="0" smtClean="0"/>
              <a:t>;</a:t>
            </a:r>
            <a:endParaRPr lang="it-IT" sz="1200" dirty="0" smtClean="0"/>
          </a:p>
          <a:p>
            <a:pPr algn="just"/>
            <a:r>
              <a:rPr lang="it-IT" sz="1600" b="1" dirty="0" smtClean="0"/>
              <a:t>6) di verificare, prima di inviare la PEC, che la ricevuta di consegna selezionata sia quella COMPLETA.</a:t>
            </a:r>
            <a:endParaRPr lang="it-IT" sz="1600" dirty="0" smtClean="0"/>
          </a:p>
          <a:p>
            <a:pPr algn="just"/>
            <a:r>
              <a:rPr lang="it-IT" sz="1600" b="1" dirty="0" smtClean="0"/>
              <a:t>A questo punto puoi inviare la PEC ed attendere la ricezione delle ricevute di accettazione e consegna le quali, ti ricordo, DEVONO ESSERE CONSERVATE COSI’ COME RICEVUTE: IN DIGITALE</a:t>
            </a:r>
            <a:endParaRPr lang="it-IT" sz="1600" dirty="0" smtClean="0"/>
          </a:p>
          <a:p>
            <a:endParaRPr lang="it-IT" dirty="0" smtClean="0"/>
          </a:p>
          <a:p>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147</a:t>
            </a:fld>
            <a:endParaRPr lang="it-IT"/>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rgbClr val="FF0000"/>
                </a:solidFill>
              </a:rPr>
              <a:t>LA RELATA </a:t>
            </a:r>
            <a:r>
              <a:rPr lang="it-IT" dirty="0" err="1" smtClean="0">
                <a:solidFill>
                  <a:srgbClr val="FF0000"/>
                </a:solidFill>
              </a:rPr>
              <a:t>DI</a:t>
            </a:r>
            <a:r>
              <a:rPr lang="it-IT" dirty="0" smtClean="0">
                <a:solidFill>
                  <a:srgbClr val="FF0000"/>
                </a:solidFill>
              </a:rPr>
              <a:t> NOTIFICA</a:t>
            </a:r>
            <a:endParaRPr lang="it-IT" dirty="0"/>
          </a:p>
        </p:txBody>
      </p:sp>
      <p:sp>
        <p:nvSpPr>
          <p:cNvPr id="3" name="Segnaposto contenuto 2"/>
          <p:cNvSpPr>
            <a:spLocks noGrp="1"/>
          </p:cNvSpPr>
          <p:nvPr>
            <p:ph idx="1"/>
          </p:nvPr>
        </p:nvSpPr>
        <p:spPr/>
        <p:txBody>
          <a:bodyPr>
            <a:normAutofit/>
          </a:bodyPr>
          <a:lstStyle/>
          <a:p>
            <a:pPr algn="ctr"/>
            <a:endParaRPr lang="it-IT" sz="4800" dirty="0" smtClean="0">
              <a:solidFill>
                <a:srgbClr val="FF0000"/>
              </a:solidFill>
            </a:endParaRPr>
          </a:p>
          <a:p>
            <a:pPr algn="ctr"/>
            <a:endParaRPr lang="it-IT" sz="4800" dirty="0" smtClean="0">
              <a:solidFill>
                <a:srgbClr val="FF0000"/>
              </a:solidFill>
            </a:endParaRPr>
          </a:p>
          <a:p>
            <a:pPr algn="ctr"/>
            <a:r>
              <a:rPr lang="it-IT" sz="4800" dirty="0" smtClean="0">
                <a:solidFill>
                  <a:srgbClr val="FF0000"/>
                </a:solidFill>
              </a:rPr>
              <a:t>LA RELATA </a:t>
            </a:r>
            <a:r>
              <a:rPr lang="it-IT" sz="4800" dirty="0" err="1" smtClean="0">
                <a:solidFill>
                  <a:srgbClr val="FF0000"/>
                </a:solidFill>
              </a:rPr>
              <a:t>DI</a:t>
            </a:r>
            <a:r>
              <a:rPr lang="it-IT" sz="4800" dirty="0" smtClean="0">
                <a:solidFill>
                  <a:srgbClr val="FF0000"/>
                </a:solidFill>
              </a:rPr>
              <a:t> NOTIFICA</a:t>
            </a:r>
            <a:endParaRPr lang="it-IT" sz="4800"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148</a:t>
            </a:fld>
            <a:endParaRPr lang="it-IT"/>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pPr algn="ctr"/>
            <a:r>
              <a:rPr lang="it-IT" dirty="0" smtClean="0">
                <a:solidFill>
                  <a:srgbClr val="FF0000"/>
                </a:solidFill>
              </a:rPr>
              <a:t>LA RELATA </a:t>
            </a:r>
            <a:r>
              <a:rPr lang="it-IT" dirty="0" err="1" smtClean="0">
                <a:solidFill>
                  <a:srgbClr val="FF0000"/>
                </a:solidFill>
              </a:rPr>
              <a:t>DI</a:t>
            </a:r>
            <a:r>
              <a:rPr lang="it-IT" dirty="0" smtClean="0">
                <a:solidFill>
                  <a:srgbClr val="FF0000"/>
                </a:solidFill>
              </a:rPr>
              <a:t> NOTIFICA</a:t>
            </a:r>
            <a:endParaRPr lang="it-IT" dirty="0">
              <a:solidFill>
                <a:srgbClr val="FF0000"/>
              </a:solidFill>
            </a:endParaRPr>
          </a:p>
        </p:txBody>
      </p:sp>
      <p:sp>
        <p:nvSpPr>
          <p:cNvPr id="3" name="Segnaposto contenuto 2"/>
          <p:cNvSpPr>
            <a:spLocks noGrp="1"/>
          </p:cNvSpPr>
          <p:nvPr>
            <p:ph idx="1"/>
          </p:nvPr>
        </p:nvSpPr>
        <p:spPr>
          <a:xfrm>
            <a:off x="539750" y="1988840"/>
            <a:ext cx="8147050" cy="4248448"/>
          </a:xfrm>
        </p:spPr>
        <p:txBody>
          <a:bodyPr rtlCol="0">
            <a:normAutofit/>
          </a:bodyPr>
          <a:lstStyle/>
          <a:p>
            <a:pPr algn="just" eaLnBrk="1" fontAlgn="auto" hangingPunct="1">
              <a:spcAft>
                <a:spcPts val="0"/>
              </a:spcAft>
              <a:buFont typeface="Arial" panose="020B0604020202020204" pitchFamily="34" charset="0"/>
              <a:buChar char="•"/>
              <a:defRPr/>
            </a:pPr>
            <a:r>
              <a:rPr lang="it-IT" dirty="0" smtClean="0"/>
              <a:t>Dovrà essere un </a:t>
            </a:r>
            <a:r>
              <a:rPr lang="it-IT" b="1" dirty="0" smtClean="0"/>
              <a:t>documento informatico </a:t>
            </a:r>
            <a:r>
              <a:rPr lang="it-IT" dirty="0" smtClean="0"/>
              <a:t>(NO SCANSIONI </a:t>
            </a:r>
            <a:r>
              <a:rPr lang="it-IT" dirty="0"/>
              <a:t>DEL CARTACEO). In pratica un </a:t>
            </a:r>
            <a:r>
              <a:rPr lang="it-IT" dirty="0" smtClean="0"/>
              <a:t>PDF creato </a:t>
            </a:r>
            <a:r>
              <a:rPr lang="it-IT" dirty="0"/>
              <a:t>con un elaboratore di testo (</a:t>
            </a:r>
            <a:r>
              <a:rPr lang="it-IT" dirty="0" smtClean="0"/>
              <a:t>es. Word</a:t>
            </a:r>
            <a:r>
              <a:rPr lang="it-IT" dirty="0"/>
              <a:t>, </a:t>
            </a:r>
            <a:r>
              <a:rPr lang="it-IT" dirty="0" smtClean="0"/>
              <a:t>Libre </a:t>
            </a:r>
            <a:r>
              <a:rPr lang="it-IT" dirty="0"/>
              <a:t>O</a:t>
            </a:r>
            <a:r>
              <a:rPr lang="it-IT" dirty="0" smtClean="0"/>
              <a:t>ffice</a:t>
            </a:r>
            <a:r>
              <a:rPr lang="it-IT" dirty="0"/>
              <a:t>), esportato in </a:t>
            </a:r>
            <a:r>
              <a:rPr lang="it-IT" dirty="0" smtClean="0"/>
              <a:t>PDF </a:t>
            </a:r>
            <a:r>
              <a:rPr lang="it-IT" dirty="0"/>
              <a:t>e firmato </a:t>
            </a:r>
            <a:r>
              <a:rPr lang="it-IT" dirty="0" smtClean="0"/>
              <a:t>digitalmente</a:t>
            </a:r>
            <a:r>
              <a:rPr lang="it-IT" dirty="0"/>
              <a:t> </a:t>
            </a:r>
          </a:p>
          <a:p>
            <a:pPr algn="just" eaLnBrk="1" fontAlgn="auto" hangingPunct="1">
              <a:spcAft>
                <a:spcPts val="0"/>
              </a:spcAft>
              <a:buFont typeface="Arial" panose="020B0604020202020204" pitchFamily="34" charset="0"/>
              <a:buChar char="•"/>
              <a:defRPr/>
            </a:pPr>
            <a:r>
              <a:rPr lang="it-IT" dirty="0"/>
              <a:t>Avrà un </a:t>
            </a:r>
            <a:r>
              <a:rPr lang="it-IT" b="1" dirty="0"/>
              <a:t>contenuto minimo essenziale</a:t>
            </a:r>
            <a:r>
              <a:rPr lang="it-IT" dirty="0"/>
              <a:t>, tassativamente indicato dalla </a:t>
            </a:r>
            <a:r>
              <a:rPr lang="it-IT" dirty="0" smtClean="0"/>
              <a:t>legge (</a:t>
            </a:r>
            <a:r>
              <a:rPr lang="it-IT" dirty="0"/>
              <a:t>simile ad una relata tradizionale degli </a:t>
            </a:r>
            <a:r>
              <a:rPr lang="it-IT" dirty="0" smtClean="0"/>
              <a:t>Ufficiali Giudiziari, </a:t>
            </a:r>
            <a:r>
              <a:rPr lang="it-IT" dirty="0"/>
              <a:t>o meglio </a:t>
            </a:r>
            <a:r>
              <a:rPr lang="it-IT" dirty="0" smtClean="0"/>
              <a:t>ad una </a:t>
            </a:r>
            <a:r>
              <a:rPr lang="it-IT" dirty="0"/>
              <a:t>relata di una notifica in proprio dell’avvocato) </a:t>
            </a:r>
          </a:p>
          <a:p>
            <a:pPr marL="0" indent="0" eaLnBrk="1" fontAlgn="auto" hangingPunct="1">
              <a:spcAft>
                <a:spcPts val="0"/>
              </a:spcAft>
              <a:buFont typeface="Arial" panose="020B0604020202020204" pitchFamily="34" charset="0"/>
              <a:buNone/>
              <a:defRPr/>
            </a:pPr>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149</a:t>
            </a:fld>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latin typeface="Arial" charset="0"/>
                <a:cs typeface="Arial" charset="0"/>
              </a:rPr>
              <a:t>L’INTIMAZIONE </a:t>
            </a:r>
            <a:r>
              <a:rPr lang="it-IT" b="1" dirty="0" err="1" smtClean="0">
                <a:solidFill>
                  <a:srgbClr val="FF0000"/>
                </a:solidFill>
                <a:latin typeface="Arial" charset="0"/>
                <a:cs typeface="Arial" charset="0"/>
              </a:rPr>
              <a:t>DI</a:t>
            </a:r>
            <a:r>
              <a:rPr lang="it-IT" b="1" dirty="0" smtClean="0">
                <a:solidFill>
                  <a:srgbClr val="FF0000"/>
                </a:solidFill>
                <a:latin typeface="Arial" charset="0"/>
                <a:cs typeface="Arial" charset="0"/>
              </a:rPr>
              <a:t> SFRATTO e la notifica a mezzo pec</a:t>
            </a:r>
            <a:endParaRPr lang="it-IT" dirty="0"/>
          </a:p>
        </p:txBody>
      </p:sp>
      <p:sp>
        <p:nvSpPr>
          <p:cNvPr id="3" name="Segnaposto contenuto 2"/>
          <p:cNvSpPr>
            <a:spLocks noGrp="1"/>
          </p:cNvSpPr>
          <p:nvPr>
            <p:ph idx="1"/>
          </p:nvPr>
        </p:nvSpPr>
        <p:spPr/>
        <p:txBody>
          <a:bodyPr/>
          <a:lstStyle/>
          <a:p>
            <a:pPr algn="just"/>
            <a:r>
              <a:rPr lang="it-IT" sz="2800" dirty="0" smtClean="0"/>
              <a:t>Tribunale di Catanzaro (</a:t>
            </a:r>
            <a:r>
              <a:rPr lang="it-IT" sz="2800" dirty="0" err="1" smtClean="0"/>
              <a:t>ord</a:t>
            </a:r>
            <a:r>
              <a:rPr lang="it-IT" sz="2800" dirty="0" smtClean="0"/>
              <a:t>. 22 febbraio 2014): </a:t>
            </a:r>
            <a:r>
              <a:rPr lang="it-IT" sz="2800" b="1" dirty="0" smtClean="0"/>
              <a:t>PRONUNCIA NEGATIVA</a:t>
            </a:r>
            <a:r>
              <a:rPr lang="it-IT" sz="2800" dirty="0" smtClean="0"/>
              <a:t>, </a:t>
            </a:r>
            <a:r>
              <a:rPr lang="it-IT" sz="2800" i="1" u="sng" dirty="0" smtClean="0"/>
              <a:t>muovendo dalla incompatibilità della notifica in proprio a mezzo PEC con il dettato di cui all’art. 660 C.P.C., ha disposto la rinnovazione della notifica a mezzo </a:t>
            </a:r>
            <a:r>
              <a:rPr lang="it-IT" sz="2800" i="1" u="sng" dirty="0" err="1" smtClean="0"/>
              <a:t>U.G</a:t>
            </a:r>
            <a:r>
              <a:rPr lang="it-IT" sz="2800" i="1" u="sng" dirty="0" smtClean="0"/>
              <a:t>.</a:t>
            </a: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15</a:t>
            </a:fld>
            <a:endParaRPr lang="it-IT"/>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57200" y="776096"/>
            <a:ext cx="8229600" cy="924712"/>
          </a:xfrm>
        </p:spPr>
        <p:txBody>
          <a:bodyPr/>
          <a:lstStyle/>
          <a:p>
            <a:r>
              <a:rPr lang="it-IT" dirty="0" smtClean="0">
                <a:solidFill>
                  <a:srgbClr val="FF0000"/>
                </a:solidFill>
              </a:rPr>
              <a:t>LA RELATA </a:t>
            </a:r>
            <a:r>
              <a:rPr lang="it-IT" dirty="0" err="1" smtClean="0">
                <a:solidFill>
                  <a:srgbClr val="FF0000"/>
                </a:solidFill>
              </a:rPr>
              <a:t>DI</a:t>
            </a:r>
            <a:r>
              <a:rPr lang="it-IT" dirty="0" smtClean="0">
                <a:solidFill>
                  <a:srgbClr val="FF0000"/>
                </a:solidFill>
              </a:rPr>
              <a:t> NOTIFICA</a:t>
            </a:r>
            <a:endParaRPr lang="it-IT" dirty="0"/>
          </a:p>
        </p:txBody>
      </p:sp>
      <p:sp>
        <p:nvSpPr>
          <p:cNvPr id="3" name="Segnaposto contenuto 2"/>
          <p:cNvSpPr>
            <a:spLocks noGrp="1"/>
          </p:cNvSpPr>
          <p:nvPr>
            <p:ph idx="1"/>
          </p:nvPr>
        </p:nvSpPr>
        <p:spPr>
          <a:xfrm>
            <a:off x="539750" y="1700808"/>
            <a:ext cx="8147050" cy="4536480"/>
          </a:xfrm>
        </p:spPr>
        <p:txBody>
          <a:bodyPr rtlCol="0">
            <a:normAutofit fontScale="92500" lnSpcReduction="10000"/>
          </a:bodyPr>
          <a:lstStyle/>
          <a:p>
            <a:pPr marL="0" indent="0" eaLnBrk="1" fontAlgn="auto" hangingPunct="1">
              <a:spcAft>
                <a:spcPts val="0"/>
              </a:spcAft>
              <a:buFont typeface="Arial" panose="020B0604020202020204" pitchFamily="34" charset="0"/>
              <a:buNone/>
              <a:defRPr/>
            </a:pPr>
            <a:r>
              <a:rPr lang="it-IT" b="1" dirty="0" smtClean="0"/>
              <a:t>Requisiti  essenziali</a:t>
            </a:r>
            <a:r>
              <a:rPr lang="it-IT" b="1" dirty="0"/>
              <a:t>:</a:t>
            </a:r>
          </a:p>
          <a:p>
            <a:pPr marL="0" indent="0" eaLnBrk="1" fontAlgn="auto" hangingPunct="1">
              <a:spcAft>
                <a:spcPts val="0"/>
              </a:spcAft>
              <a:buFont typeface="Arial" panose="020B0604020202020204" pitchFamily="34" charset="0"/>
              <a:buNone/>
              <a:defRPr/>
            </a:pPr>
            <a:r>
              <a:rPr lang="it-IT" dirty="0"/>
              <a:t>a) il  nome,  cognome  ed  il  codice  fiscale dell’avvocato </a:t>
            </a:r>
            <a:r>
              <a:rPr lang="it-IT" dirty="0" smtClean="0"/>
              <a:t>notificante;</a:t>
            </a:r>
            <a:endParaRPr lang="it-IT" dirty="0"/>
          </a:p>
          <a:p>
            <a:pPr marL="0" indent="0" eaLnBrk="1" fontAlgn="auto" hangingPunct="1">
              <a:spcAft>
                <a:spcPts val="0"/>
              </a:spcAft>
              <a:buFont typeface="Arial" panose="020B0604020202020204" pitchFamily="34" charset="0"/>
              <a:buNone/>
              <a:defRPr/>
            </a:pPr>
            <a:r>
              <a:rPr lang="it-IT" dirty="0"/>
              <a:t>b) il  nome  e  cognome  </a:t>
            </a:r>
            <a:r>
              <a:rPr lang="it-IT" dirty="0" smtClean="0"/>
              <a:t>(o  </a:t>
            </a:r>
            <a:r>
              <a:rPr lang="it-IT" dirty="0"/>
              <a:t>la  denominazione  e ragione </a:t>
            </a:r>
            <a:r>
              <a:rPr lang="it-IT" dirty="0" smtClean="0"/>
              <a:t>sociale) </a:t>
            </a:r>
            <a:r>
              <a:rPr lang="it-IT" dirty="0"/>
              <a:t>ed il  codice fiscale della parte che ha conferito la procura alle </a:t>
            </a:r>
            <a:r>
              <a:rPr lang="it-IT" dirty="0" smtClean="0"/>
              <a:t>liti;</a:t>
            </a:r>
            <a:endParaRPr lang="it-IT" dirty="0"/>
          </a:p>
          <a:p>
            <a:pPr marL="0" indent="0" eaLnBrk="1" fontAlgn="auto" hangingPunct="1">
              <a:spcAft>
                <a:spcPts val="0"/>
              </a:spcAft>
              <a:buFont typeface="Arial" panose="020B0604020202020204" pitchFamily="34" charset="0"/>
              <a:buNone/>
              <a:defRPr/>
            </a:pPr>
            <a:r>
              <a:rPr lang="it-IT" dirty="0"/>
              <a:t>c) il  nome  e  cognome  </a:t>
            </a:r>
            <a:r>
              <a:rPr lang="it-IT" dirty="0" smtClean="0"/>
              <a:t>(o  </a:t>
            </a:r>
            <a:r>
              <a:rPr lang="it-IT" dirty="0"/>
              <a:t>la  denominazione  e ragione </a:t>
            </a:r>
            <a:r>
              <a:rPr lang="it-IT" dirty="0" smtClean="0"/>
              <a:t>sociale) </a:t>
            </a:r>
            <a:r>
              <a:rPr lang="it-IT" dirty="0"/>
              <a:t>del </a:t>
            </a:r>
            <a:r>
              <a:rPr lang="it-IT" dirty="0" smtClean="0"/>
              <a:t>destinatario;</a:t>
            </a:r>
            <a:endParaRPr lang="it-IT" dirty="0"/>
          </a:p>
          <a:p>
            <a:pPr marL="0" indent="0" eaLnBrk="1" fontAlgn="auto" hangingPunct="1">
              <a:spcAft>
                <a:spcPts val="0"/>
              </a:spcAft>
              <a:buFont typeface="Arial" panose="020B0604020202020204" pitchFamily="34" charset="0"/>
              <a:buNone/>
              <a:defRPr/>
            </a:pPr>
            <a:r>
              <a:rPr lang="it-IT" dirty="0"/>
              <a:t>d) l’indirizzo di posta elettronica certificata a cui l’atto viene </a:t>
            </a:r>
            <a:r>
              <a:rPr lang="it-IT" dirty="0" smtClean="0"/>
              <a:t>notificato;</a:t>
            </a:r>
            <a:endParaRPr lang="it-IT" dirty="0"/>
          </a:p>
          <a:p>
            <a:pPr marL="0" indent="0" eaLnBrk="1" fontAlgn="auto" hangingPunct="1">
              <a:spcAft>
                <a:spcPts val="0"/>
              </a:spcAft>
              <a:buFont typeface="Arial" panose="020B0604020202020204" pitchFamily="34" charset="0"/>
              <a:buNone/>
              <a:defRPr/>
            </a:pPr>
            <a:r>
              <a:rPr lang="it-IT" dirty="0"/>
              <a:t>f) l’indicazione dell’elenco da cui il predetto indirizzo è stato </a:t>
            </a:r>
            <a:r>
              <a:rPr lang="it-IT" dirty="0" smtClean="0"/>
              <a:t>estratto;</a:t>
            </a:r>
            <a:endParaRPr lang="it-IT" dirty="0"/>
          </a:p>
          <a:p>
            <a:pPr marL="0" indent="0" eaLnBrk="1" fontAlgn="auto" hangingPunct="1">
              <a:spcAft>
                <a:spcPts val="0"/>
              </a:spcAft>
              <a:buFont typeface="Arial" panose="020B0604020202020204" pitchFamily="34" charset="0"/>
              <a:buNone/>
              <a:defRPr/>
            </a:pPr>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150</a:t>
            </a:fld>
            <a:endParaRPr lang="it-IT"/>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p:cNvSpPr>
          <p:nvPr>
            <p:ph type="title"/>
          </p:nvPr>
        </p:nvSpPr>
        <p:spPr/>
        <p:txBody>
          <a:bodyPr>
            <a:normAutofit fontScale="90000"/>
          </a:bodyPr>
          <a:lstStyle/>
          <a:p>
            <a:r>
              <a:rPr lang="it-IT" dirty="0" smtClean="0"/>
              <a:t>Contenuto “minimo” della </a:t>
            </a:r>
            <a:r>
              <a:rPr lang="it-IT" dirty="0" err="1" smtClean="0"/>
              <a:t>relata</a:t>
            </a:r>
            <a:endParaRPr lang="it-IT" dirty="0" smtClean="0"/>
          </a:p>
        </p:txBody>
      </p:sp>
      <p:sp>
        <p:nvSpPr>
          <p:cNvPr id="100354" name="Rectangle 3"/>
          <p:cNvSpPr>
            <a:spLocks noGrp="1"/>
          </p:cNvSpPr>
          <p:nvPr>
            <p:ph idx="1"/>
          </p:nvPr>
        </p:nvSpPr>
        <p:spPr>
          <a:xfrm>
            <a:off x="457200" y="2132856"/>
            <a:ext cx="8229600" cy="4320480"/>
          </a:xfrm>
        </p:spPr>
        <p:txBody>
          <a:bodyPr>
            <a:normAutofit/>
          </a:bodyPr>
          <a:lstStyle/>
          <a:p>
            <a:pPr algn="ctr" eaLnBrk="1" hangingPunct="1">
              <a:lnSpc>
                <a:spcPct val="80000"/>
              </a:lnSpc>
              <a:buFont typeface="Arial" charset="0"/>
              <a:buNone/>
              <a:defRPr/>
            </a:pPr>
            <a:r>
              <a:rPr lang="it-IT" sz="1000" dirty="0" smtClean="0"/>
              <a:t>RELATA </a:t>
            </a:r>
            <a:r>
              <a:rPr lang="it-IT" sz="1000" dirty="0" err="1" smtClean="0"/>
              <a:t>DI</a:t>
            </a:r>
            <a:r>
              <a:rPr lang="it-IT" sz="1000" dirty="0" smtClean="0"/>
              <a:t> NOTIFICA MEDIANTE POSTA ELETTRONICA CERTIFICATA</a:t>
            </a:r>
          </a:p>
          <a:p>
            <a:pPr algn="ctr" eaLnBrk="1" hangingPunct="1">
              <a:lnSpc>
                <a:spcPct val="80000"/>
              </a:lnSpc>
              <a:buFont typeface="Arial" charset="0"/>
              <a:buNone/>
              <a:defRPr/>
            </a:pPr>
            <a:r>
              <a:rPr lang="it-IT" sz="1000" dirty="0" smtClean="0"/>
              <a:t>ex artt. 1 e 3-bis della Legge 21 gennaio 1994, n. 53</a:t>
            </a:r>
          </a:p>
          <a:p>
            <a:pPr eaLnBrk="1" hangingPunct="1">
              <a:lnSpc>
                <a:spcPct val="80000"/>
              </a:lnSpc>
              <a:buFont typeface="Arial" charset="0"/>
              <a:buNone/>
              <a:defRPr/>
            </a:pPr>
            <a:r>
              <a:rPr lang="it-IT" sz="1000" b="1" dirty="0" smtClean="0"/>
              <a:t>Io sottoscritto Avv____________del foro di ___________ (cod. </a:t>
            </a:r>
            <a:r>
              <a:rPr lang="it-IT" sz="1000" b="1" dirty="0" err="1" smtClean="0"/>
              <a:t>fisc</a:t>
            </a:r>
            <a:r>
              <a:rPr lang="it-IT" sz="1000" b="1" dirty="0" smtClean="0"/>
              <a:t>. ____________), con studio in Via __________ n   (47923) Rimini (RN),  (</a:t>
            </a:r>
            <a:r>
              <a:rPr lang="it-IT" sz="1000" b="1" dirty="0" err="1" smtClean="0"/>
              <a:t>P.iva</a:t>
            </a:r>
            <a:r>
              <a:rPr lang="it-IT" sz="1000" b="1" dirty="0" smtClean="0"/>
              <a:t> ________________), in ragione del disposto della L. 21 gennaio 1994, n. 53 e successive modifiche ed integrazioni,  quale difensore di </a:t>
            </a:r>
            <a:r>
              <a:rPr lang="it-IT" sz="1000" dirty="0" smtClean="0"/>
              <a:t>[DATI COMPLETI DELLA PARTE DIFESA DALL’AVVOCATO NOTIFICATORE COMPRENSIVI </a:t>
            </a:r>
            <a:r>
              <a:rPr lang="it-IT" sz="1000" dirty="0" err="1" smtClean="0"/>
              <a:t>DI</a:t>
            </a:r>
            <a:r>
              <a:rPr lang="it-IT" sz="1000" dirty="0" smtClean="0"/>
              <a:t> CODICE FISCALE E PARTITA IVA], </a:t>
            </a:r>
            <a:r>
              <a:rPr lang="it-IT" sz="1000" b="1" dirty="0" smtClean="0"/>
              <a:t>per il quale si procede alla presente notifica in virtù della procura alle liti ex art. 83, III comma, </a:t>
            </a:r>
            <a:r>
              <a:rPr lang="it-IT" sz="1000" b="1" dirty="0" err="1" smtClean="0"/>
              <a:t>c.p.c.</a:t>
            </a:r>
            <a:r>
              <a:rPr lang="it-IT" sz="1000" b="1" dirty="0" smtClean="0"/>
              <a:t>,  </a:t>
            </a:r>
            <a:r>
              <a:rPr lang="it-IT" sz="1000" dirty="0" smtClean="0"/>
              <a:t>[se trattasi di procura spesa per la prima volta utilizzare la seguente dicitura],  che si allega, originariamente su foglio separato dal quale ho estratto copia informatica, </a:t>
            </a:r>
            <a:r>
              <a:rPr lang="it-IT" sz="1000" b="1" dirty="0" smtClean="0"/>
              <a:t>firmata digitalmente</a:t>
            </a:r>
            <a:r>
              <a:rPr lang="it-IT" sz="1000" dirty="0" smtClean="0"/>
              <a:t>, in conformità di quanto previsto dall’art. 18 n. 5 del DM 44/2011 così come modificato dal DM 48/2013]</a:t>
            </a:r>
            <a:endParaRPr lang="it-IT" sz="1000" i="1" dirty="0" smtClean="0">
              <a:solidFill>
                <a:srgbClr val="FF9900"/>
              </a:solidFill>
            </a:endParaRPr>
          </a:p>
          <a:p>
            <a:pPr eaLnBrk="1" hangingPunct="1">
              <a:lnSpc>
                <a:spcPct val="80000"/>
              </a:lnSpc>
              <a:buFont typeface="Arial" charset="0"/>
              <a:buNone/>
              <a:defRPr/>
            </a:pPr>
            <a:r>
              <a:rPr lang="it-IT" sz="1000" dirty="0" smtClean="0"/>
              <a:t> [alternativamente] </a:t>
            </a:r>
            <a:r>
              <a:rPr lang="it-IT" sz="1000" b="1" dirty="0" smtClean="0"/>
              <a:t>rilasciata a </a:t>
            </a:r>
            <a:r>
              <a:rPr lang="it-IT" sz="1000" b="1" dirty="0" err="1" smtClean="0"/>
              <a:t>margine\in</a:t>
            </a:r>
            <a:r>
              <a:rPr lang="it-IT" sz="1000" b="1" dirty="0" smtClean="0"/>
              <a:t> calce dell’atto _____________, (</a:t>
            </a:r>
            <a:r>
              <a:rPr lang="it-IT" sz="1000" dirty="0" smtClean="0"/>
              <a:t>INDICARE ATTO DOVE SI TROVA LA DELEGA</a:t>
            </a:r>
            <a:r>
              <a:rPr lang="it-IT" sz="1000" b="1" dirty="0" smtClean="0"/>
              <a:t>) rilasciata nell’ambito del procedimento di cui </a:t>
            </a:r>
            <a:r>
              <a:rPr lang="it-IT" sz="1000" b="1" dirty="0" err="1" smtClean="0"/>
              <a:t>infra</a:t>
            </a:r>
            <a:r>
              <a:rPr lang="it-IT" sz="1000" b="1" dirty="0" smtClean="0"/>
              <a:t> (</a:t>
            </a:r>
            <a:r>
              <a:rPr lang="it-IT" sz="1000" dirty="0" smtClean="0"/>
              <a:t>INSERIRE SOLO SE TRATTASI </a:t>
            </a:r>
            <a:r>
              <a:rPr lang="it-IT" sz="1000" dirty="0" err="1" smtClean="0"/>
              <a:t>DI</a:t>
            </a:r>
            <a:r>
              <a:rPr lang="it-IT" sz="1000" dirty="0" smtClean="0"/>
              <a:t> PROCEDIMENTO GIÀ PENDENTEDELEGA</a:t>
            </a:r>
            <a:r>
              <a:rPr lang="it-IT" sz="1000" b="1" dirty="0" smtClean="0"/>
              <a:t>)</a:t>
            </a:r>
            <a:endParaRPr lang="it-IT" sz="1000" dirty="0" smtClean="0"/>
          </a:p>
          <a:p>
            <a:pPr algn="ctr" eaLnBrk="1" hangingPunct="1">
              <a:lnSpc>
                <a:spcPct val="80000"/>
              </a:lnSpc>
              <a:buFont typeface="Arial" charset="0"/>
              <a:buNone/>
              <a:defRPr/>
            </a:pPr>
            <a:r>
              <a:rPr lang="it-IT" sz="1000" b="1" dirty="0" smtClean="0"/>
              <a:t>NOTIFICO</a:t>
            </a:r>
            <a:endParaRPr lang="it-IT" sz="1000" dirty="0" smtClean="0"/>
          </a:p>
          <a:p>
            <a:pPr eaLnBrk="1" hangingPunct="1">
              <a:lnSpc>
                <a:spcPct val="80000"/>
              </a:lnSpc>
              <a:buFont typeface="Arial" charset="0"/>
              <a:buNone/>
              <a:defRPr/>
            </a:pPr>
            <a:r>
              <a:rPr lang="it-IT" sz="1000" dirty="0" smtClean="0"/>
              <a:t>ad ogni effetto di legge</a:t>
            </a:r>
            <a:r>
              <a:rPr lang="it-IT" sz="1000" b="1" dirty="0" smtClean="0"/>
              <a:t> l’allegato atto (</a:t>
            </a:r>
            <a:r>
              <a:rPr lang="it-IT" sz="1000" dirty="0" smtClean="0"/>
              <a:t>BREVE DESCRIZIONE DELL’ATTO</a:t>
            </a:r>
            <a:r>
              <a:rPr lang="it-IT" sz="1000" b="1" dirty="0" smtClean="0"/>
              <a:t>), firmato digitalmente, a </a:t>
            </a:r>
            <a:r>
              <a:rPr lang="it-IT" sz="1000" dirty="0" smtClean="0"/>
              <a:t>[DATI DEL DESTINATARIO – </a:t>
            </a:r>
            <a:r>
              <a:rPr lang="it-IT" sz="1000" i="1" dirty="0" smtClean="0"/>
              <a:t>NOME COGNOME O LA DENOMINAZIONE E RAGIONE SOCIALE</a:t>
            </a:r>
            <a:r>
              <a:rPr lang="it-IT" sz="1000" dirty="0" smtClean="0"/>
              <a:t> (inserire qui l’eventuale domiciliazione presso un legale come, ad esempio, per gli atti di opposizione a decreto ingiuntivo)] </a:t>
            </a:r>
            <a:r>
              <a:rPr lang="it-IT" sz="1000" b="1" dirty="0" smtClean="0"/>
              <a:t>all’indirizzo di posta elettronica</a:t>
            </a:r>
            <a:r>
              <a:rPr lang="it-IT" sz="1000" dirty="0" smtClean="0"/>
              <a:t> [INDIRIZZO PEC </a:t>
            </a:r>
            <a:r>
              <a:rPr lang="it-IT" sz="1000" dirty="0" err="1" smtClean="0"/>
              <a:t>DI</a:t>
            </a:r>
            <a:r>
              <a:rPr lang="it-IT" sz="1000" dirty="0" smtClean="0"/>
              <a:t> DESTINAZIONE]</a:t>
            </a:r>
            <a:r>
              <a:rPr lang="it-IT" sz="1000" b="1" dirty="0" smtClean="0"/>
              <a:t> estratto</a:t>
            </a:r>
            <a:r>
              <a:rPr lang="it-IT" sz="1000" dirty="0" smtClean="0"/>
              <a:t>[INSERIRE IN VIA ALTERNATIVA]</a:t>
            </a:r>
          </a:p>
          <a:p>
            <a:pPr eaLnBrk="1" hangingPunct="1">
              <a:lnSpc>
                <a:spcPct val="80000"/>
              </a:lnSpc>
              <a:defRPr/>
            </a:pPr>
            <a:r>
              <a:rPr lang="it-IT" sz="1000" dirty="0" smtClean="0"/>
              <a:t>dal Registro delle Imprese di [SEDE DEL DESTINATARIO];</a:t>
            </a:r>
          </a:p>
          <a:p>
            <a:pPr eaLnBrk="1" hangingPunct="1">
              <a:lnSpc>
                <a:spcPct val="80000"/>
              </a:lnSpc>
              <a:defRPr/>
            </a:pPr>
            <a:r>
              <a:rPr lang="it-IT" sz="1000" dirty="0" smtClean="0"/>
              <a:t>dal Registro Generale degli Indirizzi Elettronici (</a:t>
            </a:r>
            <a:r>
              <a:rPr lang="it-IT" sz="1000" dirty="0" err="1" smtClean="0"/>
              <a:t>RE.G.IN.DE</a:t>
            </a:r>
            <a:r>
              <a:rPr lang="it-IT" sz="1000" dirty="0" smtClean="0"/>
              <a:t>), consultabile dal sito </a:t>
            </a:r>
            <a:r>
              <a:rPr lang="it-IT" sz="1000" dirty="0" smtClean="0">
                <a:hlinkClick r:id="rId2"/>
              </a:rPr>
              <a:t>http://pst.giustizia.it/PST/</a:t>
            </a:r>
            <a:r>
              <a:rPr lang="it-IT" sz="1000" dirty="0" smtClean="0"/>
              <a:t>;</a:t>
            </a:r>
          </a:p>
          <a:p>
            <a:pPr eaLnBrk="1" hangingPunct="1">
              <a:lnSpc>
                <a:spcPct val="80000"/>
              </a:lnSpc>
              <a:defRPr/>
            </a:pPr>
            <a:r>
              <a:rPr lang="it-IT" sz="1000" dirty="0" smtClean="0">
                <a:hlinkClick r:id="rId3"/>
              </a:rPr>
              <a:t>REGISTRO </a:t>
            </a:r>
            <a:r>
              <a:rPr lang="it-IT" sz="1000" dirty="0" err="1" smtClean="0">
                <a:hlinkClick r:id="rId3"/>
              </a:rPr>
              <a:t>PP.AA</a:t>
            </a:r>
            <a:r>
              <a:rPr lang="it-IT" sz="1000" dirty="0" smtClean="0"/>
              <a:t> consultabile dal sito http://pst.giustizia.it/PST/</a:t>
            </a:r>
          </a:p>
          <a:p>
            <a:pPr eaLnBrk="1" hangingPunct="1">
              <a:lnSpc>
                <a:spcPct val="80000"/>
              </a:lnSpc>
              <a:defRPr/>
            </a:pPr>
            <a:r>
              <a:rPr lang="it-IT" sz="1000" dirty="0" smtClean="0"/>
              <a:t>dall' l'Indice Nazionale degli Indirizzi di Posta Elettronica Certificata istituito dal Ministero dello Sviluppo Economico., brevemente Indice INI-PEC, consultabile dal sito </a:t>
            </a:r>
            <a:r>
              <a:rPr lang="it-IT" sz="1000" dirty="0" smtClean="0">
                <a:hlinkClick r:id="rId4"/>
              </a:rPr>
              <a:t>http://www.inipec.gov.it</a:t>
            </a:r>
            <a:r>
              <a:rPr lang="it-IT" sz="1000" dirty="0" smtClean="0"/>
              <a:t> </a:t>
            </a:r>
          </a:p>
          <a:p>
            <a:pPr eaLnBrk="1" hangingPunct="1">
              <a:lnSpc>
                <a:spcPct val="80000"/>
              </a:lnSpc>
              <a:defRPr/>
            </a:pPr>
            <a:endParaRPr lang="it-IT" sz="1000" dirty="0" smtClean="0"/>
          </a:p>
          <a:p>
            <a:pPr>
              <a:lnSpc>
                <a:spcPct val="80000"/>
              </a:lnSpc>
              <a:defRPr/>
            </a:pPr>
            <a:r>
              <a:rPr lang="it-IT" sz="1000" dirty="0" smtClean="0"/>
              <a:t> </a:t>
            </a:r>
            <a:r>
              <a:rPr lang="it-IT" sz="1000" b="1" dirty="0" smtClean="0"/>
              <a:t>Attesto da ultimo che il messaggio PEC è  inviato dal mio indirizzo nome.cognome</a:t>
            </a:r>
            <a:r>
              <a:rPr lang="it-IT" sz="1000" b="1" dirty="0" smtClean="0">
                <a:hlinkClick r:id="rId5"/>
              </a:rPr>
              <a:t>@ordineavvocatirimini.it</a:t>
            </a:r>
            <a:r>
              <a:rPr lang="it-IT" sz="1000" b="1" dirty="0" smtClean="0"/>
              <a:t>, iscritto nel Registro Generale degli indirizzi Elettronici </a:t>
            </a:r>
            <a:r>
              <a:rPr lang="it-IT" sz="1000" dirty="0" smtClean="0"/>
              <a:t>(</a:t>
            </a:r>
            <a:r>
              <a:rPr lang="it-IT" sz="1000" dirty="0" err="1" smtClean="0"/>
              <a:t>RE.G.IN.DE</a:t>
            </a:r>
            <a:r>
              <a:rPr lang="it-IT" sz="1000" dirty="0" smtClean="0"/>
              <a:t>), </a:t>
            </a:r>
            <a:r>
              <a:rPr lang="it-IT" sz="1000" b="1" dirty="0" smtClean="0"/>
              <a:t>e che oltre alla presente </a:t>
            </a:r>
            <a:r>
              <a:rPr lang="it-IT" sz="1000" b="1" dirty="0" err="1" smtClean="0"/>
              <a:t>relata</a:t>
            </a:r>
            <a:r>
              <a:rPr lang="it-IT" sz="1000" b="1" dirty="0" smtClean="0"/>
              <a:t> di notifica, sottoscritta digitalmente, contiene </a:t>
            </a:r>
            <a:r>
              <a:rPr lang="it-IT" sz="1000" b="1" dirty="0" err="1" smtClean="0"/>
              <a:t>il\i</a:t>
            </a:r>
            <a:r>
              <a:rPr lang="it-IT" sz="1000" b="1" dirty="0" smtClean="0"/>
              <a:t> </a:t>
            </a:r>
            <a:r>
              <a:rPr lang="it-IT" sz="1000" b="1" dirty="0" err="1" smtClean="0"/>
              <a:t>seguente\i</a:t>
            </a:r>
            <a:r>
              <a:rPr lang="it-IT" sz="1000" b="1" dirty="0" smtClean="0"/>
              <a:t> </a:t>
            </a:r>
            <a:r>
              <a:rPr lang="it-IT" sz="1000" b="1" dirty="0" err="1" smtClean="0"/>
              <a:t>ulteriore\i</a:t>
            </a:r>
            <a:r>
              <a:rPr lang="it-IT" sz="1000" b="1" dirty="0" smtClean="0"/>
              <a:t> </a:t>
            </a:r>
            <a:r>
              <a:rPr lang="it-IT" sz="1000" b="1" dirty="0" err="1" smtClean="0"/>
              <a:t>allegato\i</a:t>
            </a:r>
            <a:r>
              <a:rPr lang="it-IT" sz="1000" b="1" dirty="0" smtClean="0"/>
              <a:t> </a:t>
            </a:r>
            <a:r>
              <a:rPr lang="it-IT" sz="1000" b="1" dirty="0" err="1" smtClean="0"/>
              <a:t>informatico\i</a:t>
            </a:r>
            <a:endParaRPr lang="it-IT" sz="1000" b="1" dirty="0" smtClean="0"/>
          </a:p>
          <a:p>
            <a:pPr>
              <a:lnSpc>
                <a:spcPct val="80000"/>
              </a:lnSpc>
              <a:defRPr/>
            </a:pPr>
            <a:r>
              <a:rPr lang="it-IT" sz="1000" b="1" dirty="0" smtClean="0"/>
              <a:t>atto / provvedimento </a:t>
            </a:r>
            <a:r>
              <a:rPr lang="it-IT" sz="1000" dirty="0" smtClean="0"/>
              <a:t>(DESCRIZIONE DELL’ATTO / PROVVEDIMENTO)</a:t>
            </a:r>
            <a:endParaRPr lang="it-IT" sz="1000" b="1" dirty="0" smtClean="0"/>
          </a:p>
          <a:p>
            <a:pPr>
              <a:lnSpc>
                <a:spcPct val="80000"/>
              </a:lnSpc>
              <a:defRPr/>
            </a:pPr>
            <a:r>
              <a:rPr lang="it-IT" sz="1000" b="1" dirty="0" smtClean="0"/>
              <a:t>Procura alle liti (eventuale)</a:t>
            </a:r>
            <a:endParaRPr lang="it-IT" sz="1000" dirty="0" smtClean="0"/>
          </a:p>
          <a:p>
            <a:pPr eaLnBrk="1" hangingPunct="1">
              <a:lnSpc>
                <a:spcPct val="80000"/>
              </a:lnSpc>
              <a:defRPr/>
            </a:pPr>
            <a:endParaRPr lang="it-IT" sz="1000" dirty="0" smtClean="0"/>
          </a:p>
          <a:p>
            <a:pPr eaLnBrk="1" hangingPunct="1">
              <a:lnSpc>
                <a:spcPct val="80000"/>
              </a:lnSpc>
              <a:defRPr/>
            </a:pPr>
            <a:endParaRPr lang="it-IT" sz="1000" dirty="0" smtClean="0"/>
          </a:p>
          <a:p>
            <a:pPr eaLnBrk="1" hangingPunct="1">
              <a:lnSpc>
                <a:spcPct val="80000"/>
              </a:lnSpc>
              <a:buFont typeface="Arial" charset="0"/>
              <a:buNone/>
              <a:defRPr/>
            </a:pPr>
            <a:r>
              <a:rPr lang="it-IT" sz="800" dirty="0" smtClean="0"/>
              <a:t>Rimini lì  (INSERIRE DATA)					Avv. ________________</a:t>
            </a:r>
          </a:p>
          <a:p>
            <a:pPr eaLnBrk="1" hangingPunct="1">
              <a:lnSpc>
                <a:spcPct val="80000"/>
              </a:lnSpc>
              <a:buNone/>
              <a:defRPr/>
            </a:pPr>
            <a:r>
              <a:rPr lang="it-IT" sz="1000" dirty="0" smtClean="0">
                <a:solidFill>
                  <a:srgbClr val="FF0000"/>
                </a:solidFill>
              </a:rPr>
              <a:t>Documento firmato digitalmente</a:t>
            </a:r>
          </a:p>
          <a:p>
            <a:pPr eaLnBrk="1" hangingPunct="1">
              <a:lnSpc>
                <a:spcPct val="80000"/>
              </a:lnSpc>
              <a:buFont typeface="Arial" charset="0"/>
              <a:buNone/>
              <a:defRPr/>
            </a:pPr>
            <a:endParaRPr lang="it-IT" sz="1000" dirty="0" smtClean="0"/>
          </a:p>
          <a:p>
            <a:pPr>
              <a:lnSpc>
                <a:spcPct val="80000"/>
              </a:lnSpc>
              <a:defRPr/>
            </a:pPr>
            <a:endParaRPr lang="it-IT" sz="1000" dirty="0" smtClean="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151</a:t>
            </a:fld>
            <a:endParaRPr lang="it-IT"/>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dirty="0" smtClean="0">
                <a:solidFill>
                  <a:srgbClr val="FF0000"/>
                </a:solidFill>
              </a:rPr>
              <a:t>LA RELATA </a:t>
            </a:r>
            <a:r>
              <a:rPr lang="it-IT" dirty="0" err="1" smtClean="0">
                <a:solidFill>
                  <a:srgbClr val="FF0000"/>
                </a:solidFill>
              </a:rPr>
              <a:t>DI</a:t>
            </a:r>
            <a:r>
              <a:rPr lang="it-IT" dirty="0" smtClean="0">
                <a:solidFill>
                  <a:srgbClr val="FF0000"/>
                </a:solidFill>
              </a:rPr>
              <a:t> NOTIFICA</a:t>
            </a:r>
            <a:endParaRPr lang="it-IT" dirty="0"/>
          </a:p>
        </p:txBody>
      </p:sp>
      <p:sp>
        <p:nvSpPr>
          <p:cNvPr id="110594" name="Segnaposto contenuto 2"/>
          <p:cNvSpPr>
            <a:spLocks noGrp="1"/>
          </p:cNvSpPr>
          <p:nvPr>
            <p:ph idx="1"/>
          </p:nvPr>
        </p:nvSpPr>
        <p:spPr>
          <a:xfrm>
            <a:off x="539750" y="2060848"/>
            <a:ext cx="8147050" cy="4176440"/>
          </a:xfrm>
        </p:spPr>
        <p:txBody>
          <a:bodyPr/>
          <a:lstStyle/>
          <a:p>
            <a:pPr marL="0" indent="0" algn="just" eaLnBrk="1" hangingPunct="1">
              <a:lnSpc>
                <a:spcPct val="80000"/>
              </a:lnSpc>
              <a:buFont typeface="Arial" charset="0"/>
              <a:buNone/>
            </a:pPr>
            <a:r>
              <a:rPr lang="it-IT" sz="4000" b="1" dirty="0" smtClean="0">
                <a:solidFill>
                  <a:srgbClr val="FF0000"/>
                </a:solidFill>
              </a:rPr>
              <a:t>Requisiti  eventuali:</a:t>
            </a:r>
          </a:p>
          <a:p>
            <a:pPr marL="0" indent="0" algn="just" eaLnBrk="1" hangingPunct="1">
              <a:lnSpc>
                <a:spcPct val="80000"/>
              </a:lnSpc>
              <a:buFont typeface="Arial" charset="0"/>
              <a:buNone/>
            </a:pPr>
            <a:r>
              <a:rPr lang="it-IT" dirty="0" smtClean="0"/>
              <a:t>Potrà avere contenuti eventuali </a:t>
            </a:r>
            <a:r>
              <a:rPr lang="it-IT" u="sng" dirty="0" smtClean="0"/>
              <a:t>ma altrettanto obbligatori </a:t>
            </a:r>
            <a:r>
              <a:rPr lang="it-IT" dirty="0" smtClean="0"/>
              <a:t>secondo le circostanze, come:</a:t>
            </a:r>
          </a:p>
          <a:p>
            <a:pPr marL="0" indent="0" algn="just" eaLnBrk="1" hangingPunct="1">
              <a:lnSpc>
                <a:spcPct val="80000"/>
              </a:lnSpc>
            </a:pPr>
            <a:r>
              <a:rPr lang="it-IT" dirty="0" smtClean="0"/>
              <a:t>indicazione del procedimento e del relativo Ufficio (giudice, sezione e ruolo), se già incardinato ;</a:t>
            </a:r>
          </a:p>
          <a:p>
            <a:pPr marL="0" indent="0" algn="just" eaLnBrk="1" hangingPunct="1">
              <a:lnSpc>
                <a:spcPct val="80000"/>
              </a:lnSpc>
            </a:pPr>
            <a:r>
              <a:rPr lang="it-IT" dirty="0" smtClean="0"/>
              <a:t>attestazione di conformità se si notificano copie informatiche di atti originariamente formati su supporto analogico (cartacei) oppure tratti dal fascicolo informatico.</a:t>
            </a:r>
          </a:p>
          <a:p>
            <a:pPr marL="0" indent="0" algn="just" eaLnBrk="1" hangingPunct="1">
              <a:lnSpc>
                <a:spcPct val="80000"/>
              </a:lnSpc>
              <a:buFont typeface="Arial" charset="0"/>
              <a:buNone/>
            </a:pPr>
            <a:endParaRPr lang="it-IT" b="1" dirty="0" smtClean="0"/>
          </a:p>
          <a:p>
            <a:pPr marL="0" indent="0" algn="just" eaLnBrk="1" hangingPunct="1">
              <a:lnSpc>
                <a:spcPct val="80000"/>
              </a:lnSpc>
              <a:buFont typeface="Arial" charset="0"/>
              <a:buNone/>
            </a:pPr>
            <a:endParaRPr lang="it-IT" b="1" u="sng" dirty="0" smtClean="0"/>
          </a:p>
          <a:p>
            <a:pPr marL="0" indent="0" eaLnBrk="1" hangingPunct="1">
              <a:lnSpc>
                <a:spcPct val="80000"/>
              </a:lnSpc>
              <a:buFont typeface="Arial" charset="0"/>
              <a:buNone/>
            </a:pPr>
            <a:endParaRPr lang="it-IT" sz="2500" u="sng" dirty="0" smtClean="0"/>
          </a:p>
          <a:p>
            <a:pPr marL="0" indent="0" eaLnBrk="1" hangingPunct="1">
              <a:lnSpc>
                <a:spcPct val="80000"/>
              </a:lnSpc>
              <a:buFont typeface="Arial" charset="0"/>
              <a:buNone/>
            </a:pPr>
            <a:endParaRPr lang="it-IT" sz="2500" dirty="0" smtClean="0"/>
          </a:p>
        </p:txBody>
      </p:sp>
      <p:sp>
        <p:nvSpPr>
          <p:cNvPr id="5" name="Segnaposto numero diapositiva 4"/>
          <p:cNvSpPr>
            <a:spLocks noGrp="1"/>
          </p:cNvSpPr>
          <p:nvPr>
            <p:ph type="sldNum" sz="quarter" idx="12"/>
          </p:nvPr>
        </p:nvSpPr>
        <p:spPr/>
        <p:txBody>
          <a:bodyPr/>
          <a:lstStyle/>
          <a:p>
            <a:pPr>
              <a:defRPr/>
            </a:pPr>
            <a:fld id="{6760DCDF-4545-43EB-A83E-5BCC688F7EC7}" type="slidenum">
              <a:rPr lang="it-IT" smtClean="0"/>
              <a:pPr>
                <a:defRPr/>
              </a:pPr>
              <a:t>152</a:t>
            </a:fld>
            <a:endParaRPr lang="it-IT"/>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p:cNvSpPr>
          <p:nvPr>
            <p:ph type="title"/>
          </p:nvPr>
        </p:nvSpPr>
        <p:spPr>
          <a:xfrm>
            <a:off x="457200" y="704088"/>
            <a:ext cx="8229600" cy="708688"/>
          </a:xfrm>
        </p:spPr>
        <p:txBody>
          <a:bodyPr>
            <a:normAutofit fontScale="90000"/>
          </a:bodyPr>
          <a:lstStyle/>
          <a:p>
            <a:r>
              <a:rPr lang="it-IT" dirty="0" smtClean="0"/>
              <a:t>contenuto eventuale</a:t>
            </a:r>
          </a:p>
        </p:txBody>
      </p:sp>
      <p:sp>
        <p:nvSpPr>
          <p:cNvPr id="112642" name="Rectangle 3"/>
          <p:cNvSpPr>
            <a:spLocks noGrp="1"/>
          </p:cNvSpPr>
          <p:nvPr>
            <p:ph idx="1"/>
          </p:nvPr>
        </p:nvSpPr>
        <p:spPr>
          <a:xfrm>
            <a:off x="457200" y="1484784"/>
            <a:ext cx="8229600" cy="4641379"/>
          </a:xfrm>
        </p:spPr>
        <p:txBody>
          <a:bodyPr>
            <a:normAutofit fontScale="92500" lnSpcReduction="10000"/>
          </a:bodyPr>
          <a:lstStyle/>
          <a:p>
            <a:pPr eaLnBrk="1" hangingPunct="1">
              <a:lnSpc>
                <a:spcPct val="80000"/>
              </a:lnSpc>
              <a:buFont typeface="Arial" charset="0"/>
              <a:buNone/>
            </a:pPr>
            <a:r>
              <a:rPr lang="it-IT" sz="1000" dirty="0" smtClean="0"/>
              <a:t>(EVENTUALE) </a:t>
            </a:r>
            <a:r>
              <a:rPr lang="it-IT" sz="1000" i="1" dirty="0" smtClean="0"/>
              <a:t>se in corso di procedimento, da aggiungere la seguente dichiarazione</a:t>
            </a:r>
            <a:endParaRPr lang="it-IT" sz="1000" dirty="0" smtClean="0"/>
          </a:p>
          <a:p>
            <a:pPr algn="ctr" eaLnBrk="1" hangingPunct="1">
              <a:lnSpc>
                <a:spcPct val="80000"/>
              </a:lnSpc>
              <a:buFont typeface="Arial" charset="0"/>
              <a:buNone/>
            </a:pPr>
            <a:r>
              <a:rPr lang="it-IT" sz="1000" b="1" dirty="0" smtClean="0"/>
              <a:t>DICHIARO</a:t>
            </a:r>
            <a:endParaRPr lang="it-IT" sz="1000" dirty="0" smtClean="0"/>
          </a:p>
          <a:p>
            <a:pPr eaLnBrk="1" hangingPunct="1">
              <a:lnSpc>
                <a:spcPct val="80000"/>
              </a:lnSpc>
              <a:buFont typeface="Arial" charset="0"/>
              <a:buNone/>
            </a:pPr>
            <a:r>
              <a:rPr lang="it-IT" sz="1000" b="1" dirty="0" smtClean="0"/>
              <a:t>che la presente notifica viene effettuata in relazione al procedimento </a:t>
            </a:r>
            <a:endParaRPr lang="it-IT" sz="1000" dirty="0" smtClean="0"/>
          </a:p>
          <a:p>
            <a:pPr eaLnBrk="1" hangingPunct="1">
              <a:lnSpc>
                <a:spcPct val="80000"/>
              </a:lnSpc>
              <a:buFont typeface="Arial" charset="0"/>
              <a:buNone/>
            </a:pPr>
            <a:r>
              <a:rPr lang="it-IT" sz="1000" dirty="0" smtClean="0"/>
              <a:t>[INSERIREL’AUTORITÀ GIUDIZIARIA AVANTI ALLA QUALE PENDE IL PROCEDIMENTO RELATIVOALLA NOTIFICA – SEZIONE DEL TRIBUNALE </a:t>
            </a:r>
            <a:r>
              <a:rPr lang="it-IT" sz="1000" dirty="0" err="1" smtClean="0"/>
              <a:t>--‐‑</a:t>
            </a:r>
            <a:r>
              <a:rPr lang="it-IT" sz="1000" dirty="0" smtClean="0"/>
              <a:t> RG DEL PROCEDIMENTO E ANNO]</a:t>
            </a:r>
          </a:p>
          <a:p>
            <a:pPr eaLnBrk="1" hangingPunct="1">
              <a:lnSpc>
                <a:spcPct val="80000"/>
              </a:lnSpc>
              <a:buFont typeface="Arial" charset="0"/>
              <a:buNone/>
            </a:pPr>
            <a:r>
              <a:rPr lang="it-IT" sz="1000" dirty="0" smtClean="0"/>
              <a:t> </a:t>
            </a:r>
            <a:r>
              <a:rPr lang="it-IT" sz="1000" b="1" dirty="0" smtClean="0"/>
              <a:t> </a:t>
            </a:r>
            <a:r>
              <a:rPr lang="it-IT" sz="1000" dirty="0" smtClean="0"/>
              <a:t>(EVENTUALE) </a:t>
            </a:r>
            <a:r>
              <a:rPr lang="it-IT" sz="1000" i="1" dirty="0" smtClean="0"/>
              <a:t>se il documento notificato è stato scansionato da una copia autentica cartacea, si deve riportare la seguente attestazione di conformità</a:t>
            </a:r>
            <a:endParaRPr lang="it-IT" sz="1000" dirty="0" smtClean="0"/>
          </a:p>
          <a:p>
            <a:pPr algn="ctr"/>
            <a:r>
              <a:rPr lang="it-IT" sz="1000" b="1" dirty="0" smtClean="0"/>
              <a:t>ATTESTO</a:t>
            </a:r>
            <a:endParaRPr lang="it-IT" sz="1000" dirty="0" smtClean="0"/>
          </a:p>
          <a:p>
            <a:r>
              <a:rPr lang="it-IT" sz="1000" b="1" dirty="0" smtClean="0"/>
              <a:t>ai sensi del combinato disposto dell’art. 3 bis, comma 2, della L. 21.02.1994, n. 53, </a:t>
            </a:r>
            <a:r>
              <a:rPr lang="it-IT" sz="1000" i="1" dirty="0" smtClean="0"/>
              <a:t>così come modificato dall'articolo 19, comma 1-bis, del D.L. 27 giugno 2015 n. 83, convertito, con modificazioni, dalla Legge 6 agosto 2015, n. 132</a:t>
            </a:r>
            <a:r>
              <a:rPr lang="it-IT" sz="1000" b="1" dirty="0" smtClean="0"/>
              <a:t>,  dell’art. 16 </a:t>
            </a:r>
            <a:r>
              <a:rPr lang="it-IT" sz="1000" b="1" dirty="0" err="1" smtClean="0"/>
              <a:t>undecies</a:t>
            </a:r>
            <a:r>
              <a:rPr lang="it-IT" sz="1000" b="1" dirty="0" smtClean="0"/>
              <a:t>,  comma 3, del  D.L. 18.10.2012, n. 179, </a:t>
            </a:r>
            <a:r>
              <a:rPr lang="it-IT" sz="1000" i="1" dirty="0" smtClean="0"/>
              <a:t>convertito con modificazioni, in L. 17.12.2012, n. 221, introdotto dall'articolo 19, comma 1, lettera b), del D.L. 27 giugno 2015 n. 83</a:t>
            </a:r>
            <a:r>
              <a:rPr lang="it-IT" sz="1000" b="1" dirty="0" smtClean="0"/>
              <a:t>, </a:t>
            </a:r>
            <a:r>
              <a:rPr lang="it-IT" sz="1000" i="1" dirty="0" smtClean="0"/>
              <a:t>convertito, con modificazioni, dalla Legge 6 agosto 2015, n. 132</a:t>
            </a:r>
            <a:r>
              <a:rPr lang="it-IT" sz="1000" b="1" dirty="0" smtClean="0"/>
              <a:t>,  nonché dell’art. 19 </a:t>
            </a:r>
            <a:r>
              <a:rPr lang="it-IT" sz="1000" b="1" dirty="0" err="1" smtClean="0"/>
              <a:t>ter</a:t>
            </a:r>
            <a:r>
              <a:rPr lang="it-IT" sz="1000" b="1" dirty="0" smtClean="0"/>
              <a:t> Provvedimento DGSIA del 14.04.2014, </a:t>
            </a:r>
            <a:r>
              <a:rPr lang="it-IT" sz="1000" i="1" dirty="0" smtClean="0"/>
              <a:t>introdotto con Provvedimento del 28.12.2015 pubblicato sulla G.U. del 07.01.2016</a:t>
            </a:r>
            <a:r>
              <a:rPr lang="it-IT" sz="1000" b="1" dirty="0" smtClean="0"/>
              <a:t>,  che la/e copia/e informatica/e per immagine del_______________(DESCRIVERE L’</a:t>
            </a:r>
            <a:r>
              <a:rPr lang="it-IT" sz="1000" b="1" dirty="0" err="1" smtClean="0"/>
              <a:t>ATTO\provvedimento</a:t>
            </a:r>
            <a:r>
              <a:rPr lang="it-IT" sz="1000" b="1" dirty="0" smtClean="0"/>
              <a:t>), (FILE DENOMINATO     ), composto da complessive n. _ pagine,  firmato digitalmente,   allegata/e al messaggio di posta elettronica certificata cui viene pure allegata la presente relazione di notificazione,  é/sono conformi all’originale analogico/alla copia autentica analogica in possesso del sottoscritto difensore.</a:t>
            </a:r>
            <a:endParaRPr lang="it-IT" sz="1000" dirty="0" smtClean="0"/>
          </a:p>
          <a:p>
            <a:r>
              <a:rPr lang="it-IT" sz="1000" dirty="0" smtClean="0"/>
              <a:t> (EVENTUALE) </a:t>
            </a:r>
            <a:r>
              <a:rPr lang="it-IT" sz="1000" i="1" dirty="0" smtClean="0"/>
              <a:t>se il documento notificato è stato estratto dal fascicolo informatico della causa  si deve riportare la seguente attestazione di conformità</a:t>
            </a:r>
            <a:endParaRPr lang="it-IT" sz="1000" dirty="0" smtClean="0"/>
          </a:p>
          <a:p>
            <a:pPr algn="ctr"/>
            <a:r>
              <a:rPr lang="it-IT" sz="1000" b="1" dirty="0" smtClean="0"/>
              <a:t>ATTESTO</a:t>
            </a:r>
            <a:endParaRPr lang="it-IT" sz="1000" dirty="0" smtClean="0"/>
          </a:p>
          <a:p>
            <a:r>
              <a:rPr lang="it-IT" sz="1000" b="1" dirty="0" smtClean="0"/>
              <a:t>ai sensi degli artt. 16-bis comma 9 bis D.L. 18.10.2012 n. 179 </a:t>
            </a:r>
            <a:r>
              <a:rPr lang="it-IT" sz="1000" i="1" dirty="0" smtClean="0"/>
              <a:t>convertito con modificazioni in L. 17.12.2012 n. 221, come modificato dall’art 52 D.L. 24.06.2014 n. 90 convertito con modificazioni in L. 11.08.2014 n. 114</a:t>
            </a:r>
            <a:r>
              <a:rPr lang="it-IT" sz="1000" b="1" dirty="0" smtClean="0"/>
              <a:t>, e dell’art. 16 </a:t>
            </a:r>
            <a:r>
              <a:rPr lang="it-IT" sz="1000" b="1" dirty="0" err="1" smtClean="0"/>
              <a:t>undecies</a:t>
            </a:r>
            <a:r>
              <a:rPr lang="it-IT" sz="1000" b="1" dirty="0" smtClean="0"/>
              <a:t>, comma 3, del D.L. 18.10.2012 n. 179, </a:t>
            </a:r>
            <a:r>
              <a:rPr lang="it-IT" sz="1000" i="1" dirty="0" smtClean="0"/>
              <a:t>convertito con modificazioni in L. 17.12.2012 n. 221, come modificato dall’art. 19 del D.L. 27 giugno 2015 n. 83, convertito, con modificazioni, dalla Legge 6 agosto 2015, n. 132</a:t>
            </a:r>
            <a:r>
              <a:rPr lang="it-IT" sz="1000" b="1" dirty="0" smtClean="0"/>
              <a:t>, nonché dell’art. 19 </a:t>
            </a:r>
            <a:r>
              <a:rPr lang="it-IT" sz="1000" b="1" dirty="0" err="1" smtClean="0"/>
              <a:t>ter</a:t>
            </a:r>
            <a:r>
              <a:rPr lang="it-IT" sz="1000" b="1" dirty="0" smtClean="0"/>
              <a:t> Provvedimento DGSIA del 14.04.2014, </a:t>
            </a:r>
            <a:r>
              <a:rPr lang="it-IT" sz="1000" i="1" dirty="0" smtClean="0"/>
              <a:t>introdotto con Provvedimento del 28.12.2015 pubblicato sulla G.U. del 07.01.2016, </a:t>
            </a:r>
            <a:r>
              <a:rPr lang="it-IT" sz="1000" b="1" dirty="0" smtClean="0"/>
              <a:t>che la copia informatica l’atto ___________________ (DESCRIVERE L’ATTO), (FILE DENOMINATO     ), composto da complessive n. _ pagine,  firmato digitalmente,    allegata/e al messaggio di posta elettronica certificata cui viene pure allegata la presente relazione di notificazione e da me estratta in via telematica, è conforme al corrispondente atto contenuto nel fascicolo informatico della causa di cui sopra ed è da ritenersi, pertanto, equivalente all’originale ai sensi delle citate norme.</a:t>
            </a:r>
            <a:endParaRPr lang="it-IT" sz="1000" dirty="0" smtClean="0"/>
          </a:p>
          <a:p>
            <a:pPr>
              <a:lnSpc>
                <a:spcPct val="80000"/>
              </a:lnSpc>
              <a:buFont typeface="Arial" charset="0"/>
              <a:buNone/>
            </a:pPr>
            <a:endParaRPr lang="it-IT" sz="1000" dirty="0" smtClean="0"/>
          </a:p>
          <a:p>
            <a:pPr>
              <a:lnSpc>
                <a:spcPct val="80000"/>
              </a:lnSpc>
              <a:buFont typeface="Arial" charset="0"/>
              <a:buNone/>
            </a:pPr>
            <a:r>
              <a:rPr lang="it-IT" sz="1000" dirty="0" smtClean="0"/>
              <a:t> </a:t>
            </a:r>
            <a:r>
              <a:rPr lang="it-IT" sz="1000" b="1" dirty="0" smtClean="0"/>
              <a:t>Attesto da ultimo che il messaggio PEC è  inviato dal mio indirizzo nome.cognome</a:t>
            </a:r>
            <a:r>
              <a:rPr lang="it-IT" sz="1000" b="1" dirty="0" smtClean="0">
                <a:hlinkClick r:id="rId2"/>
              </a:rPr>
              <a:t>@ordineavvocatirimini.it</a:t>
            </a:r>
            <a:r>
              <a:rPr lang="it-IT" sz="1000" b="1" dirty="0" smtClean="0"/>
              <a:t>, iscritto nel Registro Generale degli indirizzi Elettronici </a:t>
            </a:r>
            <a:r>
              <a:rPr lang="it-IT" sz="1000" dirty="0" smtClean="0"/>
              <a:t>(</a:t>
            </a:r>
            <a:r>
              <a:rPr lang="it-IT" sz="1000" dirty="0" err="1" smtClean="0"/>
              <a:t>RE.G.IN.DE</a:t>
            </a:r>
            <a:r>
              <a:rPr lang="it-IT" sz="1000" dirty="0" smtClean="0"/>
              <a:t>), </a:t>
            </a:r>
            <a:r>
              <a:rPr lang="it-IT" sz="1000" b="1" dirty="0" smtClean="0"/>
              <a:t>e che oltre alla presente </a:t>
            </a:r>
            <a:r>
              <a:rPr lang="it-IT" sz="1000" b="1" dirty="0" err="1" smtClean="0"/>
              <a:t>relata</a:t>
            </a:r>
            <a:r>
              <a:rPr lang="it-IT" sz="1000" b="1" dirty="0" smtClean="0"/>
              <a:t> di notifica, sottoscritta digitalmente, contiene </a:t>
            </a:r>
            <a:r>
              <a:rPr lang="it-IT" sz="1000" b="1" dirty="0" err="1" smtClean="0"/>
              <a:t>il\i</a:t>
            </a:r>
            <a:r>
              <a:rPr lang="it-IT" sz="1000" b="1" dirty="0" smtClean="0"/>
              <a:t> </a:t>
            </a:r>
            <a:r>
              <a:rPr lang="it-IT" sz="1000" b="1" dirty="0" err="1" smtClean="0"/>
              <a:t>seguente\i</a:t>
            </a:r>
            <a:r>
              <a:rPr lang="it-IT" sz="1000" b="1" dirty="0" smtClean="0"/>
              <a:t> </a:t>
            </a:r>
            <a:r>
              <a:rPr lang="it-IT" sz="1000" b="1" dirty="0" err="1" smtClean="0"/>
              <a:t>ulteriore\i</a:t>
            </a:r>
            <a:r>
              <a:rPr lang="it-IT" sz="1000" b="1" dirty="0" smtClean="0"/>
              <a:t> </a:t>
            </a:r>
            <a:r>
              <a:rPr lang="it-IT" sz="1000" b="1" dirty="0" err="1" smtClean="0"/>
              <a:t>allegato\i</a:t>
            </a:r>
            <a:r>
              <a:rPr lang="it-IT" sz="1000" b="1" dirty="0" smtClean="0"/>
              <a:t> </a:t>
            </a:r>
            <a:r>
              <a:rPr lang="it-IT" sz="1000" b="1" dirty="0" err="1" smtClean="0"/>
              <a:t>informatico\i</a:t>
            </a:r>
            <a:endParaRPr lang="it-IT" sz="1000" b="1" dirty="0" smtClean="0"/>
          </a:p>
          <a:p>
            <a:pPr>
              <a:lnSpc>
                <a:spcPct val="80000"/>
              </a:lnSpc>
            </a:pPr>
            <a:r>
              <a:rPr lang="it-IT" sz="1000" b="1" dirty="0" smtClean="0"/>
              <a:t>atto / provvedimento </a:t>
            </a:r>
            <a:r>
              <a:rPr lang="it-IT" sz="1000" dirty="0" smtClean="0"/>
              <a:t>(DESCRIZIONE DELL’ATTO / PROVVEDIMENTO)</a:t>
            </a:r>
            <a:endParaRPr lang="it-IT" sz="1000" b="1" dirty="0" smtClean="0"/>
          </a:p>
          <a:p>
            <a:pPr>
              <a:lnSpc>
                <a:spcPct val="80000"/>
              </a:lnSpc>
            </a:pPr>
            <a:r>
              <a:rPr lang="it-IT" sz="1000" b="1" dirty="0" smtClean="0"/>
              <a:t>Procura alle liti (eventuale)</a:t>
            </a:r>
            <a:endParaRPr lang="it-IT" sz="1000" dirty="0" smtClean="0"/>
          </a:p>
          <a:p>
            <a:pPr eaLnBrk="1" hangingPunct="1">
              <a:lnSpc>
                <a:spcPct val="80000"/>
              </a:lnSpc>
              <a:buFont typeface="Arial" charset="0"/>
              <a:buNone/>
            </a:pPr>
            <a:endParaRPr lang="it-IT" sz="1000" dirty="0" smtClean="0"/>
          </a:p>
          <a:p>
            <a:pPr eaLnBrk="1" hangingPunct="1">
              <a:lnSpc>
                <a:spcPct val="80000"/>
              </a:lnSpc>
              <a:buFont typeface="Arial" charset="0"/>
              <a:buNone/>
            </a:pPr>
            <a:r>
              <a:rPr lang="it-IT" sz="800" dirty="0" smtClean="0"/>
              <a:t>Rimini lì  (INSERIRE DATA)					Avv.___________________</a:t>
            </a:r>
          </a:p>
          <a:p>
            <a:pPr>
              <a:lnSpc>
                <a:spcPct val="80000"/>
              </a:lnSpc>
            </a:pPr>
            <a:r>
              <a:rPr lang="it-IT" sz="1000" dirty="0" smtClean="0">
                <a:solidFill>
                  <a:srgbClr val="FF0000"/>
                </a:solidFill>
              </a:rPr>
              <a:t>Documento firmato digitalmente</a:t>
            </a:r>
          </a:p>
          <a:p>
            <a:pPr>
              <a:lnSpc>
                <a:spcPct val="80000"/>
              </a:lnSpc>
            </a:pPr>
            <a:endParaRPr lang="it-IT" sz="1000" dirty="0" smtClean="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153</a:t>
            </a:fld>
            <a:endParaRPr lang="it-IT"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solidFill>
            <a:schemeClr val="accent2">
              <a:lumMod val="40000"/>
              <a:lumOff val="60000"/>
            </a:schemeClr>
          </a:solidFill>
        </p:spPr>
        <p:txBody>
          <a:bodyPr>
            <a:noAutofit/>
          </a:bodyPr>
          <a:lstStyle/>
          <a:p>
            <a:pPr eaLnBrk="1" hangingPunct="1">
              <a:defRPr/>
            </a:pPr>
            <a:r>
              <a:rPr lang="it-IT" sz="3600" b="1" dirty="0" smtClean="0">
                <a:solidFill>
                  <a:srgbClr val="FF0000"/>
                </a:solidFill>
                <a:latin typeface="Arial" charset="0"/>
                <a:cs typeface="Arial" charset="0"/>
              </a:rPr>
              <a:t>LA RELATA </a:t>
            </a:r>
            <a:r>
              <a:rPr lang="it-IT" sz="3600" b="1" dirty="0" err="1" smtClean="0">
                <a:solidFill>
                  <a:srgbClr val="FF0000"/>
                </a:solidFill>
                <a:latin typeface="Arial" charset="0"/>
                <a:cs typeface="Arial" charset="0"/>
              </a:rPr>
              <a:t>DI</a:t>
            </a:r>
            <a:r>
              <a:rPr lang="it-IT" sz="3600" b="1" dirty="0" smtClean="0">
                <a:solidFill>
                  <a:srgbClr val="FF0000"/>
                </a:solidFill>
                <a:latin typeface="Arial" charset="0"/>
                <a:cs typeface="Arial" charset="0"/>
              </a:rPr>
              <a:t> NOTIFICA </a:t>
            </a:r>
            <a:r>
              <a:rPr lang="it-IT" sz="3600" b="1" u="sng" dirty="0" smtClean="0">
                <a:solidFill>
                  <a:srgbClr val="FF0000"/>
                </a:solidFill>
                <a:latin typeface="Arial" charset="0"/>
                <a:cs typeface="Arial" charset="0"/>
              </a:rPr>
              <a:t>COMPLETA</a:t>
            </a:r>
          </a:p>
        </p:txBody>
      </p:sp>
      <p:sp>
        <p:nvSpPr>
          <p:cNvPr id="113666" name="Segnaposto contenuto 3"/>
          <p:cNvSpPr>
            <a:spLocks noGrp="1"/>
          </p:cNvSpPr>
          <p:nvPr>
            <p:ph idx="1"/>
          </p:nvPr>
        </p:nvSpPr>
        <p:spPr>
          <a:xfrm>
            <a:off x="468313" y="1988841"/>
            <a:ext cx="8229600" cy="4869160"/>
          </a:xfrm>
        </p:spPr>
        <p:txBody>
          <a:bodyPr>
            <a:normAutofit fontScale="92500" lnSpcReduction="10000"/>
          </a:bodyPr>
          <a:lstStyle/>
          <a:p>
            <a:pPr marL="0" indent="0" algn="ctr"/>
            <a:endParaRPr lang="it-IT" sz="1000" dirty="0" smtClean="0"/>
          </a:p>
          <a:p>
            <a:pPr marL="0" indent="0" algn="ctr"/>
            <a:r>
              <a:rPr lang="it-IT" sz="1800" b="1" dirty="0" smtClean="0"/>
              <a:t>ESEMPIO </a:t>
            </a:r>
            <a:r>
              <a:rPr lang="it-IT" sz="1800" b="1" dirty="0" err="1" smtClean="0"/>
              <a:t>DI</a:t>
            </a:r>
            <a:r>
              <a:rPr lang="it-IT" sz="1800" b="1" dirty="0" smtClean="0"/>
              <a:t> RELATA </a:t>
            </a:r>
            <a:r>
              <a:rPr lang="it-IT" sz="1800" b="1" dirty="0" err="1" smtClean="0"/>
              <a:t>DI</a:t>
            </a:r>
            <a:r>
              <a:rPr lang="it-IT" sz="1800" b="1" dirty="0" smtClean="0"/>
              <a:t> NOTIFICA “COMPLETA”</a:t>
            </a:r>
          </a:p>
          <a:p>
            <a:pPr marL="0" indent="0" algn="ctr"/>
            <a:endParaRPr lang="it-IT" sz="1000" dirty="0" smtClean="0"/>
          </a:p>
          <a:p>
            <a:pPr marL="0" indent="0" algn="ctr"/>
            <a:r>
              <a:rPr lang="it-IT" sz="1200" dirty="0" smtClean="0"/>
              <a:t>RELATA </a:t>
            </a:r>
            <a:r>
              <a:rPr lang="it-IT" sz="1200" dirty="0" err="1" smtClean="0"/>
              <a:t>DI</a:t>
            </a:r>
            <a:r>
              <a:rPr lang="it-IT" sz="1200" dirty="0" smtClean="0"/>
              <a:t> NOTIFICA MEDIANTE POSTA ELETTRONICA</a:t>
            </a:r>
          </a:p>
          <a:p>
            <a:pPr marL="0" indent="0" algn="ctr"/>
            <a:r>
              <a:rPr lang="it-IT" sz="1200" dirty="0" smtClean="0"/>
              <a:t>CERTIFICATA</a:t>
            </a:r>
          </a:p>
          <a:p>
            <a:pPr marL="0" indent="0" algn="ctr"/>
            <a:r>
              <a:rPr lang="it-IT" sz="1200" dirty="0" smtClean="0"/>
              <a:t>ex artt. 1 e 3-bis della Legge 21 gennaio 1994, n. 53</a:t>
            </a:r>
          </a:p>
          <a:p>
            <a:pPr marL="0" indent="0"/>
            <a:r>
              <a:rPr lang="it-IT" sz="1200" dirty="0" smtClean="0"/>
              <a:t>Io sottoscritto Avv. ____________del foro di ___________ (cod. </a:t>
            </a:r>
            <a:r>
              <a:rPr lang="it-IT" sz="1200" dirty="0" err="1" smtClean="0"/>
              <a:t>fisc</a:t>
            </a:r>
            <a:r>
              <a:rPr lang="it-IT" sz="1200" dirty="0" smtClean="0"/>
              <a:t>. _____________), con studio in Via _____________ n. ____, (47923) Rimini (RN),  (</a:t>
            </a:r>
            <a:r>
              <a:rPr lang="it-IT" sz="1200" dirty="0" err="1" smtClean="0"/>
              <a:t>P.iva</a:t>
            </a:r>
            <a:r>
              <a:rPr lang="it-IT" sz="1200" dirty="0" smtClean="0"/>
              <a:t> _____________), in ragione del disposto della L. 21 gennaio 1994, n. 53 e successive modifiche ed integrazioni,  quale difensore di [DATI COMPLETI DELLA PARTE DIFESA DALL’AVVOCATO NOTIFICATORE COMPRENSIVI </a:t>
            </a:r>
            <a:r>
              <a:rPr lang="it-IT" sz="1200" dirty="0" err="1" smtClean="0"/>
              <a:t>DI</a:t>
            </a:r>
            <a:r>
              <a:rPr lang="it-IT" sz="1200" dirty="0" smtClean="0"/>
              <a:t> CODICE FISCALE E PARTITA IVA], per il quale si procede alla presente notifica in virtù della procura alle liti ex art. 83, III comma, </a:t>
            </a:r>
            <a:r>
              <a:rPr lang="it-IT" sz="1200" dirty="0" err="1" smtClean="0"/>
              <a:t>c.p.c.</a:t>
            </a:r>
            <a:r>
              <a:rPr lang="it-IT" sz="1200" dirty="0" smtClean="0"/>
              <a:t>,  [se trattasi di procura spesa per la prima volta utilizzare la seguente dicitura],  che si allega, originariamente su foglio separato dal quale ho estratto copia informatica, firmata digitalmente, in conformità di quanto previsto dall’art. 18 n. 5 del DM 44/2011 così come modificato dal DM 48/2013]</a:t>
            </a:r>
          </a:p>
          <a:p>
            <a:pPr marL="0" indent="0"/>
            <a:r>
              <a:rPr lang="it-IT" sz="1200" dirty="0" smtClean="0"/>
              <a:t> [alternativamente] rilasciata a </a:t>
            </a:r>
            <a:r>
              <a:rPr lang="it-IT" sz="1200" dirty="0" err="1" smtClean="0"/>
              <a:t>margine\in</a:t>
            </a:r>
            <a:r>
              <a:rPr lang="it-IT" sz="1200" dirty="0" smtClean="0"/>
              <a:t> calce dell’atto _____________(INDICARE ATTO DOVE SI TROVA LA DELEGA) rilasciata nell’ambito del procedimento di cui </a:t>
            </a:r>
            <a:r>
              <a:rPr lang="it-IT" sz="1200" dirty="0" err="1" smtClean="0"/>
              <a:t>infra</a:t>
            </a:r>
            <a:r>
              <a:rPr lang="it-IT" sz="1200" dirty="0" smtClean="0"/>
              <a:t> (INSERIRE SOLO SE TRATTASI </a:t>
            </a:r>
            <a:r>
              <a:rPr lang="it-IT" sz="1200" dirty="0" err="1" smtClean="0"/>
              <a:t>DI</a:t>
            </a:r>
            <a:r>
              <a:rPr lang="it-IT" sz="1200" dirty="0" smtClean="0"/>
              <a:t> PROCEDIMENTO GIÀ PENDENTEDELEGA)</a:t>
            </a:r>
          </a:p>
          <a:p>
            <a:pPr marL="0" indent="0" algn="ctr"/>
            <a:r>
              <a:rPr lang="it-IT" sz="1200" dirty="0" smtClean="0"/>
              <a:t>NOTIFICO</a:t>
            </a:r>
          </a:p>
          <a:p>
            <a:pPr marL="0" indent="0"/>
            <a:r>
              <a:rPr lang="it-IT" sz="1200" dirty="0" smtClean="0"/>
              <a:t>ad ogni effetto di legge l’allegato atto (BREVE DESCRIZIONE DELL’ATTO), firmato digitalmente, a [DATI DEL DESTINATARIO – NOME COGNOME O LA DENOMINAZIONE E RAGIONE SOCIALE (inserire qui l’eventuale domiciliazione presso un legale come, ad esempio, per gli atti di opposizione a decreto ingiuntivo)] all’indirizzo di posta elettronica [INDIRIZZO PEC </a:t>
            </a:r>
            <a:r>
              <a:rPr lang="it-IT" sz="1200" dirty="0" err="1" smtClean="0"/>
              <a:t>DI</a:t>
            </a:r>
            <a:r>
              <a:rPr lang="it-IT" sz="1200" dirty="0" smtClean="0"/>
              <a:t> DESTINAZIONE] estratto[INSERIRE IN VIA ALTERNATIVA]</a:t>
            </a:r>
          </a:p>
          <a:p>
            <a:pPr marL="0" indent="0"/>
            <a:r>
              <a:rPr lang="it-IT" sz="1200" dirty="0" smtClean="0"/>
              <a:t>dal Registro delle Imprese di [SEDE DEL DESTINATARIO];</a:t>
            </a:r>
          </a:p>
          <a:p>
            <a:pPr marL="0" indent="0"/>
            <a:r>
              <a:rPr lang="it-IT" sz="1200" dirty="0" smtClean="0"/>
              <a:t>dal Registro Generale degli Indirizzi Elettronici (</a:t>
            </a:r>
            <a:r>
              <a:rPr lang="it-IT" sz="1200" dirty="0" err="1" smtClean="0"/>
              <a:t>RE.G.IN.DE</a:t>
            </a:r>
            <a:r>
              <a:rPr lang="it-IT" sz="1200" dirty="0" smtClean="0"/>
              <a:t>), consultabile dal sito http://pst.giustizia.it/PST/;</a:t>
            </a:r>
          </a:p>
          <a:p>
            <a:pPr marL="0" indent="0"/>
            <a:r>
              <a:rPr lang="it-IT" sz="1200" dirty="0" smtClean="0"/>
              <a:t>dall’indice </a:t>
            </a:r>
            <a:r>
              <a:rPr lang="it-IT" sz="1200" dirty="0" err="1" smtClean="0"/>
              <a:t>PP.AA</a:t>
            </a:r>
            <a:r>
              <a:rPr lang="it-IT" sz="1200" dirty="0" smtClean="0"/>
              <a:t>. consultabile dal sito http://pst.giustizia.it/PST/;</a:t>
            </a:r>
          </a:p>
          <a:p>
            <a:pPr marL="0" indent="0"/>
            <a:r>
              <a:rPr lang="it-IT" sz="1200" dirty="0" smtClean="0"/>
              <a:t>dall' l'Indice Nazionale degli Indirizzi di Posta Elettronica Certificata istituito dal Ministero dello Sviluppo Economico., brevemente Indice INI-PEC, consultabile dal sito </a:t>
            </a:r>
            <a:r>
              <a:rPr lang="it-IT" sz="1200" dirty="0" smtClean="0">
                <a:hlinkClick r:id="rId3"/>
              </a:rPr>
              <a:t>http://www.inipec.gov.it</a:t>
            </a:r>
            <a:endParaRPr lang="it-IT" sz="1200" dirty="0" smtClean="0"/>
          </a:p>
          <a:p>
            <a:pPr marL="0" indent="0"/>
            <a:endParaRPr lang="it-IT" sz="1000" dirty="0" smtClean="0"/>
          </a:p>
          <a:p>
            <a:pPr marL="0" indent="0"/>
            <a:endParaRPr lang="it-IT" sz="1000" dirty="0" smtClean="0"/>
          </a:p>
          <a:p>
            <a:pPr marL="0" indent="0"/>
            <a:r>
              <a:rPr lang="it-IT" sz="1000" dirty="0" smtClean="0"/>
              <a:t>- SEGUE -</a:t>
            </a:r>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154</a:t>
            </a:fld>
            <a:endParaRPr lang="it-IT"/>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p:cNvSpPr>
          <p:nvPr>
            <p:ph idx="1"/>
          </p:nvPr>
        </p:nvSpPr>
        <p:spPr>
          <a:xfrm>
            <a:off x="395536" y="836712"/>
            <a:ext cx="8291264" cy="5616624"/>
          </a:xfrm>
        </p:spPr>
        <p:txBody>
          <a:bodyPr>
            <a:normAutofit lnSpcReduction="10000"/>
          </a:bodyPr>
          <a:lstStyle/>
          <a:p>
            <a:pPr eaLnBrk="1" hangingPunct="1">
              <a:lnSpc>
                <a:spcPct val="80000"/>
              </a:lnSpc>
              <a:buNone/>
            </a:pPr>
            <a:r>
              <a:rPr lang="it-IT" sz="1100" dirty="0" smtClean="0"/>
              <a:t>(EVENTUALE) </a:t>
            </a:r>
            <a:r>
              <a:rPr lang="it-IT" sz="1100" i="1" dirty="0" smtClean="0"/>
              <a:t>se in corso di procedimento, da aggiungere la seguente dichiarazione</a:t>
            </a:r>
            <a:endParaRPr lang="it-IT" sz="1100" dirty="0" smtClean="0"/>
          </a:p>
          <a:p>
            <a:pPr algn="ctr" eaLnBrk="1" hangingPunct="1">
              <a:lnSpc>
                <a:spcPct val="80000"/>
              </a:lnSpc>
              <a:buNone/>
            </a:pPr>
            <a:r>
              <a:rPr lang="it-IT" sz="1100" b="1" dirty="0" smtClean="0"/>
              <a:t>DICHIARO</a:t>
            </a:r>
            <a:endParaRPr lang="it-IT" sz="1100" dirty="0" smtClean="0"/>
          </a:p>
          <a:p>
            <a:pPr eaLnBrk="1" hangingPunct="1">
              <a:lnSpc>
                <a:spcPct val="80000"/>
              </a:lnSpc>
              <a:buNone/>
            </a:pPr>
            <a:r>
              <a:rPr lang="it-IT" sz="1100" b="1" dirty="0" smtClean="0"/>
              <a:t>che la presente notifica viene effettuata in relazione al procedimento </a:t>
            </a:r>
            <a:endParaRPr lang="it-IT" sz="1100" dirty="0" smtClean="0"/>
          </a:p>
          <a:p>
            <a:pPr eaLnBrk="1" hangingPunct="1">
              <a:lnSpc>
                <a:spcPct val="80000"/>
              </a:lnSpc>
              <a:buNone/>
            </a:pPr>
            <a:r>
              <a:rPr lang="it-IT" sz="1100" dirty="0" smtClean="0"/>
              <a:t>[INSERIREL’AUTORITÀ GIUDIZIARIA AVANTI ALLA QUALE PENDE IL PROCEDIMENTO RELATIVOALLA NOTIFICA – SEZIONE DEL TRIBUNALE </a:t>
            </a:r>
            <a:r>
              <a:rPr lang="it-IT" sz="1100" dirty="0" err="1" smtClean="0"/>
              <a:t>--‐‑</a:t>
            </a:r>
            <a:r>
              <a:rPr lang="it-IT" sz="1100" dirty="0" smtClean="0"/>
              <a:t> RG DEL PROCEDIMENTO E ANNO]</a:t>
            </a:r>
          </a:p>
          <a:p>
            <a:pPr eaLnBrk="1" hangingPunct="1">
              <a:lnSpc>
                <a:spcPct val="80000"/>
              </a:lnSpc>
              <a:buNone/>
            </a:pPr>
            <a:r>
              <a:rPr lang="it-IT" sz="1100" dirty="0" smtClean="0"/>
              <a:t> </a:t>
            </a:r>
            <a:r>
              <a:rPr lang="it-IT" sz="1100" b="1" dirty="0" smtClean="0"/>
              <a:t> </a:t>
            </a:r>
            <a:r>
              <a:rPr lang="it-IT" sz="1100" dirty="0" smtClean="0"/>
              <a:t>(EVENTUALE) </a:t>
            </a:r>
            <a:r>
              <a:rPr lang="it-IT" sz="1100" i="1" dirty="0" smtClean="0"/>
              <a:t>se il documento notificato è stato scansionato da una copia autentica cartacea, si deve riportare la seguente attestazione di conformità</a:t>
            </a:r>
            <a:endParaRPr lang="it-IT" sz="1100" dirty="0" smtClean="0"/>
          </a:p>
          <a:p>
            <a:pPr algn="ctr"/>
            <a:r>
              <a:rPr lang="it-IT" sz="1100" b="1" dirty="0" smtClean="0"/>
              <a:t>ATTESTO</a:t>
            </a:r>
            <a:endParaRPr lang="it-IT" sz="1100" dirty="0" smtClean="0"/>
          </a:p>
          <a:p>
            <a:r>
              <a:rPr lang="it-IT" sz="1100" b="1" dirty="0" smtClean="0"/>
              <a:t>ai sensi del combinato disposto dell’art. 3 bis, comma 2, della L. 21.02.1994, n. 53, </a:t>
            </a:r>
            <a:r>
              <a:rPr lang="it-IT" sz="1100" i="1" dirty="0" smtClean="0"/>
              <a:t>così come modificato dall'articolo 19, comma 1-bis, del D.L. 27 giugno 2015 n. 83, convertito, con modificazioni, dalla Legge 6 agosto 2015, n. 132</a:t>
            </a:r>
            <a:r>
              <a:rPr lang="it-IT" sz="1100" b="1" dirty="0" smtClean="0"/>
              <a:t>,  dell’art. 16 </a:t>
            </a:r>
            <a:r>
              <a:rPr lang="it-IT" sz="1100" b="1" dirty="0" err="1" smtClean="0"/>
              <a:t>undecies</a:t>
            </a:r>
            <a:r>
              <a:rPr lang="it-IT" sz="1100" b="1" dirty="0" smtClean="0"/>
              <a:t>,  comma 3, del  D.L. 18.10.2012, n. 179, </a:t>
            </a:r>
            <a:r>
              <a:rPr lang="it-IT" sz="1100" i="1" dirty="0" smtClean="0"/>
              <a:t>convertito con modificazioni, in L. 17.12.2012, n. 221, introdotto dall'articolo 19, comma 1, lettera b), del D.L. 27 giugno 2015 n. 83</a:t>
            </a:r>
            <a:r>
              <a:rPr lang="it-IT" sz="1100" b="1" dirty="0" smtClean="0"/>
              <a:t>, </a:t>
            </a:r>
            <a:r>
              <a:rPr lang="it-IT" sz="1100" i="1" dirty="0" smtClean="0"/>
              <a:t>convertito, con modificazioni, dalla Legge 6 agosto 2015, n. 132</a:t>
            </a:r>
            <a:r>
              <a:rPr lang="it-IT" sz="1100" b="1" dirty="0" smtClean="0"/>
              <a:t>,  nonché dell’art. 19 </a:t>
            </a:r>
            <a:r>
              <a:rPr lang="it-IT" sz="1100" b="1" dirty="0" err="1" smtClean="0"/>
              <a:t>ter</a:t>
            </a:r>
            <a:r>
              <a:rPr lang="it-IT" sz="1100" b="1" dirty="0" smtClean="0"/>
              <a:t> Provvedimento DGSIA del 14.04.2014, </a:t>
            </a:r>
            <a:r>
              <a:rPr lang="it-IT" sz="1100" i="1" dirty="0" smtClean="0"/>
              <a:t>introdotto con Provvedimento del 28.12.2015 pubblicato sulla G.U. del 07.01.2016</a:t>
            </a:r>
            <a:r>
              <a:rPr lang="it-IT" sz="1100" b="1" dirty="0" smtClean="0"/>
              <a:t>,  che la/e copia/e informatica/e per immagine del_______________(DESCRIVERE L’</a:t>
            </a:r>
            <a:r>
              <a:rPr lang="it-IT" sz="1100" b="1" dirty="0" err="1" smtClean="0"/>
              <a:t>ATTO\provvedimento</a:t>
            </a:r>
            <a:r>
              <a:rPr lang="it-IT" sz="1100" b="1" dirty="0" smtClean="0"/>
              <a:t>), (FILE DENOMINATO     ), composto da complessive n. _ pagine,  firmato digitalmente,   allegata/e al messaggio di posta elettronica certificata cui viene pure allegata la presente relazione di notificazione,  é/sono conformi all’originale analogico/alla copia autentica analogica in possesso del sottoscritto difensore.</a:t>
            </a:r>
            <a:endParaRPr lang="it-IT" sz="1100" dirty="0" smtClean="0"/>
          </a:p>
          <a:p>
            <a:r>
              <a:rPr lang="it-IT" sz="1100" dirty="0" smtClean="0"/>
              <a:t> (EVENTUALE) </a:t>
            </a:r>
            <a:r>
              <a:rPr lang="it-IT" sz="1100" i="1" dirty="0" smtClean="0"/>
              <a:t>se il documento notificato è stato estratto dal fascicolo informatico della causa  si deve riportare la seguente attestazione di conformità</a:t>
            </a:r>
            <a:endParaRPr lang="it-IT" sz="1100" dirty="0" smtClean="0"/>
          </a:p>
          <a:p>
            <a:pPr algn="ctr"/>
            <a:r>
              <a:rPr lang="it-IT" sz="1100" b="1" dirty="0" smtClean="0"/>
              <a:t>ATTESTO</a:t>
            </a:r>
            <a:endParaRPr lang="it-IT" sz="1100" dirty="0" smtClean="0"/>
          </a:p>
          <a:p>
            <a:r>
              <a:rPr lang="it-IT" sz="1100" b="1" dirty="0" smtClean="0"/>
              <a:t>ai sensi degli artt. 16-bis comma 9 bis D.L. 18.10.2012 n. 179 </a:t>
            </a:r>
            <a:r>
              <a:rPr lang="it-IT" sz="1100" i="1" dirty="0" smtClean="0"/>
              <a:t>convertito con modificazioni in L. 17.12.2012 n. 221, come modificato dall’art 52 D.L. 24.06.2014 n. 90 convertito con modificazioni in L. 11.08.2014 n. 114</a:t>
            </a:r>
            <a:r>
              <a:rPr lang="it-IT" sz="1100" b="1" dirty="0" smtClean="0"/>
              <a:t>, e dell’art. 16 </a:t>
            </a:r>
            <a:r>
              <a:rPr lang="it-IT" sz="1100" b="1" dirty="0" err="1" smtClean="0"/>
              <a:t>undecies</a:t>
            </a:r>
            <a:r>
              <a:rPr lang="it-IT" sz="1100" b="1" dirty="0" smtClean="0"/>
              <a:t>, comma 3, del D.L. 18.10.2012 n. 179, </a:t>
            </a:r>
            <a:r>
              <a:rPr lang="it-IT" sz="1100" i="1" dirty="0" smtClean="0"/>
              <a:t>convertito con modificazioni in L. 17.12.2012 n. 221, come modificato dall’art. 19 del D.L. 27 giugno 2015 n. 83, convertito, con modificazioni, dalla Legge 6 agosto 2015, n. 132</a:t>
            </a:r>
            <a:r>
              <a:rPr lang="it-IT" sz="1100" b="1" dirty="0" smtClean="0"/>
              <a:t>, nonché dell’art. 19 </a:t>
            </a:r>
            <a:r>
              <a:rPr lang="it-IT" sz="1100" b="1" dirty="0" err="1" smtClean="0"/>
              <a:t>ter</a:t>
            </a:r>
            <a:r>
              <a:rPr lang="it-IT" sz="1100" b="1" dirty="0" smtClean="0"/>
              <a:t> Provvedimento DGSIA del 14.04.2014, </a:t>
            </a:r>
            <a:r>
              <a:rPr lang="it-IT" sz="1100" i="1" dirty="0" smtClean="0"/>
              <a:t>introdotto con Provvedimento del 28.12.2015 pubblicato sulla G.U. del 07.01.2016, </a:t>
            </a:r>
            <a:r>
              <a:rPr lang="it-IT" sz="1100" b="1" dirty="0" smtClean="0"/>
              <a:t>che la copia informatica l’atto ___________________ (DESCRIVERE L’ATTO), (FILE DENOMINATO     ), composto da complessive n. _ pagine,  firmato digitalmente,    allegata/e al messaggio di posta elettronica certificata cui viene pure allegata la presente relazione di notificazione e da me estratta in via telematica, è conforme al corrispondente atto contenuto nel fascicolo informatico della causa di cui sopra ed è da ritenersi, pertanto, equivalente all’originale ai sensi delle citate norme.</a:t>
            </a:r>
            <a:endParaRPr lang="it-IT" sz="1100" dirty="0" smtClean="0"/>
          </a:p>
          <a:p>
            <a:pPr>
              <a:lnSpc>
                <a:spcPct val="80000"/>
              </a:lnSpc>
              <a:buNone/>
            </a:pPr>
            <a:r>
              <a:rPr lang="it-IT" sz="1100" dirty="0" smtClean="0"/>
              <a:t> </a:t>
            </a:r>
            <a:r>
              <a:rPr lang="it-IT" sz="1100" b="1" dirty="0" smtClean="0"/>
              <a:t>Attesto da ultimo che il messaggio PEC è  inviato dal mio indirizzo </a:t>
            </a:r>
            <a:r>
              <a:rPr lang="it-IT" sz="1100" b="1" dirty="0" err="1" smtClean="0"/>
              <a:t>nome.cognome</a:t>
            </a:r>
            <a:endParaRPr lang="it-IT" sz="1100" b="1" dirty="0" smtClean="0"/>
          </a:p>
          <a:p>
            <a:pPr>
              <a:lnSpc>
                <a:spcPct val="80000"/>
              </a:lnSpc>
              <a:buNone/>
            </a:pPr>
            <a:r>
              <a:rPr lang="it-IT" sz="1100" b="1" dirty="0" smtClean="0">
                <a:hlinkClick r:id="rId2"/>
              </a:rPr>
              <a:t>@ordineavvocatirimini.it</a:t>
            </a:r>
            <a:r>
              <a:rPr lang="it-IT" sz="1100" b="1" dirty="0" smtClean="0"/>
              <a:t>, iscritto nel Registro Generale degli indirizzi Elettronici </a:t>
            </a:r>
            <a:r>
              <a:rPr lang="it-IT" sz="1100" dirty="0" smtClean="0"/>
              <a:t>(</a:t>
            </a:r>
            <a:r>
              <a:rPr lang="it-IT" sz="1100" dirty="0" err="1" smtClean="0"/>
              <a:t>RE.G.IN.DE</a:t>
            </a:r>
            <a:r>
              <a:rPr lang="it-IT" sz="1100" dirty="0" smtClean="0"/>
              <a:t>), </a:t>
            </a:r>
            <a:r>
              <a:rPr lang="it-IT" sz="1100" b="1" dirty="0" smtClean="0"/>
              <a:t>e che oltre alla presente </a:t>
            </a:r>
            <a:r>
              <a:rPr lang="it-IT" sz="1100" b="1" dirty="0" err="1" smtClean="0"/>
              <a:t>relata</a:t>
            </a:r>
            <a:r>
              <a:rPr lang="it-IT" sz="1100" b="1" dirty="0" smtClean="0"/>
              <a:t> di notifica, sottoscritta digitalmente, contiene </a:t>
            </a:r>
            <a:r>
              <a:rPr lang="it-IT" sz="1100" b="1" dirty="0" err="1" smtClean="0"/>
              <a:t>il\i</a:t>
            </a:r>
            <a:r>
              <a:rPr lang="it-IT" sz="1100" b="1" dirty="0" smtClean="0"/>
              <a:t> </a:t>
            </a:r>
            <a:r>
              <a:rPr lang="it-IT" sz="1100" b="1" dirty="0" err="1" smtClean="0"/>
              <a:t>seguente\i</a:t>
            </a:r>
            <a:r>
              <a:rPr lang="it-IT" sz="1100" b="1" dirty="0" smtClean="0"/>
              <a:t> </a:t>
            </a:r>
            <a:r>
              <a:rPr lang="it-IT" sz="1100" b="1" dirty="0" err="1" smtClean="0"/>
              <a:t>ulteriore\i</a:t>
            </a:r>
            <a:r>
              <a:rPr lang="it-IT" sz="1100" b="1" dirty="0" smtClean="0"/>
              <a:t> </a:t>
            </a:r>
            <a:r>
              <a:rPr lang="it-IT" sz="1100" b="1" dirty="0" err="1" smtClean="0"/>
              <a:t>allegato\i</a:t>
            </a:r>
            <a:r>
              <a:rPr lang="it-IT" sz="1100" b="1" dirty="0" smtClean="0"/>
              <a:t> </a:t>
            </a:r>
            <a:r>
              <a:rPr lang="it-IT" sz="1100" b="1" dirty="0" err="1" smtClean="0"/>
              <a:t>informatico\i</a:t>
            </a:r>
            <a:endParaRPr lang="it-IT" sz="1100" b="1" dirty="0" smtClean="0"/>
          </a:p>
          <a:p>
            <a:pPr>
              <a:lnSpc>
                <a:spcPct val="80000"/>
              </a:lnSpc>
            </a:pPr>
            <a:r>
              <a:rPr lang="it-IT" sz="1100" b="1" dirty="0" smtClean="0"/>
              <a:t>atto / provvedimento </a:t>
            </a:r>
            <a:r>
              <a:rPr lang="it-IT" sz="1100" dirty="0" smtClean="0"/>
              <a:t>(DESCRIZIONE DELL’ATTO / PROVVEDIMENTO)</a:t>
            </a:r>
            <a:endParaRPr lang="it-IT" sz="1100" b="1" dirty="0" smtClean="0"/>
          </a:p>
          <a:p>
            <a:pPr>
              <a:lnSpc>
                <a:spcPct val="80000"/>
              </a:lnSpc>
            </a:pPr>
            <a:r>
              <a:rPr lang="it-IT" sz="1100" b="1" dirty="0" smtClean="0"/>
              <a:t>Procura alle liti (eventuale)</a:t>
            </a:r>
            <a:endParaRPr lang="it-IT" sz="1100" dirty="0" smtClean="0"/>
          </a:p>
          <a:p>
            <a:pPr eaLnBrk="1" hangingPunct="1">
              <a:lnSpc>
                <a:spcPct val="80000"/>
              </a:lnSpc>
              <a:buNone/>
            </a:pPr>
            <a:r>
              <a:rPr lang="it-IT" sz="1100" dirty="0" smtClean="0"/>
              <a:t>Rimini lì  (INSERIRE DATA)					Avv. _____________</a:t>
            </a:r>
          </a:p>
          <a:p>
            <a:pPr>
              <a:lnSpc>
                <a:spcPct val="80000"/>
              </a:lnSpc>
            </a:pPr>
            <a:r>
              <a:rPr lang="it-IT" sz="1100" dirty="0" smtClean="0">
                <a:solidFill>
                  <a:srgbClr val="FF0000"/>
                </a:solidFill>
              </a:rPr>
              <a:t>Documento firmato digitalmente</a:t>
            </a:r>
          </a:p>
          <a:p>
            <a:pPr>
              <a:lnSpc>
                <a:spcPct val="80000"/>
              </a:lnSpc>
            </a:pPr>
            <a:endParaRPr lang="it-IT" sz="1100" dirty="0" smtClean="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155</a:t>
            </a:fld>
            <a:endParaRPr lang="it-IT"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0000"/>
                </a:solidFill>
              </a:rPr>
              <a:t>La </a:t>
            </a:r>
            <a:r>
              <a:rPr lang="it-IT" dirty="0" err="1" smtClean="0">
                <a:solidFill>
                  <a:srgbClr val="FF0000"/>
                </a:solidFill>
              </a:rPr>
              <a:t>relata</a:t>
            </a:r>
            <a:r>
              <a:rPr lang="it-IT" dirty="0" smtClean="0">
                <a:solidFill>
                  <a:srgbClr val="FF0000"/>
                </a:solidFill>
              </a:rPr>
              <a:t> di notifica va sempre firmata digitalmente</a:t>
            </a:r>
            <a:endParaRPr lang="it-IT" dirty="0">
              <a:solidFill>
                <a:srgbClr val="FF0000"/>
              </a:solidFill>
            </a:endParaRPr>
          </a:p>
        </p:txBody>
      </p:sp>
      <p:sp>
        <p:nvSpPr>
          <p:cNvPr id="3" name="Segnaposto contenuto 2"/>
          <p:cNvSpPr>
            <a:spLocks noGrp="1"/>
          </p:cNvSpPr>
          <p:nvPr>
            <p:ph idx="1"/>
          </p:nvPr>
        </p:nvSpPr>
        <p:spPr/>
        <p:txBody>
          <a:bodyPr/>
          <a:lstStyle/>
          <a:p>
            <a:pPr algn="just"/>
            <a:r>
              <a:rPr lang="it-IT" b="1" dirty="0" smtClean="0"/>
              <a:t>Una volta ultimata, la </a:t>
            </a:r>
            <a:r>
              <a:rPr lang="it-IT" b="1" dirty="0" err="1" smtClean="0"/>
              <a:t>relata</a:t>
            </a:r>
            <a:r>
              <a:rPr lang="it-IT" b="1" dirty="0" smtClean="0"/>
              <a:t> di notificazione, trasformata in </a:t>
            </a:r>
            <a:r>
              <a:rPr lang="it-IT" b="1" dirty="0" err="1" smtClean="0"/>
              <a:t>PDF-testo</a:t>
            </a:r>
            <a:r>
              <a:rPr lang="it-IT" b="1" dirty="0" smtClean="0"/>
              <a:t>, prima di essere allegata alla PEC </a:t>
            </a:r>
            <a:r>
              <a:rPr lang="it-IT" b="1" u="sng" dirty="0" smtClean="0"/>
              <a:t>deve essere "firmata" con una FIRMA DIGITALE (in formato </a:t>
            </a:r>
            <a:r>
              <a:rPr lang="it-IT" b="1" u="sng" dirty="0" err="1" smtClean="0"/>
              <a:t>cades-bes</a:t>
            </a:r>
            <a:r>
              <a:rPr lang="it-IT" b="1" u="sng" dirty="0" smtClean="0"/>
              <a:t> o </a:t>
            </a:r>
            <a:r>
              <a:rPr lang="it-IT" b="1" u="sng" dirty="0" err="1" smtClean="0"/>
              <a:t>pades-bes</a:t>
            </a:r>
            <a:r>
              <a:rPr lang="it-IT" b="1" u="sng" smtClean="0"/>
              <a:t>)</a:t>
            </a:r>
            <a:endParaRPr lang="it-IT" dirty="0" smtClean="0"/>
          </a:p>
          <a:p>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156</a:t>
            </a:fld>
            <a:endParaRPr lang="it-IT"/>
          </a:p>
        </p:txBody>
      </p:sp>
      <p:pic>
        <p:nvPicPr>
          <p:cNvPr id="6" name="Picture 2" descr="C:\Users\HP ENVY\AppData\Local\Microsoft\Windows\INetCache\IE\Z6CCOURK\MC900434855[1].png"/>
          <p:cNvPicPr>
            <a:picLocks noChangeAspect="1" noChangeArrowheads="1"/>
          </p:cNvPicPr>
          <p:nvPr/>
        </p:nvPicPr>
        <p:blipFill>
          <a:blip r:embed="rId2" cstate="print"/>
          <a:srcRect/>
          <a:stretch>
            <a:fillRect/>
          </a:stretch>
        </p:blipFill>
        <p:spPr bwMode="auto">
          <a:xfrm>
            <a:off x="6227763" y="3717033"/>
            <a:ext cx="1800225" cy="17281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LA PREPARAZIONE DELLA PEC</a:t>
            </a:r>
            <a:endParaRPr lang="it-IT" dirty="0">
              <a:solidFill>
                <a:srgbClr val="FF0000"/>
              </a:solidFill>
            </a:endParaRPr>
          </a:p>
        </p:txBody>
      </p:sp>
      <p:sp>
        <p:nvSpPr>
          <p:cNvPr id="3" name="Segnaposto contenuto 2"/>
          <p:cNvSpPr>
            <a:spLocks noGrp="1"/>
          </p:cNvSpPr>
          <p:nvPr>
            <p:ph idx="1"/>
          </p:nvPr>
        </p:nvSpPr>
        <p:spPr/>
        <p:txBody>
          <a:bodyPr>
            <a:normAutofit fontScale="85000" lnSpcReduction="20000"/>
          </a:bodyPr>
          <a:lstStyle/>
          <a:p>
            <a:pPr marL="0" indent="0" algn="just">
              <a:lnSpc>
                <a:spcPct val="80000"/>
              </a:lnSpc>
              <a:buNone/>
            </a:pPr>
            <a:r>
              <a:rPr lang="it-IT" sz="2800" b="1" dirty="0" smtClean="0"/>
              <a:t>A questo punto non resta che confezionare il messaggio PEC:</a:t>
            </a:r>
          </a:p>
          <a:p>
            <a:pPr marL="0" indent="0" algn="just">
              <a:lnSpc>
                <a:spcPct val="80000"/>
              </a:lnSpc>
              <a:buNone/>
            </a:pPr>
            <a:endParaRPr lang="it-IT" sz="2800" dirty="0" smtClean="0"/>
          </a:p>
          <a:p>
            <a:pPr marL="0" indent="0" algn="just">
              <a:lnSpc>
                <a:spcPct val="80000"/>
              </a:lnSpc>
            </a:pPr>
            <a:r>
              <a:rPr lang="it-IT" sz="2800" dirty="0" smtClean="0"/>
              <a:t>Controllando che abbia come mittente il nostro indirizzo PEC indicato al </a:t>
            </a:r>
            <a:r>
              <a:rPr lang="it-IT" sz="2800" dirty="0" err="1" smtClean="0"/>
              <a:t>Re.Gin.De</a:t>
            </a:r>
            <a:r>
              <a:rPr lang="it-IT" sz="2800" dirty="0" smtClean="0"/>
              <a:t> tramite l’Ordine</a:t>
            </a:r>
          </a:p>
          <a:p>
            <a:pPr marL="0" indent="0" algn="just">
              <a:lnSpc>
                <a:spcPct val="80000"/>
              </a:lnSpc>
            </a:pPr>
            <a:r>
              <a:rPr lang="it-IT" sz="2800" dirty="0" smtClean="0"/>
              <a:t>Inserendo l’indirizzo PEC del destinatario che abbiamo indicato in </a:t>
            </a:r>
            <a:r>
              <a:rPr lang="it-IT" sz="2800" dirty="0" err="1" smtClean="0"/>
              <a:t>relata</a:t>
            </a:r>
            <a:endParaRPr lang="it-IT" sz="2800" dirty="0" smtClean="0"/>
          </a:p>
          <a:p>
            <a:pPr marL="0" indent="0" algn="just">
              <a:lnSpc>
                <a:spcPct val="80000"/>
              </a:lnSpc>
            </a:pPr>
            <a:r>
              <a:rPr lang="it-IT" sz="2800" dirty="0" smtClean="0"/>
              <a:t>Allegando tutti i file firmati (estensione .p7m o firma </a:t>
            </a:r>
            <a:r>
              <a:rPr lang="it-IT" sz="2800" dirty="0" err="1" smtClean="0"/>
              <a:t>Pades</a:t>
            </a:r>
            <a:r>
              <a:rPr lang="it-IT" sz="2800" dirty="0" smtClean="0"/>
              <a:t>) e quindi almeno un atto e la </a:t>
            </a:r>
            <a:r>
              <a:rPr lang="it-IT" sz="2800" dirty="0" err="1" smtClean="0"/>
              <a:t>relata</a:t>
            </a:r>
            <a:r>
              <a:rPr lang="it-IT" sz="2800" dirty="0" smtClean="0"/>
              <a:t>, ed eventualmente altri atti (esempio precetto oltre al titolo) e procura (se utilizzata per la prima volta)</a:t>
            </a:r>
          </a:p>
          <a:p>
            <a:pPr marL="0" indent="0" algn="just">
              <a:lnSpc>
                <a:spcPct val="80000"/>
              </a:lnSpc>
            </a:pPr>
            <a:r>
              <a:rPr lang="it-IT" sz="2800" dirty="0" smtClean="0"/>
              <a:t>Inserendo </a:t>
            </a:r>
            <a:r>
              <a:rPr lang="it-IT" sz="2800" b="1" u="sng" dirty="0" smtClean="0"/>
              <a:t>obbligatoriamente</a:t>
            </a:r>
            <a:r>
              <a:rPr lang="it-IT" sz="2800" dirty="0" smtClean="0"/>
              <a:t> nell’oggetto del messaggio il testo: “</a:t>
            </a:r>
            <a:r>
              <a:rPr lang="it-IT" sz="2800" b="1" dirty="0" smtClean="0"/>
              <a:t>Notificazione ai sensi della legge n. 53 del 1994”. </a:t>
            </a:r>
          </a:p>
          <a:p>
            <a:pPr marL="0" indent="0" algn="just">
              <a:lnSpc>
                <a:spcPct val="80000"/>
              </a:lnSpc>
            </a:pPr>
            <a:r>
              <a:rPr lang="it-IT" sz="2800" b="1" dirty="0" smtClean="0"/>
              <a:t>E’ possibile </a:t>
            </a:r>
            <a:r>
              <a:rPr lang="it-IT" sz="2800" dirty="0" smtClean="0"/>
              <a:t>di seguito aggiungere il nome delle parti </a:t>
            </a:r>
            <a:r>
              <a:rPr lang="it-IT" sz="2800" dirty="0" err="1" smtClean="0"/>
              <a:t>e\o</a:t>
            </a:r>
            <a:r>
              <a:rPr lang="it-IT" sz="2800" dirty="0" smtClean="0"/>
              <a:t> una breve descrizione della natura dell’atto notificato e ciò al fine agevolare l’archiviazione delle pec di accettazione e consegna.</a:t>
            </a: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157</a:t>
            </a:fld>
            <a:endParaRPr lang="it-IT"/>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CONTENUTO OBBLIGATORIO NELL’OGGETTO DELLA PEC</a:t>
            </a:r>
            <a:endParaRPr lang="it-IT" dirty="0"/>
          </a:p>
        </p:txBody>
      </p:sp>
      <p:sp>
        <p:nvSpPr>
          <p:cNvPr id="3" name="Segnaposto contenuto 2"/>
          <p:cNvSpPr>
            <a:spLocks noGrp="1"/>
          </p:cNvSpPr>
          <p:nvPr>
            <p:ph idx="1"/>
          </p:nvPr>
        </p:nvSpPr>
        <p:spPr/>
        <p:txBody>
          <a:bodyPr/>
          <a:lstStyle/>
          <a:p>
            <a:r>
              <a:rPr lang="it-IT" sz="2400" dirty="0" smtClean="0"/>
              <a:t>NELL’OGGETTO OCCORRE INDICARE</a:t>
            </a:r>
          </a:p>
          <a:p>
            <a:r>
              <a:rPr lang="it-IT" sz="2400" dirty="0" smtClean="0"/>
              <a:t>“</a:t>
            </a:r>
            <a:r>
              <a:rPr lang="it-IT" sz="2400" b="1" dirty="0" smtClean="0"/>
              <a:t>Notificazione ai sensi della legge n. 53 del 1994”.</a:t>
            </a:r>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158</a:t>
            </a:fld>
            <a:endParaRPr lang="it-IT"/>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CONTENUTO NON OBBLIGATORIO NEL TESTO DELLA PEC</a:t>
            </a:r>
            <a:endParaRPr lang="it-IT" dirty="0"/>
          </a:p>
        </p:txBody>
      </p:sp>
      <p:sp>
        <p:nvSpPr>
          <p:cNvPr id="3" name="Segnaposto contenuto 2"/>
          <p:cNvSpPr>
            <a:spLocks noGrp="1"/>
          </p:cNvSpPr>
          <p:nvPr>
            <p:ph idx="1"/>
          </p:nvPr>
        </p:nvSpPr>
        <p:spPr/>
        <p:txBody>
          <a:bodyPr>
            <a:normAutofit fontScale="40000" lnSpcReduction="20000"/>
          </a:bodyPr>
          <a:lstStyle/>
          <a:p>
            <a:pPr marL="0" indent="0">
              <a:buNone/>
            </a:pPr>
            <a:r>
              <a:rPr lang="it-IT" sz="2800" dirty="0" smtClean="0">
                <a:solidFill>
                  <a:srgbClr val="0070C0"/>
                </a:solidFill>
              </a:rPr>
              <a:t>Attenzione: il presente messaggio di posta elettronica certificata costituisce notificazione ai sensi della Legge 21.1.1994 n.53 di atti in materia civile, amministrativa o stragiudiziale.</a:t>
            </a:r>
          </a:p>
          <a:p>
            <a:pPr marL="0" indent="0">
              <a:buNone/>
            </a:pPr>
            <a:r>
              <a:rPr lang="it-IT" sz="2800" dirty="0" smtClean="0">
                <a:solidFill>
                  <a:srgbClr val="0070C0"/>
                </a:solidFill>
              </a:rPr>
              <a:t/>
            </a:r>
            <a:br>
              <a:rPr lang="it-IT" sz="2800" dirty="0" smtClean="0">
                <a:solidFill>
                  <a:srgbClr val="0070C0"/>
                </a:solidFill>
              </a:rPr>
            </a:br>
            <a:r>
              <a:rPr lang="it-IT" sz="2800" dirty="0" smtClean="0">
                <a:solidFill>
                  <a:srgbClr val="0070C0"/>
                </a:solidFill>
              </a:rPr>
              <a:t>Si vedano i seguenti allegati:</a:t>
            </a:r>
            <a:br>
              <a:rPr lang="it-IT" sz="2800" dirty="0" smtClean="0">
                <a:solidFill>
                  <a:srgbClr val="0070C0"/>
                </a:solidFill>
              </a:rPr>
            </a:br>
            <a:r>
              <a:rPr lang="it-IT" sz="2800" dirty="0" smtClean="0">
                <a:solidFill>
                  <a:srgbClr val="0070C0"/>
                </a:solidFill>
              </a:rPr>
              <a:t/>
            </a:r>
            <a:br>
              <a:rPr lang="it-IT" sz="2800" dirty="0" smtClean="0">
                <a:solidFill>
                  <a:srgbClr val="0070C0"/>
                </a:solidFill>
              </a:rPr>
            </a:br>
            <a:r>
              <a:rPr lang="it-IT" sz="2800" dirty="0" smtClean="0">
                <a:solidFill>
                  <a:srgbClr val="0070C0"/>
                </a:solidFill>
              </a:rPr>
              <a:t>a) Atto di ..., firmato in formato </a:t>
            </a:r>
            <a:r>
              <a:rPr lang="it-IT" sz="2800" dirty="0" err="1" smtClean="0">
                <a:solidFill>
                  <a:srgbClr val="0070C0"/>
                </a:solidFill>
              </a:rPr>
              <a:t>pdf-testo</a:t>
            </a:r>
            <a:r>
              <a:rPr lang="it-IT" sz="2800" dirty="0" smtClean="0">
                <a:solidFill>
                  <a:srgbClr val="0070C0"/>
                </a:solidFill>
              </a:rPr>
              <a:t> e firmato digitalmente;</a:t>
            </a:r>
            <a:br>
              <a:rPr lang="it-IT" sz="2800" dirty="0" smtClean="0">
                <a:solidFill>
                  <a:srgbClr val="0070C0"/>
                </a:solidFill>
              </a:rPr>
            </a:br>
            <a:r>
              <a:rPr lang="it-IT" sz="2800" dirty="0" smtClean="0">
                <a:solidFill>
                  <a:srgbClr val="0070C0"/>
                </a:solidFill>
              </a:rPr>
              <a:t>b) Procura alle liti, firmata analogicamente/digitalmente</a:t>
            </a:r>
          </a:p>
          <a:p>
            <a:pPr marL="0" indent="0">
              <a:buNone/>
            </a:pPr>
            <a:r>
              <a:rPr lang="it-IT" sz="2800" dirty="0" smtClean="0">
                <a:solidFill>
                  <a:srgbClr val="0070C0"/>
                </a:solidFill>
              </a:rPr>
              <a:t>c) </a:t>
            </a:r>
            <a:r>
              <a:rPr lang="it-IT" sz="2800" dirty="0" err="1" smtClean="0">
                <a:solidFill>
                  <a:srgbClr val="0070C0"/>
                </a:solidFill>
              </a:rPr>
              <a:t>atto\provvedimento</a:t>
            </a:r>
            <a:r>
              <a:rPr lang="it-IT" sz="2800" dirty="0" smtClean="0">
                <a:solidFill>
                  <a:srgbClr val="0070C0"/>
                </a:solidFill>
              </a:rPr>
              <a:t> inserito nel fascicolo informativo in pdf  e firmato digitalmente</a:t>
            </a:r>
            <a:br>
              <a:rPr lang="it-IT" sz="2800" dirty="0" smtClean="0">
                <a:solidFill>
                  <a:srgbClr val="0070C0"/>
                </a:solidFill>
              </a:rPr>
            </a:br>
            <a:r>
              <a:rPr lang="it-IT" sz="2800" dirty="0" smtClean="0">
                <a:solidFill>
                  <a:srgbClr val="0070C0"/>
                </a:solidFill>
              </a:rPr>
              <a:t>d) </a:t>
            </a:r>
            <a:r>
              <a:rPr lang="it-IT" sz="2800" dirty="0" err="1" smtClean="0">
                <a:solidFill>
                  <a:srgbClr val="0070C0"/>
                </a:solidFill>
              </a:rPr>
              <a:t>Relata</a:t>
            </a:r>
            <a:r>
              <a:rPr lang="it-IT" sz="2800" dirty="0" smtClean="0">
                <a:solidFill>
                  <a:srgbClr val="0070C0"/>
                </a:solidFill>
              </a:rPr>
              <a:t> di notifica, firmata digitalmente.</a:t>
            </a:r>
          </a:p>
          <a:p>
            <a:pPr marL="0" indent="0">
              <a:buNone/>
            </a:pPr>
            <a:r>
              <a:rPr lang="it-IT" sz="2800" dirty="0" smtClean="0">
                <a:solidFill>
                  <a:srgbClr val="0070C0"/>
                </a:solidFill>
              </a:rPr>
              <a:t> </a:t>
            </a:r>
          </a:p>
          <a:p>
            <a:pPr marL="0" indent="0">
              <a:buNone/>
            </a:pPr>
            <a:r>
              <a:rPr lang="it-IT" sz="2800" dirty="0" smtClean="0">
                <a:solidFill>
                  <a:srgbClr val="0070C0"/>
                </a:solidFill>
              </a:rPr>
              <a:t>L’atto o gli atti notificati, sopra indicati,  sono allegati al presente messaggio unitamente alla relazione di notificazione contenente i dettagli relativi alla procedura di notifica.</a:t>
            </a:r>
            <a:br>
              <a:rPr lang="it-IT" sz="2800" dirty="0" smtClean="0">
                <a:solidFill>
                  <a:srgbClr val="0070C0"/>
                </a:solidFill>
              </a:rPr>
            </a:br>
            <a:r>
              <a:rPr lang="it-IT" sz="2800" dirty="0" smtClean="0">
                <a:solidFill>
                  <a:srgbClr val="0070C0"/>
                </a:solidFill>
              </a:rPr>
              <a:t>La notificazione si è perfezionata nel momento in cui il presente messaggio è stato inviato e reso disponibile nella vostra casella di posta elettronica certificata e non nel momento in cui viene consultato.</a:t>
            </a:r>
          </a:p>
          <a:p>
            <a:pPr marL="0" indent="0">
              <a:buNone/>
            </a:pPr>
            <a:r>
              <a:rPr lang="it-IT" sz="2800" dirty="0" smtClean="0">
                <a:solidFill>
                  <a:srgbClr val="0070C0"/>
                </a:solidFill>
              </a:rPr>
              <a:t> Tutti o alcuni degli allegati al presente messaggio sono documenti firmati digitalmente dal mittente.</a:t>
            </a:r>
          </a:p>
          <a:p>
            <a:pPr marL="0" indent="0">
              <a:buNone/>
            </a:pPr>
            <a:r>
              <a:rPr lang="it-IT" sz="2800" dirty="0" smtClean="0">
                <a:solidFill>
                  <a:srgbClr val="0070C0"/>
                </a:solidFill>
              </a:rPr>
              <a:t>In caso di difficoltà a  visualizzare  i file in allegato con  estensione .p7m (il cui invio è imposto dalla normativa vigente), si seguano i seguenti passi:</a:t>
            </a:r>
          </a:p>
          <a:p>
            <a:pPr marL="0" indent="0">
              <a:buNone/>
            </a:pPr>
            <a:r>
              <a:rPr lang="it-IT" sz="2800" dirty="0" smtClean="0">
                <a:solidFill>
                  <a:srgbClr val="0070C0"/>
                </a:solidFill>
              </a:rPr>
              <a:t>1) registrare gli allegati in una locazione qualsiasi del proprio computer;</a:t>
            </a:r>
            <a:br>
              <a:rPr lang="it-IT" sz="2800" dirty="0" smtClean="0">
                <a:solidFill>
                  <a:srgbClr val="0070C0"/>
                </a:solidFill>
              </a:rPr>
            </a:br>
            <a:r>
              <a:rPr lang="it-IT" sz="2800" dirty="0" smtClean="0">
                <a:solidFill>
                  <a:srgbClr val="0070C0"/>
                </a:solidFill>
              </a:rPr>
              <a:t>2) verificare la firma digitale apposta sul o sui documento/i scaricando il relativo programma dalla seguente pagina del sito dell’Agenzia per l’Italia Digitale: </a:t>
            </a:r>
            <a:r>
              <a:rPr lang="it-IT" sz="2800" u="sng" dirty="0" smtClean="0">
                <a:solidFill>
                  <a:srgbClr val="0070C0"/>
                </a:solidFill>
                <a:hlinkClick r:id="rId2"/>
              </a:rPr>
              <a:t>http://www.agid.gov.it/</a:t>
            </a:r>
            <a:r>
              <a:rPr lang="it-IT" sz="2800" u="sng" dirty="0" err="1" smtClean="0">
                <a:solidFill>
                  <a:srgbClr val="0070C0"/>
                </a:solidFill>
                <a:hlinkClick r:id="rId2"/>
              </a:rPr>
              <a:t>identita-digitali</a:t>
            </a:r>
            <a:r>
              <a:rPr lang="it-IT" sz="2800" u="sng" dirty="0" smtClean="0">
                <a:solidFill>
                  <a:srgbClr val="0070C0"/>
                </a:solidFill>
                <a:hlinkClick r:id="rId2"/>
              </a:rPr>
              <a:t>/firme-elettroniche/software-verifica</a:t>
            </a:r>
            <a:r>
              <a:rPr lang="it-IT" sz="2800" dirty="0" smtClean="0">
                <a:solidFill>
                  <a:srgbClr val="0070C0"/>
                </a:solidFill>
              </a:rPr>
              <a:t> oppure caricando tale/i documento/i nella seguente pagina del Consiglio Nazionale del Notariato: </a:t>
            </a:r>
            <a:r>
              <a:rPr lang="it-IT" sz="2800" u="sng" dirty="0" smtClean="0">
                <a:solidFill>
                  <a:srgbClr val="0070C0"/>
                </a:solidFill>
                <a:hlinkClick r:id="rId3"/>
              </a:rPr>
              <a:t>http://vol.ca.notariato.it/</a:t>
            </a:r>
            <a:r>
              <a:rPr lang="it-IT" sz="2800" dirty="0" smtClean="0">
                <a:solidFill>
                  <a:srgbClr val="0070C0"/>
                </a:solidFill>
              </a:rPr>
              <a:t>;</a:t>
            </a:r>
            <a:br>
              <a:rPr lang="it-IT" sz="2800" dirty="0" smtClean="0">
                <a:solidFill>
                  <a:srgbClr val="0070C0"/>
                </a:solidFill>
              </a:rPr>
            </a:br>
            <a:r>
              <a:rPr lang="it-IT" sz="2800" dirty="0" smtClean="0">
                <a:solidFill>
                  <a:srgbClr val="0070C0"/>
                </a:solidFill>
              </a:rPr>
              <a:t>Per maggiori informazioni sulla firma digitale, sulla verifica e la consultazione dei documenti firmati digitalmente consultare la seguente pagina del sito di Agenzia per l’Italia Digitale: </a:t>
            </a:r>
            <a:r>
              <a:rPr lang="it-IT" sz="2800" u="sng" dirty="0" smtClean="0">
                <a:solidFill>
                  <a:srgbClr val="0070C0"/>
                </a:solidFill>
                <a:hlinkClick r:id="rId4"/>
              </a:rPr>
              <a:t>http://www.agid.gov.it/</a:t>
            </a:r>
            <a:r>
              <a:rPr lang="it-IT" sz="2800" u="sng" dirty="0" err="1" smtClean="0">
                <a:solidFill>
                  <a:srgbClr val="0070C0"/>
                </a:solidFill>
                <a:hlinkClick r:id="rId4"/>
              </a:rPr>
              <a:t>identita-digitali</a:t>
            </a:r>
            <a:r>
              <a:rPr lang="it-IT" sz="2800" u="sng" dirty="0" smtClean="0">
                <a:solidFill>
                  <a:srgbClr val="0070C0"/>
                </a:solidFill>
                <a:hlinkClick r:id="rId4"/>
              </a:rPr>
              <a:t>/firme-elettroniche/firma-digitale</a:t>
            </a:r>
            <a:r>
              <a:rPr lang="it-IT" sz="2800" dirty="0" smtClean="0">
                <a:solidFill>
                  <a:srgbClr val="0070C0"/>
                </a:solidFill>
              </a:rPr>
              <a:t>.</a:t>
            </a:r>
          </a:p>
          <a:p>
            <a:pPr marL="0" indent="0">
              <a:buNone/>
            </a:pPr>
            <a:r>
              <a:rPr lang="it-IT" sz="2800" dirty="0" smtClean="0">
                <a:solidFill>
                  <a:srgbClr val="0070C0"/>
                </a:solidFill>
              </a:rPr>
              <a:t> </a:t>
            </a:r>
          </a:p>
          <a:p>
            <a:pPr marL="0" indent="0">
              <a:buNone/>
            </a:pPr>
            <a:r>
              <a:rPr lang="it-IT" sz="2800" dirty="0" smtClean="0">
                <a:solidFill>
                  <a:srgbClr val="0070C0"/>
                </a:solidFill>
              </a:rPr>
              <a:t>Distinti saluti.</a:t>
            </a:r>
            <a:br>
              <a:rPr lang="it-IT" sz="2800" dirty="0" smtClean="0">
                <a:solidFill>
                  <a:srgbClr val="0070C0"/>
                </a:solidFill>
              </a:rPr>
            </a:br>
            <a:r>
              <a:rPr lang="it-IT" sz="2800" dirty="0" smtClean="0">
                <a:solidFill>
                  <a:srgbClr val="0070C0"/>
                </a:solidFill>
              </a:rPr>
              <a:t>Avv. Andrea Deangeli</a:t>
            </a:r>
          </a:p>
          <a:p>
            <a:pPr marL="0" indent="0" algn="just">
              <a:buNone/>
            </a:pPr>
            <a:endParaRPr lang="it-IT" sz="2800" dirty="0" smtClean="0">
              <a:solidFill>
                <a:srgbClr val="0070C0"/>
              </a:solidFill>
            </a:endParaRP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159</a:t>
            </a:fld>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latin typeface="Arial" charset="0"/>
                <a:cs typeface="Arial" charset="0"/>
              </a:rPr>
              <a:t>L’INTIMAZIONE </a:t>
            </a:r>
            <a:r>
              <a:rPr lang="it-IT" b="1" dirty="0" err="1" smtClean="0">
                <a:solidFill>
                  <a:srgbClr val="FF0000"/>
                </a:solidFill>
                <a:latin typeface="Arial" charset="0"/>
                <a:cs typeface="Arial" charset="0"/>
              </a:rPr>
              <a:t>DI</a:t>
            </a:r>
            <a:r>
              <a:rPr lang="it-IT" b="1" dirty="0" smtClean="0">
                <a:solidFill>
                  <a:srgbClr val="FF0000"/>
                </a:solidFill>
                <a:latin typeface="Arial" charset="0"/>
                <a:cs typeface="Arial" charset="0"/>
              </a:rPr>
              <a:t> SFRATTO e la notifica a mezzo pec</a:t>
            </a:r>
            <a:endParaRPr lang="it-IT" dirty="0"/>
          </a:p>
        </p:txBody>
      </p:sp>
      <p:sp>
        <p:nvSpPr>
          <p:cNvPr id="3" name="Segnaposto contenuto 2"/>
          <p:cNvSpPr>
            <a:spLocks noGrp="1"/>
          </p:cNvSpPr>
          <p:nvPr>
            <p:ph idx="1"/>
          </p:nvPr>
        </p:nvSpPr>
        <p:spPr/>
        <p:txBody>
          <a:bodyPr/>
          <a:lstStyle/>
          <a:p>
            <a:pPr algn="just"/>
            <a:r>
              <a:rPr lang="it-IT" dirty="0" smtClean="0"/>
              <a:t>Tribunale di Modena (</a:t>
            </a:r>
            <a:r>
              <a:rPr lang="it-IT" dirty="0" err="1" smtClean="0"/>
              <a:t>ord</a:t>
            </a:r>
            <a:r>
              <a:rPr lang="it-IT" dirty="0" smtClean="0"/>
              <a:t>. 23 luglio 2014): </a:t>
            </a:r>
            <a:r>
              <a:rPr lang="it-IT" b="1" dirty="0" smtClean="0"/>
              <a:t>PRONUNCIA PARZIALMENTE NEGATIVA</a:t>
            </a:r>
            <a:r>
              <a:rPr lang="it-IT" dirty="0" smtClean="0"/>
              <a:t>, </a:t>
            </a:r>
            <a:r>
              <a:rPr lang="it-IT" i="1" u="sng" dirty="0" smtClean="0"/>
              <a:t>ha disposto di rinnovare la notifica, poiché l’avviso ex art. 660 C.P.C. andrebbe fatto in ogni caso con </a:t>
            </a:r>
            <a:r>
              <a:rPr lang="it-IT" i="1" u="sng" dirty="0" err="1" smtClean="0"/>
              <a:t>racc.ta</a:t>
            </a:r>
            <a:r>
              <a:rPr lang="it-IT" i="1" u="sng" dirty="0" smtClean="0"/>
              <a:t> anche dall’avvocato notificatore.</a:t>
            </a: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16</a:t>
            </a:fld>
            <a:endParaRPr lang="it-IT"/>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dirty="0" smtClean="0"/>
              <a:t>L’INVIO DEL MESSAGGIO PEC</a:t>
            </a:r>
            <a:endParaRPr lang="it-IT" dirty="0"/>
          </a:p>
        </p:txBody>
      </p:sp>
      <p:sp>
        <p:nvSpPr>
          <p:cNvPr id="4" name="Segnaposto contenuto 3"/>
          <p:cNvSpPr>
            <a:spLocks noGrp="1"/>
          </p:cNvSpPr>
          <p:nvPr>
            <p:ph idx="1"/>
          </p:nvPr>
        </p:nvSpPr>
        <p:spPr>
          <a:xfrm>
            <a:off x="539750" y="1844824"/>
            <a:ext cx="8147050" cy="4824264"/>
          </a:xfrm>
        </p:spPr>
        <p:txBody>
          <a:bodyPr rtlCol="0">
            <a:normAutofit/>
          </a:bodyPr>
          <a:lstStyle/>
          <a:p>
            <a:pPr marL="0" indent="0" algn="just" eaLnBrk="1" fontAlgn="auto" hangingPunct="1">
              <a:spcAft>
                <a:spcPts val="0"/>
              </a:spcAft>
              <a:buFont typeface="Arial" panose="020B0604020202020204" pitchFamily="34" charset="0"/>
              <a:buNone/>
              <a:defRPr/>
            </a:pPr>
            <a:r>
              <a:rPr lang="it-IT" dirty="0"/>
              <a:t>Verificato tutto ciò, possiamo </a:t>
            </a:r>
            <a:r>
              <a:rPr lang="it-IT" dirty="0" smtClean="0"/>
              <a:t>ora spedire </a:t>
            </a:r>
            <a:r>
              <a:rPr lang="it-IT" dirty="0"/>
              <a:t>il </a:t>
            </a:r>
            <a:r>
              <a:rPr lang="it-IT" dirty="0" smtClean="0"/>
              <a:t>messaggio PEC </a:t>
            </a:r>
            <a:r>
              <a:rPr lang="it-IT" dirty="0"/>
              <a:t>ed attendere (in caso di esito positivo) due ricevute:</a:t>
            </a:r>
          </a:p>
          <a:p>
            <a:pPr algn="just" eaLnBrk="1" fontAlgn="auto" hangingPunct="1">
              <a:spcAft>
                <a:spcPts val="0"/>
              </a:spcAft>
              <a:buFont typeface="Arial" panose="020B0604020202020204" pitchFamily="34" charset="0"/>
              <a:buChar char="•"/>
              <a:defRPr/>
            </a:pPr>
            <a:r>
              <a:rPr lang="it-IT" dirty="0"/>
              <a:t>di </a:t>
            </a:r>
            <a:r>
              <a:rPr lang="it-IT" b="1" dirty="0"/>
              <a:t>accettazione</a:t>
            </a:r>
            <a:r>
              <a:rPr lang="it-IT" dirty="0"/>
              <a:t> del messaggio (emesso dal gestore della nostra </a:t>
            </a:r>
            <a:r>
              <a:rPr lang="it-IT" dirty="0" smtClean="0"/>
              <a:t>PEC)</a:t>
            </a:r>
          </a:p>
          <a:p>
            <a:pPr algn="just" eaLnBrk="1" fontAlgn="auto" hangingPunct="1">
              <a:spcAft>
                <a:spcPts val="0"/>
              </a:spcAft>
              <a:buFont typeface="Arial" panose="020B0604020202020204" pitchFamily="34" charset="0"/>
              <a:buChar char="•"/>
              <a:defRPr/>
            </a:pPr>
            <a:r>
              <a:rPr lang="it-IT" dirty="0" smtClean="0"/>
              <a:t>di </a:t>
            </a:r>
            <a:r>
              <a:rPr lang="it-IT" b="1" dirty="0"/>
              <a:t>consegna </a:t>
            </a:r>
            <a:r>
              <a:rPr lang="it-IT" dirty="0"/>
              <a:t>emessa e firmata dal gestore della PEC del destinatario, che deve essere di tipo completo </a:t>
            </a:r>
            <a:r>
              <a:rPr lang="it-IT" dirty="0" smtClean="0"/>
              <a:t>(solitamente è </a:t>
            </a:r>
            <a:r>
              <a:rPr lang="it-IT" dirty="0"/>
              <a:t>completa </a:t>
            </a:r>
            <a:r>
              <a:rPr lang="it-IT" dirty="0" smtClean="0"/>
              <a:t>di default, cioè contiene al suo interno il </a:t>
            </a:r>
            <a:r>
              <a:rPr lang="it-IT" dirty="0"/>
              <a:t>messaggio spedito e tutti gli allegati).</a:t>
            </a:r>
          </a:p>
          <a:p>
            <a:pPr marL="0" indent="0" algn="just" eaLnBrk="1" fontAlgn="auto" hangingPunct="1">
              <a:spcAft>
                <a:spcPts val="0"/>
              </a:spcAft>
              <a:buFont typeface="Arial" panose="020B0604020202020204" pitchFamily="34" charset="0"/>
              <a:buNone/>
              <a:defRPr/>
            </a:pPr>
            <a:r>
              <a:rPr lang="it-IT" u="sng" dirty="0" smtClean="0"/>
              <a:t>Si può effettuare una prova pratica auto-inviandosi una PEC e verificando che nel messaggio di consegna vi sia in allegato esattamente ciò che si è inviato.</a:t>
            </a:r>
            <a:endParaRPr lang="it-IT" u="sng" dirty="0"/>
          </a:p>
          <a:p>
            <a:pPr marL="0" indent="0" eaLnBrk="1" fontAlgn="auto" hangingPunct="1">
              <a:spcAft>
                <a:spcPts val="0"/>
              </a:spcAft>
              <a:buFont typeface="Arial" panose="020B0604020202020204" pitchFamily="34" charset="0"/>
              <a:buNone/>
              <a:defRPr/>
            </a:pPr>
            <a:endParaRPr lang="it-IT" b="1" dirty="0" smtClean="0"/>
          </a:p>
        </p:txBody>
      </p:sp>
      <p:sp>
        <p:nvSpPr>
          <p:cNvPr id="5" name="Segnaposto numero diapositiva 4"/>
          <p:cNvSpPr>
            <a:spLocks noGrp="1"/>
          </p:cNvSpPr>
          <p:nvPr>
            <p:ph type="sldNum" sz="quarter" idx="12"/>
          </p:nvPr>
        </p:nvSpPr>
        <p:spPr/>
        <p:txBody>
          <a:bodyPr/>
          <a:lstStyle/>
          <a:p>
            <a:pPr>
              <a:defRPr/>
            </a:pPr>
            <a:fld id="{6760DCDF-4545-43EB-A83E-5BCC688F7EC7}" type="slidenum">
              <a:rPr lang="it-IT" smtClean="0"/>
              <a:pPr>
                <a:defRPr/>
              </a:pPr>
              <a:t>160</a:t>
            </a:fld>
            <a:endParaRPr lang="it-IT"/>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a:bodyPr>
          <a:lstStyle/>
          <a:p>
            <a:r>
              <a:rPr lang="it-IT" sz="3600" dirty="0" smtClean="0"/>
              <a:t>LA CONSERVAZIONE ED IL DEPOSITO DELLA PEC CONTENENTE LA NOTIFICA</a:t>
            </a:r>
            <a:endParaRPr lang="it-IT" sz="3600" dirty="0"/>
          </a:p>
        </p:txBody>
      </p:sp>
      <p:sp>
        <p:nvSpPr>
          <p:cNvPr id="4" name="Segnaposto contenuto 3"/>
          <p:cNvSpPr>
            <a:spLocks noGrp="1"/>
          </p:cNvSpPr>
          <p:nvPr>
            <p:ph idx="1"/>
          </p:nvPr>
        </p:nvSpPr>
        <p:spPr>
          <a:xfrm>
            <a:off x="539750" y="2060848"/>
            <a:ext cx="8147050" cy="4608240"/>
          </a:xfrm>
        </p:spPr>
        <p:txBody>
          <a:bodyPr rtlCol="0">
            <a:normAutofit fontScale="92500" lnSpcReduction="10000"/>
          </a:bodyPr>
          <a:lstStyle/>
          <a:p>
            <a:pPr algn="just" eaLnBrk="1" fontAlgn="auto" hangingPunct="1">
              <a:spcAft>
                <a:spcPts val="0"/>
              </a:spcAft>
              <a:buFont typeface="Arial" panose="020B0604020202020204" pitchFamily="34" charset="0"/>
              <a:buChar char="•"/>
              <a:defRPr/>
            </a:pPr>
            <a:r>
              <a:rPr lang="it-IT" dirty="0" smtClean="0"/>
              <a:t>La </a:t>
            </a:r>
            <a:r>
              <a:rPr lang="it-IT" dirty="0"/>
              <a:t>conservazione della ricevuta, intesa come documento informatico (file) è importantissima per l’uso diretto e per </a:t>
            </a:r>
            <a:r>
              <a:rPr lang="it-IT" dirty="0" smtClean="0"/>
              <a:t>la verifica </a:t>
            </a:r>
            <a:r>
              <a:rPr lang="it-IT" dirty="0"/>
              <a:t>successiva della regolarità del procedimento</a:t>
            </a:r>
          </a:p>
          <a:p>
            <a:pPr algn="just" eaLnBrk="1" fontAlgn="auto" hangingPunct="1">
              <a:spcAft>
                <a:spcPts val="0"/>
              </a:spcAft>
              <a:buFont typeface="Arial" panose="020B0604020202020204" pitchFamily="34" charset="0"/>
              <a:buChar char="•"/>
              <a:defRPr/>
            </a:pPr>
            <a:r>
              <a:rPr lang="it-IT" dirty="0"/>
              <a:t>Non basta certamente lasciarla nella casella di posta in entrata </a:t>
            </a:r>
            <a:r>
              <a:rPr lang="it-IT" dirty="0" smtClean="0"/>
              <a:t>del nostro ‘‘client’’ di posta, sebbene il </a:t>
            </a:r>
            <a:r>
              <a:rPr lang="it-IT" dirty="0"/>
              <a:t>gestore </a:t>
            </a:r>
            <a:r>
              <a:rPr lang="it-IT" dirty="0" smtClean="0"/>
              <a:t>sia tenuto a conservarla </a:t>
            </a:r>
            <a:r>
              <a:rPr lang="it-IT" dirty="0"/>
              <a:t>per 30 mesi</a:t>
            </a:r>
          </a:p>
          <a:p>
            <a:pPr algn="just" eaLnBrk="1" fontAlgn="auto" hangingPunct="1">
              <a:spcAft>
                <a:spcPts val="0"/>
              </a:spcAft>
              <a:buFont typeface="Arial" panose="020B0604020202020204" pitchFamily="34" charset="0"/>
              <a:buChar char="•"/>
              <a:defRPr/>
            </a:pPr>
            <a:r>
              <a:rPr lang="it-IT" dirty="0" smtClean="0"/>
              <a:t>È consigliabile </a:t>
            </a:r>
            <a:r>
              <a:rPr lang="it-IT" dirty="0"/>
              <a:t>salvarla anche in un file autonomo </a:t>
            </a:r>
            <a:r>
              <a:rPr lang="it-IT" dirty="0" smtClean="0"/>
              <a:t>sul </a:t>
            </a:r>
            <a:r>
              <a:rPr lang="it-IT" dirty="0"/>
              <a:t>disco fisso </a:t>
            </a:r>
            <a:r>
              <a:rPr lang="it-IT" dirty="0" smtClean="0"/>
              <a:t>del nostro PC, dove </a:t>
            </a:r>
            <a:r>
              <a:rPr lang="it-IT" dirty="0"/>
              <a:t>possibilmente </a:t>
            </a:r>
            <a:r>
              <a:rPr lang="it-IT" dirty="0" smtClean="0"/>
              <a:t>si effettui periodicamente </a:t>
            </a:r>
            <a:r>
              <a:rPr lang="it-IT" dirty="0"/>
              <a:t>un </a:t>
            </a:r>
            <a:r>
              <a:rPr lang="it-IT" dirty="0" smtClean="0"/>
              <a:t>backup dei dati.</a:t>
            </a:r>
            <a:endParaRPr lang="it-IT" dirty="0"/>
          </a:p>
          <a:p>
            <a:pPr marL="0" indent="0" algn="just" eaLnBrk="1" fontAlgn="auto" hangingPunct="1">
              <a:spcAft>
                <a:spcPts val="0"/>
              </a:spcAft>
              <a:buFont typeface="Arial" panose="020B0604020202020204" pitchFamily="34" charset="0"/>
              <a:buNone/>
              <a:defRPr/>
            </a:pPr>
            <a:r>
              <a:rPr lang="it-IT" b="1" dirty="0" smtClean="0"/>
              <a:t>NB. In caso di contestazione solo il file della ricevuta di consegna completa  generata dal gestore della PEC del destinatario è la prova della notifica e la legge non ammette succedanei</a:t>
            </a:r>
          </a:p>
          <a:p>
            <a:pPr marL="0" indent="0" eaLnBrk="1" fontAlgn="auto" hangingPunct="1">
              <a:spcAft>
                <a:spcPts val="0"/>
              </a:spcAft>
              <a:buFont typeface="Arial" panose="020B0604020202020204" pitchFamily="34" charset="0"/>
              <a:buNone/>
              <a:defRPr/>
            </a:pPr>
            <a:endParaRPr lang="it-IT" dirty="0" smtClean="0"/>
          </a:p>
        </p:txBody>
      </p:sp>
      <p:sp>
        <p:nvSpPr>
          <p:cNvPr id="5" name="Segnaposto numero diapositiva 4"/>
          <p:cNvSpPr>
            <a:spLocks noGrp="1"/>
          </p:cNvSpPr>
          <p:nvPr>
            <p:ph type="sldNum" sz="quarter" idx="12"/>
          </p:nvPr>
        </p:nvSpPr>
        <p:spPr/>
        <p:txBody>
          <a:bodyPr/>
          <a:lstStyle/>
          <a:p>
            <a:pPr>
              <a:defRPr/>
            </a:pPr>
            <a:fld id="{6760DCDF-4545-43EB-A83E-5BCC688F7EC7}" type="slidenum">
              <a:rPr lang="it-IT" smtClean="0"/>
              <a:pPr>
                <a:defRPr/>
              </a:pPr>
              <a:t>161</a:t>
            </a:fld>
            <a:endParaRPr lang="it-IT"/>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288" y="0"/>
            <a:ext cx="8424862" cy="981075"/>
          </a:xfrm>
          <a:solidFill>
            <a:schemeClr val="accent2">
              <a:lumMod val="40000"/>
              <a:lumOff val="60000"/>
            </a:schemeClr>
          </a:solidFill>
        </p:spPr>
        <p:txBody>
          <a:bodyPr rtlCol="0">
            <a:noAutofit/>
          </a:bodyPr>
          <a:lstStyle/>
          <a:p>
            <a:pPr eaLnBrk="1" fontAlgn="auto" hangingPunct="1">
              <a:spcAft>
                <a:spcPts val="0"/>
              </a:spcAft>
              <a:defRPr/>
            </a:pPr>
            <a:r>
              <a:rPr lang="it-IT" sz="2400" b="1" dirty="0">
                <a:solidFill>
                  <a:srgbClr val="FF0000"/>
                </a:solidFill>
                <a:latin typeface="Arial" panose="020B0604020202020204" pitchFamily="34" charset="0"/>
                <a:cs typeface="Arial" panose="020B0604020202020204" pitchFamily="34" charset="0"/>
              </a:rPr>
              <a:t>LA CONSERVAZIONE E DEPOSITO TELEMATICO DELLA RICEVUTA </a:t>
            </a:r>
            <a:r>
              <a:rPr lang="it-IT" sz="2400" b="1" dirty="0" err="1">
                <a:solidFill>
                  <a:srgbClr val="FF0000"/>
                </a:solidFill>
                <a:latin typeface="Arial" panose="020B0604020202020204" pitchFamily="34" charset="0"/>
                <a:cs typeface="Arial" panose="020B0604020202020204" pitchFamily="34" charset="0"/>
              </a:rPr>
              <a:t>DI</a:t>
            </a:r>
            <a:r>
              <a:rPr lang="it-IT" sz="2400" b="1" dirty="0">
                <a:solidFill>
                  <a:srgbClr val="FF0000"/>
                </a:solidFill>
                <a:latin typeface="Arial" panose="020B0604020202020204" pitchFamily="34" charset="0"/>
                <a:cs typeface="Arial" panose="020B0604020202020204" pitchFamily="34" charset="0"/>
              </a:rPr>
              <a:t> </a:t>
            </a:r>
            <a:r>
              <a:rPr lang="it-IT" sz="2400" b="1" dirty="0" smtClean="0">
                <a:solidFill>
                  <a:srgbClr val="FF0000"/>
                </a:solidFill>
                <a:latin typeface="Arial" panose="020B0604020202020204" pitchFamily="34" charset="0"/>
                <a:cs typeface="Arial" panose="020B0604020202020204" pitchFamily="34" charset="0"/>
              </a:rPr>
              <a:t>ACCETTAZIONE E CONSEGNA</a:t>
            </a:r>
            <a:endParaRPr lang="it-IT" sz="2400" b="1" dirty="0">
              <a:solidFill>
                <a:srgbClr val="FF0000"/>
              </a:solidFill>
              <a:latin typeface="Arial" panose="020B0604020202020204" pitchFamily="34" charset="0"/>
              <a:cs typeface="Arial" panose="020B0604020202020204" pitchFamily="34" charset="0"/>
            </a:endParaRPr>
          </a:p>
        </p:txBody>
      </p:sp>
      <p:sp>
        <p:nvSpPr>
          <p:cNvPr id="4" name="Segnaposto contenuto 3"/>
          <p:cNvSpPr>
            <a:spLocks noGrp="1"/>
          </p:cNvSpPr>
          <p:nvPr>
            <p:ph idx="1"/>
          </p:nvPr>
        </p:nvSpPr>
        <p:spPr>
          <a:xfrm>
            <a:off x="539750" y="1052513"/>
            <a:ext cx="8147050" cy="5616575"/>
          </a:xfrm>
        </p:spPr>
        <p:txBody>
          <a:bodyPr rtlCol="0">
            <a:normAutofit fontScale="92500" lnSpcReduction="10000"/>
          </a:bodyPr>
          <a:lstStyle/>
          <a:p>
            <a:pPr algn="just" eaLnBrk="1" fontAlgn="auto" hangingPunct="1">
              <a:spcAft>
                <a:spcPts val="0"/>
              </a:spcAft>
              <a:buFont typeface="Arial" panose="020B0604020202020204" pitchFamily="34" charset="0"/>
              <a:buChar char="•"/>
              <a:defRPr/>
            </a:pPr>
            <a:r>
              <a:rPr lang="it-IT" dirty="0" smtClean="0"/>
              <a:t>È consigliabile </a:t>
            </a:r>
            <a:r>
              <a:rPr lang="it-IT" dirty="0"/>
              <a:t>creare una cartella della pratica denominata “Notifiche” in cui salvare l’invio della </a:t>
            </a:r>
            <a:r>
              <a:rPr lang="it-IT" dirty="0" smtClean="0"/>
              <a:t>PEC e </a:t>
            </a:r>
            <a:r>
              <a:rPr lang="it-IT" dirty="0"/>
              <a:t>la ricevute di </a:t>
            </a:r>
            <a:r>
              <a:rPr lang="it-IT" dirty="0" smtClean="0"/>
              <a:t>accettazione e consegna.</a:t>
            </a:r>
            <a:endParaRPr lang="it-IT" dirty="0"/>
          </a:p>
          <a:p>
            <a:pPr algn="just" eaLnBrk="1" fontAlgn="auto" hangingPunct="1">
              <a:spcAft>
                <a:spcPts val="0"/>
              </a:spcAft>
              <a:buFont typeface="Arial" panose="020B0604020202020204" pitchFamily="34" charset="0"/>
              <a:buChar char="•"/>
              <a:defRPr/>
            </a:pPr>
            <a:r>
              <a:rPr lang="it-IT" dirty="0" smtClean="0"/>
              <a:t>l file sono generalmente in </a:t>
            </a:r>
            <a:r>
              <a:rPr lang="it-IT" dirty="0"/>
              <a:t>formato </a:t>
            </a:r>
            <a:r>
              <a:rPr lang="it-IT" dirty="0" smtClean="0"/>
              <a:t>“.msg</a:t>
            </a:r>
            <a:r>
              <a:rPr lang="it-IT" dirty="0"/>
              <a:t>” o </a:t>
            </a:r>
            <a:r>
              <a:rPr lang="it-IT" dirty="0" smtClean="0"/>
              <a:t>“.</a:t>
            </a:r>
            <a:r>
              <a:rPr lang="it-IT" dirty="0" err="1" smtClean="0"/>
              <a:t>eml</a:t>
            </a:r>
            <a:r>
              <a:rPr lang="it-IT" dirty="0"/>
              <a:t>”,  </a:t>
            </a:r>
            <a:r>
              <a:rPr lang="it-IT" dirty="0" smtClean="0"/>
              <a:t>i quali da </a:t>
            </a:r>
            <a:r>
              <a:rPr lang="it-IT" dirty="0"/>
              <a:t>poco  sono tra i formati depositabili nel </a:t>
            </a:r>
            <a:r>
              <a:rPr lang="it-IT" dirty="0" smtClean="0"/>
              <a:t>Processo Telematico.</a:t>
            </a:r>
          </a:p>
          <a:p>
            <a:pPr algn="just" eaLnBrk="1" fontAlgn="auto" hangingPunct="1">
              <a:spcAft>
                <a:spcPts val="0"/>
              </a:spcAft>
              <a:buFont typeface="Arial" panose="020B0604020202020204" pitchFamily="34" charset="0"/>
              <a:buChar char="•"/>
              <a:defRPr/>
            </a:pPr>
            <a:r>
              <a:rPr lang="it-IT" dirty="0" smtClean="0"/>
              <a:t>Depositando telematicamente </a:t>
            </a:r>
            <a:r>
              <a:rPr lang="it-IT" dirty="0"/>
              <a:t>una “memoria generica” che altro non è che un semplice atto dove </a:t>
            </a:r>
            <a:r>
              <a:rPr lang="it-IT" dirty="0" smtClean="0"/>
              <a:t>si </a:t>
            </a:r>
            <a:r>
              <a:rPr lang="it-IT" dirty="0"/>
              <a:t>indica ciò che si sta depositando in allegato, si può </a:t>
            </a:r>
            <a:r>
              <a:rPr lang="it-IT" dirty="0" smtClean="0"/>
              <a:t>- ed </a:t>
            </a:r>
            <a:r>
              <a:rPr lang="it-IT" dirty="0"/>
              <a:t>in alcuni casi si </a:t>
            </a:r>
            <a:r>
              <a:rPr lang="it-IT" dirty="0" smtClean="0"/>
              <a:t>deve - </a:t>
            </a:r>
            <a:r>
              <a:rPr lang="it-IT" b="1" dirty="0"/>
              <a:t>depositare la prova della avvenuta notifica di un atto a </a:t>
            </a:r>
            <a:r>
              <a:rPr lang="it-IT" b="1" dirty="0" smtClean="0"/>
              <a:t>mezzo PEC, </a:t>
            </a:r>
            <a:r>
              <a:rPr lang="it-IT" dirty="0" smtClean="0"/>
              <a:t>che </a:t>
            </a:r>
            <a:r>
              <a:rPr lang="it-IT" dirty="0"/>
              <a:t>deve </a:t>
            </a:r>
            <a:r>
              <a:rPr lang="it-IT" dirty="0" smtClean="0"/>
              <a:t>contenere, come atto principale (la suddetta nota di deposito –che si utilizzerà sempre quando si è notificata la copia informatica di un documento analogico- o il documento </a:t>
            </a:r>
            <a:r>
              <a:rPr lang="it-IT" dirty="0" err="1" smtClean="0"/>
              <a:t>informatico\copia</a:t>
            </a:r>
            <a:r>
              <a:rPr lang="it-IT" dirty="0" smtClean="0"/>
              <a:t> </a:t>
            </a:r>
            <a:r>
              <a:rPr lang="it-IT" dirty="0" err="1" smtClean="0"/>
              <a:t>informatica\duplicato</a:t>
            </a:r>
            <a:r>
              <a:rPr lang="it-IT" dirty="0" smtClean="0"/>
              <a:t> informatico notificato) e come allegati generici</a:t>
            </a:r>
            <a:r>
              <a:rPr lang="it-IT" u="sng" dirty="0" smtClean="0"/>
              <a:t> </a:t>
            </a:r>
            <a:r>
              <a:rPr lang="it-IT" u="sng" dirty="0"/>
              <a:t>le </a:t>
            </a:r>
            <a:r>
              <a:rPr lang="it-IT" u="sng" dirty="0" smtClean="0"/>
              <a:t>ricevute </a:t>
            </a:r>
            <a:r>
              <a:rPr lang="it-IT" u="sng" dirty="0"/>
              <a:t>accettazione e consegna</a:t>
            </a:r>
          </a:p>
          <a:p>
            <a:pPr marL="0" indent="0" eaLnBrk="1" fontAlgn="auto" hangingPunct="1">
              <a:spcAft>
                <a:spcPts val="0"/>
              </a:spcAft>
              <a:buFont typeface="Arial" panose="020B0604020202020204" pitchFamily="34" charset="0"/>
              <a:buNone/>
              <a:defRPr/>
            </a:pPr>
            <a:endParaRPr lang="it-IT" dirty="0" smtClean="0"/>
          </a:p>
        </p:txBody>
      </p:sp>
      <p:sp>
        <p:nvSpPr>
          <p:cNvPr id="5" name="Segnaposto numero diapositiva 4"/>
          <p:cNvSpPr>
            <a:spLocks noGrp="1"/>
          </p:cNvSpPr>
          <p:nvPr>
            <p:ph type="sldNum" sz="quarter" idx="12"/>
          </p:nvPr>
        </p:nvSpPr>
        <p:spPr/>
        <p:txBody>
          <a:bodyPr/>
          <a:lstStyle/>
          <a:p>
            <a:pPr>
              <a:defRPr/>
            </a:pPr>
            <a:fld id="{6760DCDF-4545-43EB-A83E-5BCC688F7EC7}" type="slidenum">
              <a:rPr lang="it-IT" smtClean="0"/>
              <a:pPr>
                <a:defRPr/>
              </a:pPr>
              <a:t>162</a:t>
            </a:fld>
            <a:endParaRPr lang="it-IT"/>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288" y="620688"/>
            <a:ext cx="8424862" cy="1008112"/>
          </a:xfrm>
          <a:solidFill>
            <a:schemeClr val="accent2">
              <a:lumMod val="40000"/>
              <a:lumOff val="60000"/>
            </a:schemeClr>
          </a:solidFill>
        </p:spPr>
        <p:txBody>
          <a:bodyPr rtlCol="0">
            <a:noAutofit/>
          </a:bodyPr>
          <a:lstStyle/>
          <a:p>
            <a:pPr algn="ctr" eaLnBrk="1" fontAlgn="auto" hangingPunct="1">
              <a:spcAft>
                <a:spcPts val="0"/>
              </a:spcAft>
              <a:defRPr/>
            </a:pPr>
            <a:r>
              <a:rPr lang="it-IT" sz="2800" b="1" dirty="0">
                <a:solidFill>
                  <a:srgbClr val="FF0000"/>
                </a:solidFill>
                <a:latin typeface="Arial" panose="020B0604020202020204" pitchFamily="34" charset="0"/>
                <a:cs typeface="Arial" panose="020B0604020202020204" pitchFamily="34" charset="0"/>
              </a:rPr>
              <a:t>LA CONSERVAZIONE E DEPOSITO TELEMATICO DELLA RICEVUTA DI CONSEGNA</a:t>
            </a:r>
          </a:p>
        </p:txBody>
      </p:sp>
      <p:sp>
        <p:nvSpPr>
          <p:cNvPr id="4" name="Segnaposto contenuto 3"/>
          <p:cNvSpPr>
            <a:spLocks noGrp="1"/>
          </p:cNvSpPr>
          <p:nvPr>
            <p:ph idx="1"/>
          </p:nvPr>
        </p:nvSpPr>
        <p:spPr>
          <a:xfrm>
            <a:off x="395536" y="1844824"/>
            <a:ext cx="8064896" cy="4176464"/>
          </a:xfrm>
        </p:spPr>
        <p:txBody>
          <a:bodyPr>
            <a:normAutofit/>
          </a:bodyPr>
          <a:lstStyle/>
          <a:p>
            <a:pPr algn="just" eaLnBrk="1" hangingPunct="1">
              <a:lnSpc>
                <a:spcPct val="80000"/>
              </a:lnSpc>
              <a:defRPr/>
            </a:pPr>
            <a:r>
              <a:rPr lang="it-IT" sz="2200" dirty="0" smtClean="0"/>
              <a:t>Il già citato </a:t>
            </a:r>
            <a:r>
              <a:rPr lang="it-IT" sz="2200" b="1" dirty="0" smtClean="0"/>
              <a:t>Articolo 19 bis delle nuove specifiche tecniche previste dal D.M. 44/2011</a:t>
            </a:r>
            <a:r>
              <a:rPr lang="it-IT" sz="2200" dirty="0" smtClean="0"/>
              <a:t>,  pubblicate in Gazzetta Ufficiale  in 30 aprile 2014 ed entrate in vigore il 15 maggio 2014,  precisa che </a:t>
            </a:r>
            <a:r>
              <a:rPr lang="it-IT" sz="2200" u="sng" dirty="0" smtClean="0"/>
              <a:t>la trasmissione (deposito) in via telematica all'ufficio giudiziario delle ricevute previste dall'articolo 3-bis, comma 3, delle legge n.53 del 21 gennaio 1994, nonché della copia dell'atto notificato ai sensi dell'articolo 9, comma 1, della medesima legge, </a:t>
            </a:r>
            <a:r>
              <a:rPr lang="it-IT" sz="2200" b="1" u="sng" dirty="0" smtClean="0"/>
              <a:t>è effettuata inserendo l'atto notificato all'interno della busta telematica di cui all'art. 14 e, come allegati, la ricevuta di accettazione e la ricevuta di avvenuta consegna relativa ad ogni destinatario della notificazione</a:t>
            </a:r>
            <a:r>
              <a:rPr lang="it-IT" sz="2200" b="1" dirty="0" smtClean="0"/>
              <a:t>.</a:t>
            </a:r>
          </a:p>
          <a:p>
            <a:pPr algn="just" eaLnBrk="1" hangingPunct="1">
              <a:lnSpc>
                <a:spcPct val="80000"/>
              </a:lnSpc>
              <a:defRPr/>
            </a:pPr>
            <a:r>
              <a:rPr lang="it-IT" sz="2200" dirty="0" smtClean="0"/>
              <a:t>La ricevuta di avvenuta consegna dovrà essere quella </a:t>
            </a:r>
            <a:r>
              <a:rPr lang="it-IT" sz="2200" u="sng" dirty="0" smtClean="0">
                <a:effectLst>
                  <a:outerShdw blurRad="38100" dist="38100" dir="2700000" algn="tl">
                    <a:srgbClr val="FFFFFF"/>
                  </a:outerShdw>
                </a:effectLst>
              </a:rPr>
              <a:t>completa</a:t>
            </a:r>
            <a:r>
              <a:rPr lang="it-IT" sz="2200" dirty="0" smtClean="0"/>
              <a:t>, così come disposto dall’art. 18 del DM 44/11 e </a:t>
            </a:r>
            <a:r>
              <a:rPr lang="it-IT" sz="2200" u="sng" dirty="0" smtClean="0">
                <a:effectLst>
                  <a:outerShdw blurRad="38100" dist="38100" dir="2700000" algn="tl">
                    <a:srgbClr val="FFFFFF"/>
                  </a:outerShdw>
                </a:effectLst>
              </a:rPr>
              <a:t>firmata digitalmente</a:t>
            </a:r>
            <a:r>
              <a:rPr lang="it-IT" sz="2200" dirty="0" smtClean="0"/>
              <a:t> dal gestore.</a:t>
            </a:r>
          </a:p>
          <a:p>
            <a:pPr eaLnBrk="1" hangingPunct="1">
              <a:lnSpc>
                <a:spcPct val="80000"/>
              </a:lnSpc>
              <a:buFont typeface="Arial" charset="0"/>
              <a:buNone/>
              <a:defRPr/>
            </a:pPr>
            <a:endParaRPr lang="it-IT" sz="2700" dirty="0" smtClean="0"/>
          </a:p>
        </p:txBody>
      </p:sp>
      <p:sp>
        <p:nvSpPr>
          <p:cNvPr id="5" name="Segnaposto numero diapositiva 4"/>
          <p:cNvSpPr>
            <a:spLocks noGrp="1"/>
          </p:cNvSpPr>
          <p:nvPr>
            <p:ph type="sldNum" sz="quarter" idx="12"/>
          </p:nvPr>
        </p:nvSpPr>
        <p:spPr/>
        <p:txBody>
          <a:bodyPr/>
          <a:lstStyle/>
          <a:p>
            <a:pPr>
              <a:defRPr/>
            </a:pPr>
            <a:fld id="{6760DCDF-4545-43EB-A83E-5BCC688F7EC7}" type="slidenum">
              <a:rPr lang="it-IT" smtClean="0"/>
              <a:pPr>
                <a:defRPr/>
              </a:pPr>
              <a:t>163</a:t>
            </a:fld>
            <a:endParaRPr lang="it-IT"/>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p:cNvSpPr>
          <p:nvPr>
            <p:ph type="title"/>
          </p:nvPr>
        </p:nvSpPr>
        <p:spPr/>
        <p:txBody>
          <a:bodyPr/>
          <a:lstStyle/>
          <a:p>
            <a:r>
              <a:rPr lang="it-IT" smtClean="0"/>
              <a:t>Requisiti della ricevuta</a:t>
            </a:r>
          </a:p>
        </p:txBody>
      </p:sp>
      <p:sp>
        <p:nvSpPr>
          <p:cNvPr id="132099" name="Rectangle 3"/>
          <p:cNvSpPr>
            <a:spLocks noGrp="1"/>
          </p:cNvSpPr>
          <p:nvPr>
            <p:ph idx="1"/>
          </p:nvPr>
        </p:nvSpPr>
        <p:spPr/>
        <p:txBody>
          <a:bodyPr/>
          <a:lstStyle/>
          <a:p>
            <a:pPr algn="just">
              <a:lnSpc>
                <a:spcPct val="80000"/>
              </a:lnSpc>
              <a:defRPr/>
            </a:pPr>
            <a:r>
              <a:rPr lang="it-IT" sz="2000" dirty="0" smtClean="0"/>
              <a:t>Con il provvedimento della DGSIA del 16/4/2014 le ricevute di accettazione in formato “</a:t>
            </a:r>
            <a:r>
              <a:rPr lang="it-IT" sz="2000" dirty="0" err="1" smtClean="0"/>
              <a:t>eml</a:t>
            </a:r>
            <a:r>
              <a:rPr lang="it-IT" sz="2000" dirty="0" smtClean="0"/>
              <a:t>” o “</a:t>
            </a:r>
            <a:r>
              <a:rPr lang="it-IT" sz="2000" dirty="0" err="1" smtClean="0"/>
              <a:t>msg</a:t>
            </a:r>
            <a:r>
              <a:rPr lang="it-IT" sz="2000" dirty="0" smtClean="0"/>
              <a:t>”, che devono recare la </a:t>
            </a:r>
            <a:r>
              <a:rPr lang="it-IT" sz="2000" b="1" u="sng" dirty="0" smtClean="0">
                <a:effectLst>
                  <a:outerShdw blurRad="38100" dist="38100" dir="2700000" algn="tl">
                    <a:srgbClr val="FFFFFF"/>
                  </a:outerShdw>
                </a:effectLst>
              </a:rPr>
              <a:t>firma digitale  del  gestore  della  </a:t>
            </a:r>
            <a:r>
              <a:rPr lang="it-IT" sz="2000" b="1" u="sng" dirty="0" err="1" smtClean="0">
                <a:effectLst>
                  <a:outerShdw blurRad="38100" dist="38100" dir="2700000" algn="tl">
                    <a:srgbClr val="FFFFFF"/>
                  </a:outerShdw>
                </a:effectLst>
              </a:rPr>
              <a:t>p.e.c.</a:t>
            </a:r>
            <a:r>
              <a:rPr lang="it-IT" sz="2000" b="1" u="sng" dirty="0" smtClean="0"/>
              <a:t> </a:t>
            </a:r>
            <a:r>
              <a:rPr lang="it-IT" sz="2000" b="1" u="sng" dirty="0" smtClean="0">
                <a:effectLst>
                  <a:outerShdw blurRad="38100" dist="38100" dir="2700000" algn="tl">
                    <a:srgbClr val="FFFFFF"/>
                  </a:outerShdw>
                </a:effectLst>
              </a:rPr>
              <a:t>stessa</a:t>
            </a:r>
            <a:r>
              <a:rPr lang="it-IT" sz="2000" b="1" u="sng" dirty="0" smtClean="0"/>
              <a:t>.</a:t>
            </a:r>
          </a:p>
          <a:p>
            <a:pPr algn="just">
              <a:lnSpc>
                <a:spcPct val="80000"/>
              </a:lnSpc>
              <a:defRPr/>
            </a:pPr>
            <a:r>
              <a:rPr lang="it-IT" sz="2000" dirty="0" smtClean="0"/>
              <a:t>L’art. 9  del DPR 68/2005 prevede infatti che “</a:t>
            </a:r>
            <a:r>
              <a:rPr lang="it-IT" sz="2000" i="1" dirty="0" smtClean="0"/>
              <a:t>Le ricevute rilasciate dai gestori di posta elettronica certificata sono sottoscritte dai  medesimi mediante una firma elettronica avanzata ai sensi dell’articolo 1, comma 1, lettera  </a:t>
            </a:r>
            <a:r>
              <a:rPr lang="it-IT" sz="2000" i="1" dirty="0" err="1" smtClean="0"/>
              <a:t>dd</a:t>
            </a:r>
            <a:r>
              <a:rPr lang="it-IT" sz="2000" i="1" dirty="0" smtClean="0"/>
              <a:t>), del decreto del Presidente della Repubblica 28 dicembre 2000, n. 445, generata  automaticamente dal sistema di posta elettronica e basata su chiavi asimmetriche a coppia,  una pubblica e una privata, che consente di rendere manifesta la provenienza, assicurare  l’</a:t>
            </a:r>
            <a:r>
              <a:rPr lang="it-IT" sz="2000" i="1" dirty="0" err="1" smtClean="0"/>
              <a:t>integrita</a:t>
            </a:r>
            <a:r>
              <a:rPr lang="it-IT" sz="2000" i="1" dirty="0" smtClean="0"/>
              <a:t>’ e l’</a:t>
            </a:r>
            <a:r>
              <a:rPr lang="it-IT" sz="2000" i="1" dirty="0" err="1" smtClean="0"/>
              <a:t>autenticita</a:t>
            </a:r>
            <a:r>
              <a:rPr lang="it-IT" sz="2000" i="1" dirty="0" smtClean="0"/>
              <a:t>’ delle ricevute stesse secondo le </a:t>
            </a:r>
            <a:r>
              <a:rPr lang="it-IT" sz="2000" i="1" dirty="0" err="1" smtClean="0"/>
              <a:t>modalita’</a:t>
            </a:r>
            <a:r>
              <a:rPr lang="it-IT" sz="2000" i="1" dirty="0" smtClean="0"/>
              <a:t> previste dalle regole  tecniche di cui all’articolo 17</a:t>
            </a:r>
            <a:r>
              <a:rPr lang="it-IT" sz="2000" dirty="0" smtClean="0"/>
              <a:t>” (</a:t>
            </a:r>
            <a:r>
              <a:rPr lang="it-IT" sz="2000" b="1" dirty="0" smtClean="0"/>
              <a:t>comma 1</a:t>
            </a:r>
            <a:r>
              <a:rPr lang="it-IT" sz="2000" dirty="0" smtClean="0"/>
              <a:t>) e che “</a:t>
            </a:r>
            <a:r>
              <a:rPr lang="it-IT" sz="2000" i="1" dirty="0" smtClean="0"/>
              <a:t>La busta di trasporto e’ sottoscritta con una firma elettronica di cui al comma 1 che  garantisce la provenienza, l’</a:t>
            </a:r>
            <a:r>
              <a:rPr lang="it-IT" sz="2000" i="1" dirty="0" err="1" smtClean="0"/>
              <a:t>integrita</a:t>
            </a:r>
            <a:r>
              <a:rPr lang="it-IT" sz="2000" i="1" dirty="0" smtClean="0"/>
              <a:t>’ e l’</a:t>
            </a:r>
            <a:r>
              <a:rPr lang="it-IT" sz="2000" i="1" dirty="0" err="1" smtClean="0"/>
              <a:t>autenticita</a:t>
            </a:r>
            <a:r>
              <a:rPr lang="it-IT" sz="2000" i="1" dirty="0" smtClean="0"/>
              <a:t>’ del messaggio di posta elettronica certificata secondo le </a:t>
            </a:r>
            <a:r>
              <a:rPr lang="it-IT" sz="2000" i="1" dirty="0" err="1" smtClean="0"/>
              <a:t>modalita’</a:t>
            </a:r>
            <a:r>
              <a:rPr lang="it-IT" sz="2000" i="1" dirty="0" smtClean="0"/>
              <a:t> previste dalle regole tecniche di cui all’articolo 17</a:t>
            </a:r>
            <a:r>
              <a:rPr lang="it-IT" sz="2000" dirty="0" smtClean="0"/>
              <a:t>” (</a:t>
            </a:r>
            <a:r>
              <a:rPr lang="it-IT" sz="2000" b="1" dirty="0" smtClean="0"/>
              <a:t>comma 2</a:t>
            </a:r>
            <a:r>
              <a:rPr lang="it-IT" sz="2000" dirty="0" smtClean="0"/>
              <a:t>). </a:t>
            </a:r>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164</a:t>
            </a:fld>
            <a:endParaRPr lang="it-IT"/>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1" name="Picture 4" descr="rac-firmata-22"/>
          <p:cNvPicPr>
            <a:picLocks noChangeAspect="1" noChangeArrowheads="1"/>
          </p:cNvPicPr>
          <p:nvPr/>
        </p:nvPicPr>
        <p:blipFill>
          <a:blip r:embed="rId2" cstate="print"/>
          <a:srcRect/>
          <a:stretch>
            <a:fillRect/>
          </a:stretch>
        </p:blipFill>
        <p:spPr bwMode="auto">
          <a:xfrm>
            <a:off x="1403350" y="620713"/>
            <a:ext cx="6191250" cy="5610225"/>
          </a:xfrm>
          <a:prstGeom prst="rect">
            <a:avLst/>
          </a:prstGeom>
          <a:noFill/>
          <a:ln w="9525">
            <a:noFill/>
            <a:miter lim="800000"/>
            <a:headEnd/>
            <a:tailEnd/>
          </a:ln>
        </p:spPr>
      </p:pic>
      <p:sp>
        <p:nvSpPr>
          <p:cNvPr id="5" name="Segnaposto numero diapositiva 4"/>
          <p:cNvSpPr>
            <a:spLocks noGrp="1"/>
          </p:cNvSpPr>
          <p:nvPr>
            <p:ph type="sldNum" sz="quarter" idx="12"/>
          </p:nvPr>
        </p:nvSpPr>
        <p:spPr/>
        <p:txBody>
          <a:bodyPr/>
          <a:lstStyle/>
          <a:p>
            <a:pPr>
              <a:defRPr/>
            </a:pPr>
            <a:fld id="{6760DCDF-4545-43EB-A83E-5BCC688F7EC7}" type="slidenum">
              <a:rPr lang="it-IT" smtClean="0"/>
              <a:pPr>
                <a:defRPr/>
              </a:pPr>
              <a:t>165</a:t>
            </a:fld>
            <a:endParaRPr lang="it-IT"/>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288" y="188640"/>
            <a:ext cx="8424862" cy="1080120"/>
          </a:xfrm>
          <a:solidFill>
            <a:schemeClr val="accent2">
              <a:lumMod val="40000"/>
              <a:lumOff val="60000"/>
            </a:schemeClr>
          </a:solidFill>
        </p:spPr>
        <p:txBody>
          <a:bodyPr rtlCol="0">
            <a:noAutofit/>
          </a:bodyPr>
          <a:lstStyle/>
          <a:p>
            <a:pPr algn="ctr" eaLnBrk="1" fontAlgn="auto" hangingPunct="1">
              <a:spcAft>
                <a:spcPts val="0"/>
              </a:spcAft>
              <a:defRPr/>
            </a:pPr>
            <a:r>
              <a:rPr lang="it-IT" sz="3600" b="1" dirty="0" smtClean="0">
                <a:solidFill>
                  <a:srgbClr val="FF0000"/>
                </a:solidFill>
                <a:latin typeface="Arial" panose="020B0604020202020204" pitchFamily="34" charset="0"/>
                <a:cs typeface="Arial" panose="020B0604020202020204" pitchFamily="34" charset="0"/>
              </a:rPr>
              <a:t>LA PROVA CARTACEA DELLA NOTIFICA</a:t>
            </a:r>
            <a:endParaRPr lang="it-IT" sz="3600" b="1" dirty="0">
              <a:solidFill>
                <a:srgbClr val="FF0000"/>
              </a:solidFill>
              <a:latin typeface="Arial" panose="020B0604020202020204" pitchFamily="34" charset="0"/>
              <a:cs typeface="Arial" panose="020B0604020202020204" pitchFamily="34" charset="0"/>
            </a:endParaRPr>
          </a:p>
        </p:txBody>
      </p:sp>
      <p:sp>
        <p:nvSpPr>
          <p:cNvPr id="131074" name="Segnaposto contenuto 3"/>
          <p:cNvSpPr>
            <a:spLocks noGrp="1"/>
          </p:cNvSpPr>
          <p:nvPr>
            <p:ph idx="1"/>
          </p:nvPr>
        </p:nvSpPr>
        <p:spPr>
          <a:xfrm>
            <a:off x="539750" y="1412776"/>
            <a:ext cx="8147050" cy="5329337"/>
          </a:xfrm>
        </p:spPr>
        <p:txBody>
          <a:bodyPr>
            <a:normAutofit lnSpcReduction="10000"/>
          </a:bodyPr>
          <a:lstStyle/>
          <a:p>
            <a:pPr marL="0" indent="0" algn="just" eaLnBrk="1" hangingPunct="1">
              <a:lnSpc>
                <a:spcPct val="80000"/>
              </a:lnSpc>
              <a:buFont typeface="Arial" charset="0"/>
              <a:buNone/>
            </a:pPr>
            <a:r>
              <a:rPr lang="it-IT" sz="2400" dirty="0" smtClean="0"/>
              <a:t>La stampa di una ricevuta di consegna è, in termini informatici, priva di significato perché </a:t>
            </a:r>
            <a:r>
              <a:rPr lang="it-IT" sz="2400" u="sng" dirty="0" smtClean="0"/>
              <a:t>perde ogni certificazione connessa alla firma digitale del gestore del servizio</a:t>
            </a:r>
            <a:r>
              <a:rPr lang="it-IT" sz="2400" dirty="0" smtClean="0"/>
              <a:t>.</a:t>
            </a:r>
          </a:p>
          <a:p>
            <a:pPr marL="0" indent="0" algn="just" eaLnBrk="1" hangingPunct="1">
              <a:lnSpc>
                <a:spcPct val="80000"/>
              </a:lnSpc>
            </a:pPr>
            <a:r>
              <a:rPr lang="it-IT" sz="2400" dirty="0" smtClean="0"/>
              <a:t>L’art. 9 comma I bis della legge 53/1994 però autorizza l’avvocato notificatore ad autenticare la copia cartacea della notifica </a:t>
            </a:r>
            <a:r>
              <a:rPr lang="it-IT" sz="2400" b="1" dirty="0" smtClean="0"/>
              <a:t>«qualora non si possa procedere al deposito con modalità telematiche». </a:t>
            </a:r>
            <a:r>
              <a:rPr lang="it-IT" sz="2000" dirty="0" smtClean="0"/>
              <a:t>Per esempio </a:t>
            </a:r>
            <a:r>
              <a:rPr lang="it-IT" sz="2000" u="sng" dirty="0" smtClean="0"/>
              <a:t>se si deve dare la prova all’Ufficiale Giudiziario della notifica di un precetto si può far riferimento al già citato articolo, così come se si deve provare una notifica dinanzi al Giudice di Pace, così come se si deve provare una notifica di un </a:t>
            </a:r>
            <a:r>
              <a:rPr lang="it-IT" sz="2000" u="sng" dirty="0" err="1" smtClean="0"/>
              <a:t>ricorso\controricorso</a:t>
            </a:r>
            <a:r>
              <a:rPr lang="it-IT" sz="2000" u="sng" dirty="0" smtClean="0"/>
              <a:t> dinanzi alla S.C. di Cassazione oppure trascrivere in conservatoria una domanda giudiziale (la c.d. “copia uso trascrizione”).</a:t>
            </a:r>
          </a:p>
          <a:p>
            <a:pPr marL="0" indent="0" algn="just" eaLnBrk="1" hangingPunct="1">
              <a:lnSpc>
                <a:spcPct val="80000"/>
              </a:lnSpc>
              <a:buFont typeface="Arial" charset="0"/>
              <a:buNone/>
            </a:pPr>
            <a:r>
              <a:rPr lang="it-IT" sz="2400" dirty="0" smtClean="0"/>
              <a:t>A tal fine sarà necessario stampare:</a:t>
            </a:r>
          </a:p>
          <a:p>
            <a:pPr marL="0" indent="0" algn="just" eaLnBrk="1" hangingPunct="1">
              <a:lnSpc>
                <a:spcPct val="80000"/>
              </a:lnSpc>
            </a:pPr>
            <a:r>
              <a:rPr lang="it-IT" sz="2400" dirty="0" smtClean="0"/>
              <a:t>1) il messaggio PEC di invio della notificazione</a:t>
            </a:r>
          </a:p>
          <a:p>
            <a:pPr marL="0" indent="0" algn="just" eaLnBrk="1" hangingPunct="1">
              <a:lnSpc>
                <a:spcPct val="80000"/>
              </a:lnSpc>
            </a:pPr>
            <a:r>
              <a:rPr lang="it-IT" sz="2400" dirty="0" smtClean="0"/>
              <a:t>2) tutti gli atti allegati (atto/i notificato/i e </a:t>
            </a:r>
            <a:r>
              <a:rPr lang="it-IT" sz="2400" dirty="0" err="1" smtClean="0"/>
              <a:t>relata</a:t>
            </a:r>
            <a:r>
              <a:rPr lang="it-IT" sz="2400" dirty="0" smtClean="0"/>
              <a:t>);</a:t>
            </a:r>
          </a:p>
          <a:p>
            <a:pPr marL="0" indent="0" algn="just" eaLnBrk="1" hangingPunct="1">
              <a:lnSpc>
                <a:spcPct val="80000"/>
              </a:lnSpc>
            </a:pPr>
            <a:r>
              <a:rPr lang="it-IT" sz="2400" dirty="0" smtClean="0"/>
              <a:t>3) la ricevuta di accettazione della PEC</a:t>
            </a:r>
          </a:p>
          <a:p>
            <a:pPr marL="0" indent="0" algn="just" eaLnBrk="1" hangingPunct="1">
              <a:lnSpc>
                <a:spcPct val="80000"/>
              </a:lnSpc>
            </a:pPr>
            <a:r>
              <a:rPr lang="it-IT" sz="2400" dirty="0" smtClean="0"/>
              <a:t>4) la/e ricevuta/e di consegna</a:t>
            </a:r>
          </a:p>
          <a:p>
            <a:pPr marL="0" indent="0" eaLnBrk="1" hangingPunct="1">
              <a:lnSpc>
                <a:spcPct val="80000"/>
              </a:lnSpc>
              <a:buFont typeface="Arial" charset="0"/>
              <a:buNone/>
            </a:pPr>
            <a:endParaRPr lang="it-IT" sz="2500" dirty="0" smtClean="0"/>
          </a:p>
        </p:txBody>
      </p:sp>
      <p:sp>
        <p:nvSpPr>
          <p:cNvPr id="5" name="Segnaposto numero diapositiva 4"/>
          <p:cNvSpPr>
            <a:spLocks noGrp="1"/>
          </p:cNvSpPr>
          <p:nvPr>
            <p:ph type="sldNum" sz="quarter" idx="12"/>
          </p:nvPr>
        </p:nvSpPr>
        <p:spPr/>
        <p:txBody>
          <a:bodyPr/>
          <a:lstStyle/>
          <a:p>
            <a:pPr>
              <a:defRPr/>
            </a:pPr>
            <a:fld id="{6760DCDF-4545-43EB-A83E-5BCC688F7EC7}" type="slidenum">
              <a:rPr lang="it-IT" smtClean="0"/>
              <a:pPr>
                <a:defRPr/>
              </a:pPr>
              <a:t>166</a:t>
            </a:fld>
            <a:endParaRPr lang="it-IT"/>
          </a:p>
        </p:txBody>
      </p:sp>
      <p:pic>
        <p:nvPicPr>
          <p:cNvPr id="131075" name="Picture 3" descr="C:\Users\HP ENVY\AppData\Local\Microsoft\Windows\INetCache\IE\LZCJW6AP\MC900199873[1].wmf"/>
          <p:cNvPicPr>
            <a:picLocks noChangeAspect="1" noChangeArrowheads="1"/>
          </p:cNvPicPr>
          <p:nvPr/>
        </p:nvPicPr>
        <p:blipFill>
          <a:blip r:embed="rId3" cstate="print"/>
          <a:srcRect/>
          <a:stretch>
            <a:fillRect/>
          </a:stretch>
        </p:blipFill>
        <p:spPr bwMode="auto">
          <a:xfrm>
            <a:off x="6659563" y="5086350"/>
            <a:ext cx="1944687" cy="177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620688"/>
            <a:ext cx="8229600" cy="1143000"/>
          </a:xfrm>
        </p:spPr>
        <p:txBody>
          <a:bodyPr>
            <a:normAutofit fontScale="90000"/>
          </a:bodyPr>
          <a:lstStyle/>
          <a:p>
            <a:r>
              <a:rPr lang="it-IT" altLang="ko-KR" u="sng" dirty="0" smtClean="0">
                <a:ea typeface="Gulim" pitchFamily="34" charset="-127"/>
              </a:rPr>
              <a:t/>
            </a:r>
            <a:br>
              <a:rPr lang="it-IT" altLang="ko-KR" u="sng" dirty="0" smtClean="0">
                <a:ea typeface="Gulim" pitchFamily="34" charset="-127"/>
              </a:rPr>
            </a:br>
            <a:r>
              <a:rPr lang="it-IT" altLang="ko-KR" u="sng" dirty="0" smtClean="0">
                <a:ea typeface="Gulim" pitchFamily="34" charset="-127"/>
              </a:rPr>
              <a:t/>
            </a:r>
            <a:br>
              <a:rPr lang="it-IT" altLang="ko-KR" u="sng" dirty="0" smtClean="0">
                <a:ea typeface="Gulim" pitchFamily="34" charset="-127"/>
              </a:rPr>
            </a:br>
            <a:r>
              <a:rPr lang="it-IT" altLang="ko-KR" u="sng" dirty="0" smtClean="0">
                <a:ea typeface="Gulim" pitchFamily="34" charset="-127"/>
              </a:rPr>
              <a:t> L’art. 9, 1bis e 1ter, l. 21 gennaio 1994, n. 53 </a:t>
            </a:r>
            <a:endParaRPr lang="it-IT" dirty="0"/>
          </a:p>
        </p:txBody>
      </p:sp>
      <p:sp>
        <p:nvSpPr>
          <p:cNvPr id="3" name="Segnaposto contenuto 2"/>
          <p:cNvSpPr>
            <a:spLocks noGrp="1"/>
          </p:cNvSpPr>
          <p:nvPr>
            <p:ph idx="1"/>
          </p:nvPr>
        </p:nvSpPr>
        <p:spPr/>
        <p:txBody>
          <a:bodyPr/>
          <a:lstStyle/>
          <a:p>
            <a:pPr algn="just" eaLnBrk="1" hangingPunct="1">
              <a:lnSpc>
                <a:spcPct val="80000"/>
              </a:lnSpc>
              <a:buFont typeface="Wingdings" pitchFamily="2" charset="2"/>
              <a:buNone/>
              <a:defRPr/>
            </a:pPr>
            <a:r>
              <a:rPr lang="it-IT" altLang="ko-KR" sz="2400" i="1" dirty="0" smtClean="0">
                <a:ea typeface="Gulim" pitchFamily="34" charset="-127"/>
              </a:rPr>
              <a:t>1-bis. </a:t>
            </a:r>
            <a:r>
              <a:rPr lang="it-IT" altLang="ko-KR" sz="2400" i="1" u="sng" dirty="0" smtClean="0">
                <a:solidFill>
                  <a:srgbClr val="FF0000"/>
                </a:solidFill>
                <a:effectLst>
                  <a:outerShdw blurRad="38100" dist="38100" dir="2700000" algn="tl">
                    <a:srgbClr val="000000"/>
                  </a:outerShdw>
                </a:effectLst>
                <a:ea typeface="Gulim" pitchFamily="34" charset="-127"/>
              </a:rPr>
              <a:t>Qualora non si possa procedere </a:t>
            </a:r>
            <a:r>
              <a:rPr lang="it-IT" altLang="ko-KR" sz="2400" i="1" u="sng" dirty="0" smtClean="0">
                <a:ea typeface="Gulim" pitchFamily="34" charset="-127"/>
              </a:rPr>
              <a:t>al deposito con modalità telematiche dell'atto notificato a norma dell'articolo 3-bis</a:t>
            </a:r>
            <a:r>
              <a:rPr lang="it-IT" altLang="ko-KR" sz="2400" i="1" dirty="0" smtClean="0">
                <a:ea typeface="Gulim" pitchFamily="34" charset="-127"/>
              </a:rPr>
              <a:t>, l'avvocato </a:t>
            </a:r>
            <a:r>
              <a:rPr lang="it-IT" altLang="ko-KR" sz="2400" i="1" u="sng" dirty="0" smtClean="0">
                <a:ea typeface="Gulim" pitchFamily="34" charset="-127"/>
              </a:rPr>
              <a:t>estrae copia su supporto analogico del messaggio di posta elettronica certificata, dei suoi allegati e della ricevuta di accettazione e di avvenuta consegna e ne attesta la conformità ai documenti informatici da cui sono tratte ai sensi dell'articolo 23, comma 1, del decreto legislativo 7 marzo 2005, n. 82</a:t>
            </a:r>
            <a:r>
              <a:rPr lang="it-IT" altLang="ko-KR" sz="2400" i="1" dirty="0" smtClean="0">
                <a:ea typeface="Gulim" pitchFamily="34" charset="-127"/>
              </a:rPr>
              <a:t>. </a:t>
            </a:r>
          </a:p>
          <a:p>
            <a:pPr algn="just" eaLnBrk="1" hangingPunct="1">
              <a:lnSpc>
                <a:spcPct val="80000"/>
              </a:lnSpc>
              <a:buFont typeface="Wingdings" pitchFamily="2" charset="2"/>
              <a:buNone/>
              <a:defRPr/>
            </a:pPr>
            <a:endParaRPr lang="it-IT" altLang="ko-KR" sz="2400" i="1" dirty="0" smtClean="0">
              <a:ea typeface="Gulim" pitchFamily="34" charset="-127"/>
            </a:endParaRPr>
          </a:p>
          <a:p>
            <a:pPr algn="just" eaLnBrk="1" hangingPunct="1">
              <a:lnSpc>
                <a:spcPct val="80000"/>
              </a:lnSpc>
              <a:buFont typeface="Wingdings" pitchFamily="2" charset="2"/>
              <a:buNone/>
              <a:defRPr/>
            </a:pPr>
            <a:r>
              <a:rPr lang="it-IT" altLang="ko-KR" sz="2400" i="1" u="sng" dirty="0" smtClean="0">
                <a:ea typeface="Gulim" pitchFamily="34" charset="-127"/>
              </a:rPr>
              <a:t>1-ter. In tutti i casi in cui l'avvocato debba fornire prova della notificazione e non sia possibile fornirla con modalità telematiche, procede ai sensi del comma 1-bis.</a:t>
            </a:r>
            <a:endParaRPr lang="it-IT" sz="2400" i="1" u="sng"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167</a:t>
            </a:fld>
            <a:endParaRPr lang="it-IT"/>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lgn="just"/>
            <a:r>
              <a:rPr lang="it-IT" b="1" dirty="0" smtClean="0"/>
              <a:t>L’avvocato notificatore, pertanto, potrà stampare su carta l’intero messaggio PEC relativo alla notifica, con i suoi allegati e con le ricevute di accettazione e di avvenuta consegna, ed attestare la conformità di tale copia ai documenti informatici originali.</a:t>
            </a: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168</a:t>
            </a:fld>
            <a:endParaRPr lang="it-IT"/>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74638"/>
            <a:ext cx="8219256" cy="1282154"/>
          </a:xfrm>
        </p:spPr>
        <p:txBody>
          <a:bodyPr>
            <a:normAutofit fontScale="90000"/>
          </a:bodyPr>
          <a:lstStyle/>
          <a:p>
            <a:r>
              <a:rPr lang="it-IT" dirty="0" smtClean="0"/>
              <a:t>Come attestare la conformità</a:t>
            </a:r>
            <a:br>
              <a:rPr lang="it-IT" dirty="0" smtClean="0"/>
            </a:br>
            <a:r>
              <a:rPr lang="it-IT" dirty="0" smtClean="0">
                <a:solidFill>
                  <a:srgbClr val="0070C0"/>
                </a:solidFill>
              </a:rPr>
              <a:t>I MODALITÀ</a:t>
            </a:r>
            <a:endParaRPr lang="it-IT" dirty="0">
              <a:solidFill>
                <a:srgbClr val="0070C0"/>
              </a:solidFill>
            </a:endParaRPr>
          </a:p>
        </p:txBody>
      </p:sp>
      <p:sp>
        <p:nvSpPr>
          <p:cNvPr id="3" name="Segnaposto contenuto 2"/>
          <p:cNvSpPr>
            <a:spLocks noGrp="1"/>
          </p:cNvSpPr>
          <p:nvPr>
            <p:ph idx="1"/>
          </p:nvPr>
        </p:nvSpPr>
        <p:spPr/>
        <p:txBody>
          <a:bodyPr>
            <a:normAutofit fontScale="92500"/>
          </a:bodyPr>
          <a:lstStyle/>
          <a:p>
            <a:pPr algn="just"/>
            <a:r>
              <a:rPr lang="it-IT" sz="2400" b="1" dirty="0" smtClean="0"/>
              <a:t>L’ATTESTAZIONE VA INSERITA IN CALCE ALLA COPIA (CARTACEA, quindi previa stampa) DELLA RICEVUTA COMPLETA </a:t>
            </a:r>
            <a:r>
              <a:rPr lang="it-IT" sz="2400" b="1" dirty="0" err="1" smtClean="0"/>
              <a:t>DI</a:t>
            </a:r>
            <a:r>
              <a:rPr lang="it-IT" sz="2400" b="1" dirty="0" smtClean="0"/>
              <a:t> INVIO DEL MESSAGGIO PEC, IN CALCE ALLA COPIA (CARTACEA) </a:t>
            </a:r>
            <a:r>
              <a:rPr lang="it-IT" sz="2400" b="1" dirty="0" err="1" smtClean="0"/>
              <a:t>DI</a:t>
            </a:r>
            <a:r>
              <a:rPr lang="it-IT" sz="2400" b="1" dirty="0" smtClean="0"/>
              <a:t> TUTTI GLI ALLEGATI CONTENUTI NEL MESSAGGIO PEC (QUINDI NECESSARIAMNETE DELLA RELATA, DELL’ATTO CHE SI è NOTIFICATO E DELLA EVENTUALE PROCURA), IN CALCE ALLA COPIA (CARTACEA) DELLA RICEVUTA COMPLETA </a:t>
            </a:r>
            <a:r>
              <a:rPr lang="it-IT" sz="2400" b="1" dirty="0" err="1" smtClean="0"/>
              <a:t>DI</a:t>
            </a:r>
            <a:r>
              <a:rPr lang="it-IT" sz="2400" b="1" dirty="0" smtClean="0"/>
              <a:t> ACCETTAZIONE ED IN CALCE ALLA COPIA (CARTACEA) DELLA RICEVUTA </a:t>
            </a:r>
            <a:r>
              <a:rPr lang="it-IT" sz="2400" b="1" dirty="0" err="1" smtClean="0"/>
              <a:t>DI</a:t>
            </a:r>
            <a:r>
              <a:rPr lang="it-IT" sz="2400" b="1" dirty="0" smtClean="0"/>
              <a:t> CONSEGNA COMPLETA.</a:t>
            </a:r>
          </a:p>
          <a:p>
            <a:pPr algn="just"/>
            <a:r>
              <a:rPr lang="it-IT" sz="2800" b="1" dirty="0" smtClean="0">
                <a:solidFill>
                  <a:srgbClr val="0070C0"/>
                </a:solidFill>
              </a:rPr>
              <a:t>CARTELLA LAVORO 10</a:t>
            </a:r>
            <a:endParaRPr lang="it-IT" sz="2800" dirty="0" smtClean="0">
              <a:solidFill>
                <a:srgbClr val="0070C0"/>
              </a:solidFill>
            </a:endParaRP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169</a:t>
            </a:fld>
            <a:endParaRPr lang="it-IT"/>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latin typeface="Arial" charset="0"/>
                <a:cs typeface="Arial" charset="0"/>
              </a:rPr>
              <a:t>L’INTIMAZIONE </a:t>
            </a:r>
            <a:r>
              <a:rPr lang="it-IT" b="1" dirty="0" err="1" smtClean="0">
                <a:solidFill>
                  <a:srgbClr val="FF0000"/>
                </a:solidFill>
                <a:latin typeface="Arial" charset="0"/>
                <a:cs typeface="Arial" charset="0"/>
              </a:rPr>
              <a:t>DI</a:t>
            </a:r>
            <a:r>
              <a:rPr lang="it-IT" b="1" dirty="0" smtClean="0">
                <a:solidFill>
                  <a:srgbClr val="FF0000"/>
                </a:solidFill>
                <a:latin typeface="Arial" charset="0"/>
                <a:cs typeface="Arial" charset="0"/>
              </a:rPr>
              <a:t> SFRATTO e la notifica a mezzo pec</a:t>
            </a:r>
            <a:endParaRPr lang="it-IT" dirty="0"/>
          </a:p>
        </p:txBody>
      </p:sp>
      <p:sp>
        <p:nvSpPr>
          <p:cNvPr id="3" name="Segnaposto contenuto 2"/>
          <p:cNvSpPr>
            <a:spLocks noGrp="1"/>
          </p:cNvSpPr>
          <p:nvPr>
            <p:ph idx="1"/>
          </p:nvPr>
        </p:nvSpPr>
        <p:spPr/>
        <p:txBody>
          <a:bodyPr>
            <a:normAutofit fontScale="70000" lnSpcReduction="20000"/>
          </a:bodyPr>
          <a:lstStyle/>
          <a:p>
            <a:pPr algn="just">
              <a:lnSpc>
                <a:spcPct val="90000"/>
              </a:lnSpc>
              <a:buNone/>
            </a:pPr>
            <a:r>
              <a:rPr lang="it-IT" dirty="0" smtClean="0"/>
              <a:t>Tribunale di Mantova (</a:t>
            </a:r>
            <a:r>
              <a:rPr lang="it-IT" dirty="0" err="1" smtClean="0"/>
              <a:t>ord</a:t>
            </a:r>
            <a:r>
              <a:rPr lang="it-IT" dirty="0" smtClean="0"/>
              <a:t>. 17 giugno 2014): </a:t>
            </a:r>
            <a:r>
              <a:rPr lang="it-IT" b="1" dirty="0" smtClean="0"/>
              <a:t>PRONUNCIA POSITIVA</a:t>
            </a:r>
          </a:p>
          <a:p>
            <a:pPr algn="just">
              <a:lnSpc>
                <a:spcPct val="90000"/>
              </a:lnSpc>
              <a:buNone/>
            </a:pPr>
            <a:r>
              <a:rPr lang="it-IT" i="1" u="sng" dirty="0" smtClean="0"/>
              <a:t>Ritenuta idonea la notifica eseguita a mezzo PEC nei confronti del conduttore-intimato,  ha convalidato lo sfratto.</a:t>
            </a:r>
          </a:p>
          <a:p>
            <a:pPr algn="just">
              <a:lnSpc>
                <a:spcPct val="90000"/>
              </a:lnSpc>
              <a:buNone/>
            </a:pPr>
            <a:endParaRPr lang="it-IT" i="1" u="sng" dirty="0" smtClean="0"/>
          </a:p>
          <a:p>
            <a:pPr algn="just"/>
            <a:r>
              <a:rPr lang="it-IT" i="1" u="sng" dirty="0" smtClean="0"/>
              <a:t>Più recentemente Trib. Frosinone 22.03.2016 </a:t>
            </a:r>
            <a:r>
              <a:rPr lang="it-IT" sz="2000" u="sng" dirty="0" smtClean="0">
                <a:hlinkClick r:id="rId2"/>
              </a:rPr>
              <a:t>http://www.jusdicere.it/Ragionando/</a:t>
            </a:r>
            <a:r>
              <a:rPr lang="it-IT" sz="2000" u="sng" dirty="0" err="1" smtClean="0">
                <a:hlinkClick r:id="rId2"/>
              </a:rPr>
              <a:t>wp-content</a:t>
            </a:r>
            <a:r>
              <a:rPr lang="it-IT" sz="2000" u="sng" dirty="0" smtClean="0">
                <a:hlinkClick r:id="rId2"/>
              </a:rPr>
              <a:t>/</a:t>
            </a:r>
            <a:r>
              <a:rPr lang="it-IT" sz="2000" u="sng" dirty="0" err="1" smtClean="0">
                <a:hlinkClick r:id="rId2"/>
              </a:rPr>
              <a:t>uploads</a:t>
            </a:r>
            <a:r>
              <a:rPr lang="it-IT" sz="2000" u="sng" dirty="0" smtClean="0">
                <a:hlinkClick r:id="rId2"/>
              </a:rPr>
              <a:t>/2017/04/TribunaleFrosinone368_22_03_2016.pdfh</a:t>
            </a:r>
            <a:r>
              <a:rPr lang="it-IT" sz="2000" u="sng" dirty="0" smtClean="0"/>
              <a:t> </a:t>
            </a:r>
            <a:r>
              <a:rPr lang="it-IT" i="1" u="sng" dirty="0" smtClean="0"/>
              <a:t>ha</a:t>
            </a:r>
            <a:r>
              <a:rPr lang="it-IT" sz="2000" u="sng" dirty="0" smtClean="0"/>
              <a:t> </a:t>
            </a:r>
            <a:r>
              <a:rPr lang="it-IT" i="1" u="sng" dirty="0" smtClean="0"/>
              <a:t>rigettato una opposizione tardiva ad una convalida di sfratto notificata esclusivamente via pec sul presupposto che la notificazione di un atto giudiziario a mezzo di posta elettronica certificata sia assimilabile alla notificazione a mani proprie, producendo effetti ad essa equipollenti quanto alla validità ed efficacia dell'intimazione di licenza o di sfratto ai sensi dell'art. 660 c.p</a:t>
            </a:r>
            <a:r>
              <a:rPr lang="it-IT" dirty="0" smtClean="0"/>
              <a:t>.</a:t>
            </a:r>
            <a:endParaRPr lang="it-IT" i="1" u="sng" dirty="0" smtClean="0"/>
          </a:p>
          <a:p>
            <a:pPr algn="just">
              <a:lnSpc>
                <a:spcPct val="90000"/>
              </a:lnSpc>
              <a:buNone/>
            </a:pPr>
            <a:endParaRPr lang="it-IT" i="1" u="sng" dirty="0" smtClean="0"/>
          </a:p>
          <a:p>
            <a:pPr algn="just">
              <a:lnSpc>
                <a:spcPct val="90000"/>
              </a:lnSpc>
            </a:pPr>
            <a:r>
              <a:rPr lang="it-IT" sz="2300" dirty="0" smtClean="0"/>
              <a:t>Anche il Tribunale di Ravenna con ordinanza del 3.11.2014 (causa </a:t>
            </a:r>
            <a:r>
              <a:rPr lang="it-IT" sz="2300" dirty="0" err="1" smtClean="0"/>
              <a:t>rg</a:t>
            </a:r>
            <a:r>
              <a:rPr lang="it-IT" sz="2300" dirty="0" smtClean="0"/>
              <a:t> n. 4086.2014) ha convalidato lo sfratto senza richiedere l’avviso </a:t>
            </a:r>
            <a:r>
              <a:rPr lang="it-IT" sz="2300" dirty="0" err="1" smtClean="0"/>
              <a:t>ec</a:t>
            </a:r>
            <a:r>
              <a:rPr lang="it-IT" sz="2300" dirty="0" smtClean="0"/>
              <a:t> art. 660 </a:t>
            </a:r>
            <a:r>
              <a:rPr lang="it-IT" sz="2300" dirty="0" err="1" smtClean="0"/>
              <a:t>c.p.c</a:t>
            </a:r>
            <a:r>
              <a:rPr lang="it-IT" sz="2300" dirty="0" smtClean="0"/>
              <a:t>, identica linea interpretativa tiene  il Tribunale di Rimini </a:t>
            </a:r>
            <a:r>
              <a:rPr lang="it-IT" dirty="0" smtClean="0">
                <a:solidFill>
                  <a:srgbClr val="FF0000"/>
                </a:solidFill>
              </a:rPr>
              <a:t>(vedasi cartella n. 1)</a:t>
            </a:r>
          </a:p>
          <a:p>
            <a:pPr algn="just">
              <a:lnSpc>
                <a:spcPct val="90000"/>
              </a:lnSpc>
            </a:pPr>
            <a:endParaRPr lang="it-IT" sz="2000" dirty="0" smtClean="0"/>
          </a:p>
          <a:p>
            <a:pPr algn="just">
              <a:lnSpc>
                <a:spcPct val="90000"/>
              </a:lnSpc>
            </a:pPr>
            <a:r>
              <a:rPr lang="it-IT" sz="2000" dirty="0" smtClean="0"/>
              <a:t>SULLA STESSA LINEA INTERPRETATIVA Tribunale di Bologna </a:t>
            </a:r>
            <a:r>
              <a:rPr lang="it-IT" sz="2000" dirty="0" err="1" smtClean="0"/>
              <a:t>vedasi</a:t>
            </a:r>
            <a:r>
              <a:rPr lang="it-IT" sz="2000" dirty="0" smtClean="0"/>
              <a:t> protocollo </a:t>
            </a:r>
            <a:r>
              <a:rPr lang="it-IT" sz="2000" u="sng" dirty="0" smtClean="0">
                <a:hlinkClick r:id="rId3"/>
              </a:rPr>
              <a:t>https://www.ordineavvocatibologna.net/documents/19808/50921/2017-139ProtocolloProcedimentiSfrattoAggiornamento.pdf/821f012d-b958-48fe-982f-387d7cb59b7e</a:t>
            </a:r>
            <a:endParaRPr lang="it-IT" sz="2000" dirty="0" smtClean="0"/>
          </a:p>
          <a:p>
            <a:pPr algn="just">
              <a:lnSpc>
                <a:spcPct val="90000"/>
              </a:lnSpc>
            </a:pPr>
            <a:endParaRPr lang="it-IT" sz="2000" dirty="0" smtClean="0"/>
          </a:p>
          <a:p>
            <a:pPr algn="just"/>
            <a:endParaRPr lang="it-IT" dirty="0" smtClean="0"/>
          </a:p>
          <a:p>
            <a:pPr algn="just"/>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17</a:t>
            </a:fld>
            <a:endParaRPr lang="it-IT"/>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Fac</a:t>
            </a:r>
            <a:r>
              <a:rPr lang="it-IT" dirty="0" smtClean="0"/>
              <a:t> simile modello di attestazione</a:t>
            </a:r>
            <a:endParaRPr lang="it-IT" dirty="0"/>
          </a:p>
        </p:txBody>
      </p:sp>
      <p:sp>
        <p:nvSpPr>
          <p:cNvPr id="3" name="Segnaposto contenuto 2"/>
          <p:cNvSpPr>
            <a:spLocks noGrp="1"/>
          </p:cNvSpPr>
          <p:nvPr>
            <p:ph idx="1"/>
          </p:nvPr>
        </p:nvSpPr>
        <p:spPr/>
        <p:txBody>
          <a:bodyPr/>
          <a:lstStyle/>
          <a:p>
            <a:pPr algn="ctr"/>
            <a:r>
              <a:rPr lang="it-IT" sz="1600" b="1" dirty="0" smtClean="0"/>
              <a:t>ATTESTAZIONE </a:t>
            </a:r>
            <a:r>
              <a:rPr lang="it-IT" sz="1600" b="1" dirty="0" err="1" smtClean="0"/>
              <a:t>DI</a:t>
            </a:r>
            <a:r>
              <a:rPr lang="it-IT" sz="1600" b="1" dirty="0" smtClean="0"/>
              <a:t> CONFORMITA’</a:t>
            </a:r>
            <a:endParaRPr lang="it-IT" sz="1600" dirty="0" smtClean="0"/>
          </a:p>
          <a:p>
            <a:pPr algn="just"/>
            <a:r>
              <a:rPr lang="it-IT" sz="1600" b="1" dirty="0" smtClean="0"/>
              <a:t> </a:t>
            </a:r>
            <a:r>
              <a:rPr lang="it-IT" sz="1600" dirty="0" smtClean="0"/>
              <a:t>Il sottoscritto avvocato ______________del Foro di Rimini, </a:t>
            </a:r>
            <a:r>
              <a:rPr lang="it-IT" sz="1600" dirty="0" err="1" smtClean="0"/>
              <a:t>cod.fisc.</a:t>
            </a:r>
            <a:r>
              <a:rPr lang="it-IT" sz="1600" dirty="0" smtClean="0"/>
              <a:t> ______________294A, procuratore di (indicazione del CLIENTE, cod. </a:t>
            </a:r>
            <a:r>
              <a:rPr lang="it-IT" sz="1600" dirty="0" err="1" smtClean="0"/>
              <a:t>fisc</a:t>
            </a:r>
            <a:r>
              <a:rPr lang="it-IT" sz="1600" dirty="0" smtClean="0"/>
              <a:t>. XXX </a:t>
            </a:r>
            <a:r>
              <a:rPr lang="it-IT" sz="1600" dirty="0" err="1" smtClean="0"/>
              <a:t>XXX</a:t>
            </a:r>
            <a:r>
              <a:rPr lang="it-IT" sz="1600" dirty="0" smtClean="0"/>
              <a:t> 00X00 X000X), in forza di procura alle liti rilasciata in data ______________ ai sensi e per gli effetti degli artt. 9 comma 1 bis ed 1 </a:t>
            </a:r>
            <a:r>
              <a:rPr lang="it-IT" sz="1600" dirty="0" err="1" smtClean="0"/>
              <a:t>ter</a:t>
            </a:r>
            <a:r>
              <a:rPr lang="it-IT" sz="1600" dirty="0" smtClean="0"/>
              <a:t>, della L. 53/94 e successive modifiche ed integrazioni e 16 </a:t>
            </a:r>
            <a:r>
              <a:rPr lang="it-IT" sz="1600" dirty="0" err="1" smtClean="0"/>
              <a:t>undecies</a:t>
            </a:r>
            <a:r>
              <a:rPr lang="it-IT" sz="1600" dirty="0" smtClean="0"/>
              <a:t>, comma 1, del D.L. 18.10.2012, n. 179, convertito con modificazioni, in L.  221/212 e successive modifiche ed integrazioni, nonché dell’art. </a:t>
            </a:r>
            <a:r>
              <a:rPr lang="it-IT" altLang="ko-KR" sz="1600" i="1" dirty="0" smtClean="0">
                <a:ea typeface="Gulim" pitchFamily="34" charset="-127"/>
              </a:rPr>
              <a:t>23, comma 1, del decreto legislativo 7 marzo 2005, n. 82</a:t>
            </a:r>
          </a:p>
          <a:p>
            <a:pPr algn="ctr"/>
            <a:r>
              <a:rPr lang="it-IT" altLang="ko-KR" sz="1600" i="1" dirty="0" smtClean="0">
                <a:ea typeface="Gulim" pitchFamily="34" charset="-127"/>
              </a:rPr>
              <a:t> </a:t>
            </a:r>
            <a:r>
              <a:rPr lang="it-IT" sz="1600" dirty="0" smtClean="0"/>
              <a:t>ATTESTA</a:t>
            </a:r>
          </a:p>
          <a:p>
            <a:r>
              <a:rPr lang="it-IT" sz="1600" dirty="0" smtClean="0"/>
              <a:t>che il presente atto è copia conforme, in formato analogico e cartaceo, dell’atto in formato digitale e informatico da cui è stato estratto</a:t>
            </a:r>
          </a:p>
          <a:p>
            <a:r>
              <a:rPr lang="it-IT" sz="1600" dirty="0" smtClean="0"/>
              <a:t>Rimini lì </a:t>
            </a:r>
          </a:p>
          <a:p>
            <a:pPr lvl="2" algn="r"/>
            <a:r>
              <a:rPr lang="it-IT" sz="1600" dirty="0" smtClean="0"/>
              <a:t>Avv. _______________</a:t>
            </a:r>
          </a:p>
          <a:p>
            <a:r>
              <a:rPr lang="it-IT" sz="1600" dirty="0" smtClean="0"/>
              <a:t> </a:t>
            </a:r>
            <a:r>
              <a:rPr lang="it-IT" sz="1600" b="1" i="1" dirty="0" smtClean="0"/>
              <a:t>Firma autografa dell’Avvocato</a:t>
            </a: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170</a:t>
            </a:fld>
            <a:endParaRPr lang="it-IT"/>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timbro</a:t>
            </a:r>
            <a:endParaRPr lang="it-IT" dirty="0"/>
          </a:p>
        </p:txBody>
      </p:sp>
      <p:pic>
        <p:nvPicPr>
          <p:cNvPr id="5" name="Segnaposto contenuto 4" descr="IMG_8142.JPG"/>
          <p:cNvPicPr>
            <a:picLocks noGrp="1" noChangeAspect="1"/>
          </p:cNvPicPr>
          <p:nvPr>
            <p:ph idx="1"/>
          </p:nvPr>
        </p:nvPicPr>
        <p:blipFill>
          <a:blip r:embed="rId2" cstate="print"/>
          <a:stretch>
            <a:fillRect/>
          </a:stretch>
        </p:blipFill>
        <p:spPr>
          <a:xfrm>
            <a:off x="2377281" y="1935163"/>
            <a:ext cx="4389437" cy="4389437"/>
          </a:xfrm>
        </p:spPr>
      </p:pic>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171</a:t>
            </a:fld>
            <a:endParaRPr lang="it-IT"/>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70C0"/>
                </a:solidFill>
              </a:rPr>
              <a:t>II MODALITÀ</a:t>
            </a:r>
            <a:endParaRPr lang="it-IT" dirty="0">
              <a:solidFill>
                <a:srgbClr val="0070C0"/>
              </a:solidFill>
            </a:endParaRPr>
          </a:p>
        </p:txBody>
      </p:sp>
      <p:sp>
        <p:nvSpPr>
          <p:cNvPr id="3" name="Segnaposto contenuto 2"/>
          <p:cNvSpPr>
            <a:spLocks noGrp="1"/>
          </p:cNvSpPr>
          <p:nvPr>
            <p:ph idx="1"/>
          </p:nvPr>
        </p:nvSpPr>
        <p:spPr/>
        <p:txBody>
          <a:bodyPr/>
          <a:lstStyle/>
          <a:p>
            <a:pPr algn="just"/>
            <a:r>
              <a:rPr lang="it-IT" b="1" dirty="0" smtClean="0"/>
              <a:t>Alternativamente all’attestazione singola come sopra descritta è possibile predisporre una attestazione unica che potrà avrà il seguente tenere (tratta dal sito dell’Avv. Roberto </a:t>
            </a:r>
            <a:r>
              <a:rPr lang="it-IT" b="1" dirty="0" err="1" smtClean="0"/>
              <a:t>Arcella</a:t>
            </a:r>
            <a:r>
              <a:rPr lang="it-IT" b="1" dirty="0" smtClean="0"/>
              <a:t> – avvocati telematici Napoli).</a:t>
            </a:r>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172</a:t>
            </a:fld>
            <a:endParaRPr lang="it-IT"/>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6632"/>
            <a:ext cx="8229600" cy="6009531"/>
          </a:xfrm>
        </p:spPr>
        <p:txBody>
          <a:bodyPr>
            <a:normAutofit lnSpcReduction="10000"/>
          </a:bodyPr>
          <a:lstStyle/>
          <a:p>
            <a:pPr algn="ctr"/>
            <a:r>
              <a:rPr lang="it-IT" sz="1300" b="1" dirty="0" smtClean="0"/>
              <a:t>ASSEVERAZIONE </a:t>
            </a:r>
            <a:r>
              <a:rPr lang="it-IT" sz="1300" b="1" dirty="0" err="1" smtClean="0"/>
              <a:t>DI</a:t>
            </a:r>
            <a:r>
              <a:rPr lang="it-IT" sz="1300" b="1" dirty="0" smtClean="0"/>
              <a:t> CONFORMITÀ DELLA COPIA CARTACEA</a:t>
            </a:r>
            <a:endParaRPr lang="it-IT" sz="1300" dirty="0" smtClean="0"/>
          </a:p>
          <a:p>
            <a:pPr algn="ctr"/>
            <a:r>
              <a:rPr lang="it-IT" sz="1300" b="1" dirty="0" smtClean="0"/>
              <a:t> DELL’ATTO NOTIFICATO IN FORMATO TELEMATICO VIA </a:t>
            </a:r>
            <a:r>
              <a:rPr lang="it-IT" sz="1300" b="1" dirty="0" err="1" smtClean="0"/>
              <a:t>P.E.C</a:t>
            </a:r>
            <a:r>
              <a:rPr lang="it-IT" sz="1300" b="1" dirty="0" smtClean="0"/>
              <a:t>.</a:t>
            </a:r>
            <a:endParaRPr lang="it-IT" sz="1300" dirty="0" smtClean="0"/>
          </a:p>
          <a:p>
            <a:r>
              <a:rPr lang="it-IT" sz="1300" dirty="0" smtClean="0"/>
              <a:t>Il sottoscritto avvocato _______________del Foro di Rimini, </a:t>
            </a:r>
            <a:r>
              <a:rPr lang="it-IT" sz="1300" dirty="0" err="1" smtClean="0"/>
              <a:t>cod.fisc.</a:t>
            </a:r>
            <a:r>
              <a:rPr lang="it-IT" sz="1300" dirty="0" smtClean="0"/>
              <a:t> ________________, procuratore di (indicazione del CLIENTE, cod. </a:t>
            </a:r>
            <a:r>
              <a:rPr lang="it-IT" sz="1300" dirty="0" err="1" smtClean="0"/>
              <a:t>fisc</a:t>
            </a:r>
            <a:r>
              <a:rPr lang="it-IT" sz="1300" dirty="0" smtClean="0"/>
              <a:t>. XXX </a:t>
            </a:r>
            <a:r>
              <a:rPr lang="it-IT" sz="1300" dirty="0" err="1" smtClean="0"/>
              <a:t>XXX</a:t>
            </a:r>
            <a:r>
              <a:rPr lang="it-IT" sz="1300" dirty="0" smtClean="0"/>
              <a:t> 00X00 X000X), in forza di procura alle liti rilasciata in data ______________ ai sensi e per gli effetti dell’art. 9, commi 1 bis ed 1 </a:t>
            </a:r>
            <a:r>
              <a:rPr lang="it-IT" sz="1300" dirty="0" err="1" smtClean="0"/>
              <a:t>ter</a:t>
            </a:r>
            <a:r>
              <a:rPr lang="it-IT" sz="1300" dirty="0" smtClean="0"/>
              <a:t>,  della L. 53/94 e dell’art. 16 </a:t>
            </a:r>
            <a:r>
              <a:rPr lang="it-IT" sz="1300" dirty="0" err="1" smtClean="0"/>
              <a:t>undecies</a:t>
            </a:r>
            <a:r>
              <a:rPr lang="it-IT" sz="1300" dirty="0" smtClean="0"/>
              <a:t>, comma 1, del D.L. 18.10.2012, n. 179, convertito con modificazioni, in L.  221/212 e successive modifiche ed integrazioni </a:t>
            </a:r>
          </a:p>
          <a:p>
            <a:pPr algn="ctr"/>
            <a:r>
              <a:rPr lang="it-IT" sz="1300" dirty="0" smtClean="0"/>
              <a:t>ATTESTA</a:t>
            </a:r>
          </a:p>
          <a:p>
            <a:r>
              <a:rPr lang="it-IT" sz="1300" dirty="0" smtClean="0"/>
              <a:t>che l’</a:t>
            </a:r>
            <a:r>
              <a:rPr lang="it-IT" sz="1300" dirty="0" err="1" smtClean="0"/>
              <a:t>antescritto</a:t>
            </a:r>
            <a:r>
              <a:rPr lang="it-IT" sz="1300" dirty="0" smtClean="0"/>
              <a:t> atto, composto da complessive n. ___ pagine, compresa la presente,  è copia conforme, in formato analogico, dell’atto che è stato notificato in formato digitale a mezzo posta elettronica certificata mediante invio</a:t>
            </a:r>
          </a:p>
          <a:p>
            <a:r>
              <a:rPr lang="it-IT" sz="1300" dirty="0" smtClean="0"/>
              <a:t>in data:         </a:t>
            </a:r>
            <a:r>
              <a:rPr lang="it-IT" sz="1300" dirty="0" err="1" smtClean="0"/>
              <a:t>gg</a:t>
            </a:r>
            <a:r>
              <a:rPr lang="it-IT" sz="1300" dirty="0" smtClean="0"/>
              <a:t>/mm/</a:t>
            </a:r>
            <a:r>
              <a:rPr lang="it-IT" sz="1300" dirty="0" err="1" smtClean="0"/>
              <a:t>aaaa</a:t>
            </a:r>
            <a:endParaRPr lang="it-IT" sz="1300" dirty="0" smtClean="0"/>
          </a:p>
          <a:p>
            <a:r>
              <a:rPr lang="it-IT" sz="1300" dirty="0" smtClean="0"/>
              <a:t>alle ore:        </a:t>
            </a:r>
            <a:r>
              <a:rPr lang="it-IT" sz="1300" dirty="0" err="1" smtClean="0"/>
              <a:t>hh</a:t>
            </a:r>
            <a:r>
              <a:rPr lang="it-IT" sz="1300" dirty="0" smtClean="0"/>
              <a:t>:mm</a:t>
            </a:r>
          </a:p>
          <a:p>
            <a:r>
              <a:rPr lang="it-IT" sz="1300" dirty="0" smtClean="0"/>
              <a:t>di messaggio di posta elettronica certificata coi relativi allegati firmati digitalmente dalla casella </a:t>
            </a:r>
            <a:r>
              <a:rPr lang="it-IT" sz="1300" dirty="0" err="1" smtClean="0"/>
              <a:t>p.e.c.</a:t>
            </a:r>
            <a:r>
              <a:rPr lang="it-IT" sz="1300" dirty="0" smtClean="0"/>
              <a:t>: andrea.deangeli@ordineavvocatirimini.it</a:t>
            </a:r>
          </a:p>
          <a:p>
            <a:r>
              <a:rPr lang="it-IT" sz="1300" dirty="0" smtClean="0"/>
              <a:t>alla casella  di posta elettronica certificata:</a:t>
            </a:r>
          </a:p>
          <a:p>
            <a:r>
              <a:rPr lang="it-IT" sz="1300" dirty="0" smtClean="0"/>
              <a:t>xxxxxxxxxxx@zzzzzz.com</a:t>
            </a:r>
          </a:p>
          <a:p>
            <a:r>
              <a:rPr lang="it-IT" sz="1300" dirty="0" smtClean="0"/>
              <a:t>ed è composto da:</a:t>
            </a:r>
          </a:p>
          <a:p>
            <a:pPr>
              <a:buFont typeface="Wingdings" pitchFamily="2" charset="2"/>
              <a:buChar char="Ø"/>
            </a:pPr>
            <a:r>
              <a:rPr lang="it-IT" sz="1300" b="1" i="1" dirty="0" smtClean="0"/>
              <a:t>Copia dell’atto notificato (es. atto di citazione) sottoscritto digitalmente pdf.p7m</a:t>
            </a:r>
          </a:p>
          <a:p>
            <a:pPr>
              <a:buFont typeface="Wingdings" pitchFamily="2" charset="2"/>
              <a:buChar char="Ø"/>
            </a:pPr>
            <a:r>
              <a:rPr lang="it-IT" sz="1300" b="1" i="1" dirty="0" smtClean="0"/>
              <a:t>Procura ad </a:t>
            </a:r>
            <a:r>
              <a:rPr lang="it-IT" sz="1300" b="1" i="1" dirty="0" err="1" smtClean="0"/>
              <a:t>litem</a:t>
            </a:r>
            <a:r>
              <a:rPr lang="it-IT" sz="1300" b="1" i="1" dirty="0" smtClean="0"/>
              <a:t> sottoscritta digitalmente – pdf.p7m</a:t>
            </a:r>
          </a:p>
          <a:p>
            <a:pPr>
              <a:buFont typeface="Wingdings" pitchFamily="2" charset="2"/>
              <a:buChar char="Ø"/>
            </a:pPr>
            <a:r>
              <a:rPr lang="it-IT" sz="1300" b="1" i="1" dirty="0" err="1" smtClean="0"/>
              <a:t>Relata</a:t>
            </a:r>
            <a:r>
              <a:rPr lang="it-IT" sz="1300" b="1" i="1" dirty="0" smtClean="0"/>
              <a:t> di notifica sottoscritta digitalmente – </a:t>
            </a:r>
            <a:r>
              <a:rPr lang="it-IT" sz="1300" b="1" i="1" dirty="0" err="1" smtClean="0"/>
              <a:t>relata</a:t>
            </a:r>
            <a:r>
              <a:rPr lang="it-IT" sz="1300" b="1" i="1" dirty="0" smtClean="0"/>
              <a:t> di notifica.pdf.p7m</a:t>
            </a:r>
          </a:p>
          <a:p>
            <a:pPr>
              <a:buFont typeface="Wingdings" pitchFamily="2" charset="2"/>
              <a:buChar char="Ø"/>
            </a:pPr>
            <a:r>
              <a:rPr lang="it-IT" sz="1300" b="1" i="1" dirty="0" smtClean="0"/>
              <a:t>Stampa del messaggio pec di invio con ricevuta completa ex art. 18, comma </a:t>
            </a:r>
            <a:r>
              <a:rPr lang="it-IT" sz="1300" b="1" i="1" dirty="0" err="1" smtClean="0"/>
              <a:t>VI</a:t>
            </a:r>
            <a:r>
              <a:rPr lang="it-IT" sz="1300" b="1" i="1" dirty="0" smtClean="0"/>
              <a:t>,  del D.M. 44/2011</a:t>
            </a:r>
          </a:p>
          <a:p>
            <a:pPr>
              <a:buFont typeface="Wingdings" pitchFamily="2" charset="2"/>
              <a:buChar char="Ø"/>
            </a:pPr>
            <a:r>
              <a:rPr lang="it-IT" sz="1300" b="1" i="1" dirty="0" smtClean="0"/>
              <a:t>Stampa della ricevuta di accettazione con ricevuta completa ex art. 18, comma </a:t>
            </a:r>
            <a:r>
              <a:rPr lang="it-IT" sz="1300" b="1" i="1" dirty="0" err="1" smtClean="0"/>
              <a:t>VI</a:t>
            </a:r>
            <a:r>
              <a:rPr lang="it-IT" sz="1300" b="1" i="1" dirty="0" smtClean="0"/>
              <a:t>,  del D.M. 44/2011</a:t>
            </a:r>
          </a:p>
          <a:p>
            <a:pPr>
              <a:buFont typeface="Wingdings" pitchFamily="2" charset="2"/>
              <a:buChar char="Ø"/>
            </a:pPr>
            <a:r>
              <a:rPr lang="it-IT" sz="1300" b="1" i="1" dirty="0" smtClean="0"/>
              <a:t>Stampa ricevuta completa di avvenuta consegna con ricevuta completa ex art. 18, comma </a:t>
            </a:r>
            <a:r>
              <a:rPr lang="it-IT" sz="1300" b="1" i="1" dirty="0" err="1" smtClean="0"/>
              <a:t>VI</a:t>
            </a:r>
            <a:r>
              <a:rPr lang="it-IT" sz="1300" b="1" i="1" dirty="0" smtClean="0"/>
              <a:t>,  del D.M. 44/2011.</a:t>
            </a:r>
          </a:p>
          <a:p>
            <a:r>
              <a:rPr lang="it-IT" sz="1300" dirty="0" smtClean="0"/>
              <a:t>Rimini lì 						Avv. _______________</a:t>
            </a:r>
          </a:p>
          <a:p>
            <a:r>
              <a:rPr lang="it-IT" sz="1300" b="1" i="1" dirty="0" smtClean="0"/>
              <a:t>Firma autografa dell’Avvocato</a:t>
            </a:r>
            <a:endParaRPr lang="it-IT" sz="1300" dirty="0" smtClean="0"/>
          </a:p>
          <a:p>
            <a:endParaRPr lang="it-IT" sz="1300" dirty="0" smtClean="0"/>
          </a:p>
          <a:p>
            <a:endParaRPr lang="it-IT" sz="1300"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173</a:t>
            </a:fld>
            <a:endParaRPr lang="it-IT"/>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lgn="just"/>
            <a:r>
              <a:rPr lang="it-IT" b="1" dirty="0" smtClean="0"/>
              <a:t>Sarà sufficiente unire (“pinzare”) detta attestazione alla fine del fascicoletto ottenuto dalla collazione dell’atto notificato + procura (se c’è) + </a:t>
            </a:r>
            <a:r>
              <a:rPr lang="it-IT" b="1" dirty="0" err="1" smtClean="0"/>
              <a:t>relata</a:t>
            </a:r>
            <a:r>
              <a:rPr lang="it-IT" b="1" dirty="0" smtClean="0"/>
              <a:t> + messaggio di invio + accettazione + RAC; sempre prudente apporre  in “stile Cancelliere”, dei timbri di congiunzione tra i vari fogli.</a:t>
            </a:r>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174</a:t>
            </a:fld>
            <a:endParaRPr lang="it-IT"/>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260648"/>
            <a:ext cx="8280598" cy="1007765"/>
          </a:xfrm>
          <a:solidFill>
            <a:schemeClr val="accent2">
              <a:lumMod val="40000"/>
              <a:lumOff val="60000"/>
            </a:schemeClr>
          </a:solidFill>
        </p:spPr>
        <p:txBody>
          <a:bodyPr rtlCol="0">
            <a:noAutofit/>
          </a:bodyPr>
          <a:lstStyle/>
          <a:p>
            <a:pPr eaLnBrk="1" fontAlgn="auto" hangingPunct="1">
              <a:spcAft>
                <a:spcPts val="0"/>
              </a:spcAft>
              <a:defRPr/>
            </a:pPr>
            <a:r>
              <a:rPr lang="it-IT" sz="3600" b="1" dirty="0" smtClean="0">
                <a:solidFill>
                  <a:srgbClr val="FF0000"/>
                </a:solidFill>
                <a:latin typeface="Arial" panose="020B0604020202020204" pitchFamily="34" charset="0"/>
                <a:cs typeface="Arial" panose="020B0604020202020204" pitchFamily="34" charset="0"/>
              </a:rPr>
              <a:t>IL MANCATO PERFEZIONAMENTO DELLA NOTIFICA</a:t>
            </a:r>
            <a:endParaRPr lang="it-IT" sz="3600" b="1" dirty="0">
              <a:solidFill>
                <a:srgbClr val="FF0000"/>
              </a:solidFill>
              <a:latin typeface="Arial" panose="020B0604020202020204" pitchFamily="34" charset="0"/>
              <a:cs typeface="Arial" panose="020B0604020202020204" pitchFamily="34" charset="0"/>
            </a:endParaRPr>
          </a:p>
        </p:txBody>
      </p:sp>
      <p:sp>
        <p:nvSpPr>
          <p:cNvPr id="4" name="Segnaposto contenuto 3"/>
          <p:cNvSpPr>
            <a:spLocks noGrp="1"/>
          </p:cNvSpPr>
          <p:nvPr>
            <p:ph idx="1"/>
          </p:nvPr>
        </p:nvSpPr>
        <p:spPr>
          <a:xfrm>
            <a:off x="539750" y="1412875"/>
            <a:ext cx="8064500" cy="5329238"/>
          </a:xfrm>
        </p:spPr>
        <p:txBody>
          <a:bodyPr rtlCol="0">
            <a:normAutofit fontScale="40000" lnSpcReduction="20000"/>
          </a:bodyPr>
          <a:lstStyle/>
          <a:p>
            <a:pPr marL="0" indent="0" eaLnBrk="1" fontAlgn="auto" hangingPunct="1">
              <a:spcAft>
                <a:spcPts val="0"/>
              </a:spcAft>
              <a:buFont typeface="Arial" panose="020B0604020202020204" pitchFamily="34" charset="0"/>
              <a:buNone/>
              <a:defRPr/>
            </a:pPr>
            <a:r>
              <a:rPr lang="it-IT" sz="4200" dirty="0"/>
              <a:t>Non sempre la notifica via </a:t>
            </a:r>
            <a:r>
              <a:rPr lang="it-IT" sz="4200" dirty="0" smtClean="0"/>
              <a:t>PEC </a:t>
            </a:r>
            <a:r>
              <a:rPr lang="it-IT" sz="4200" dirty="0"/>
              <a:t>va a buon fine nonostante l’indirizzo sia stato trovato in uno dei registri pubblici previsti dalla </a:t>
            </a:r>
            <a:r>
              <a:rPr lang="it-IT" sz="4200" dirty="0" smtClean="0"/>
              <a:t>legge:</a:t>
            </a:r>
          </a:p>
          <a:p>
            <a:pPr marL="0" indent="0" eaLnBrk="1" fontAlgn="auto" hangingPunct="1">
              <a:spcAft>
                <a:spcPts val="0"/>
              </a:spcAft>
              <a:buFont typeface="Arial" panose="020B0604020202020204" pitchFamily="34" charset="0"/>
              <a:buNone/>
              <a:defRPr/>
            </a:pPr>
            <a:r>
              <a:rPr lang="it-IT" sz="4200" dirty="0" smtClean="0"/>
              <a:t> </a:t>
            </a:r>
          </a:p>
          <a:p>
            <a:pPr eaLnBrk="1" fontAlgn="auto" hangingPunct="1">
              <a:spcAft>
                <a:spcPts val="0"/>
              </a:spcAft>
              <a:buFont typeface="Arial" panose="020B0604020202020204" pitchFamily="34" charset="0"/>
              <a:buChar char="•"/>
              <a:defRPr/>
            </a:pPr>
            <a:r>
              <a:rPr lang="it-IT" sz="4500" dirty="0" smtClean="0"/>
              <a:t>INDIRIZZO SCONOSCIUTO</a:t>
            </a:r>
            <a:br>
              <a:rPr lang="it-IT" sz="4500" dirty="0" smtClean="0"/>
            </a:br>
            <a:r>
              <a:rPr lang="it-IT" sz="4500" dirty="0" smtClean="0"/>
              <a:t>Se il titolare (colposamente o dolosamente) smette di pagare o </a:t>
            </a:r>
            <a:r>
              <a:rPr lang="it-IT" sz="4500" dirty="0"/>
              <a:t>non </a:t>
            </a:r>
            <a:r>
              <a:rPr lang="it-IT" sz="4500" dirty="0" smtClean="0"/>
              <a:t>rinnova il proprio canone per l’indirizzo PEC </a:t>
            </a:r>
            <a:br>
              <a:rPr lang="it-IT" sz="4500" dirty="0" smtClean="0"/>
            </a:br>
            <a:r>
              <a:rPr lang="it-IT" sz="4500" dirty="0" smtClean="0"/>
              <a:t>Il </a:t>
            </a:r>
            <a:r>
              <a:rPr lang="it-IT" sz="4500" dirty="0"/>
              <a:t>messaggio che si genererà non sarà di perfezionamento della notifica e si dovrà rinnovare secondo i criteri </a:t>
            </a:r>
            <a:r>
              <a:rPr lang="it-IT" sz="4500" dirty="0" smtClean="0"/>
              <a:t>tradizionali</a:t>
            </a:r>
            <a:endParaRPr lang="it-IT" sz="4500" dirty="0"/>
          </a:p>
          <a:p>
            <a:pPr eaLnBrk="1" fontAlgn="auto" hangingPunct="1">
              <a:spcAft>
                <a:spcPts val="0"/>
              </a:spcAft>
              <a:buFont typeface="Arial" panose="020B0604020202020204" pitchFamily="34" charset="0"/>
              <a:buChar char="•"/>
              <a:defRPr/>
            </a:pPr>
            <a:r>
              <a:rPr lang="it-IT" sz="4500" dirty="0"/>
              <a:t>POSTA PIENA </a:t>
            </a:r>
            <a:r>
              <a:rPr lang="it-IT" sz="4500" dirty="0" smtClean="0"/>
              <a:t/>
            </a:r>
            <a:br>
              <a:rPr lang="it-IT" sz="4500" dirty="0" smtClean="0"/>
            </a:br>
            <a:r>
              <a:rPr lang="it-IT" sz="4500" dirty="0" smtClean="0"/>
              <a:t>Se il titolare (colposamente o dolosamente) ha così tanti </a:t>
            </a:r>
            <a:r>
              <a:rPr lang="it-IT" sz="4500" dirty="0"/>
              <a:t>messaggi </a:t>
            </a:r>
            <a:r>
              <a:rPr lang="it-IT" sz="4500" dirty="0" smtClean="0"/>
              <a:t>PEC </a:t>
            </a:r>
            <a:r>
              <a:rPr lang="it-IT" sz="4500" dirty="0"/>
              <a:t>non scaricati che la posta è satura. </a:t>
            </a:r>
            <a:r>
              <a:rPr lang="it-IT" sz="4500" dirty="0" smtClean="0"/>
              <a:t/>
            </a:r>
            <a:br>
              <a:rPr lang="it-IT" sz="4500" dirty="0" smtClean="0"/>
            </a:br>
            <a:endParaRPr lang="it-IT" sz="4500" dirty="0" smtClean="0"/>
          </a:p>
          <a:p>
            <a:pPr algn="just" eaLnBrk="1" fontAlgn="auto" hangingPunct="1">
              <a:spcAft>
                <a:spcPts val="0"/>
              </a:spcAft>
              <a:buFont typeface="Arial" panose="020B0604020202020204" pitchFamily="34" charset="0"/>
              <a:buChar char="•"/>
              <a:defRPr/>
            </a:pPr>
            <a:r>
              <a:rPr lang="it-IT" sz="4500" dirty="0" smtClean="0"/>
              <a:t>Il </a:t>
            </a:r>
            <a:r>
              <a:rPr lang="it-IT" sz="4500" dirty="0"/>
              <a:t>messaggio che si genererà non sarà di perfezionamento della notifica </a:t>
            </a:r>
            <a:r>
              <a:rPr lang="it-IT" sz="4500" dirty="0" smtClean="0"/>
              <a:t>ma di “mancata consegna” e </a:t>
            </a:r>
            <a:r>
              <a:rPr lang="it-IT" sz="4500" dirty="0"/>
              <a:t>si dovrà rinnovare </a:t>
            </a:r>
            <a:r>
              <a:rPr lang="it-IT" sz="4500" dirty="0" smtClean="0"/>
              <a:t>la stessa secondo </a:t>
            </a:r>
            <a:r>
              <a:rPr lang="it-IT" sz="4500" dirty="0"/>
              <a:t>i criteri </a:t>
            </a:r>
            <a:r>
              <a:rPr lang="it-IT" sz="4500" dirty="0" smtClean="0"/>
              <a:t>tradizionali;  ma se la ricevuta di accettazione è pervenuta entro le ore 21 del giorno di scadenza il notificante potrà, previa diligente ripresa del procedimento </a:t>
            </a:r>
            <a:r>
              <a:rPr lang="it-IT" sz="4500" dirty="0" err="1" smtClean="0"/>
              <a:t>notificatorio</a:t>
            </a:r>
            <a:r>
              <a:rPr lang="it-IT" sz="4500" dirty="0" smtClean="0"/>
              <a:t> (</a:t>
            </a:r>
            <a:r>
              <a:rPr lang="it-IT" sz="4500" dirty="0" err="1" smtClean="0"/>
              <a:t>vedasi</a:t>
            </a:r>
            <a:r>
              <a:rPr lang="it-IT" sz="4500" dirty="0" smtClean="0"/>
              <a:t> sul punto  M. Minardi in http://www.lexform.it/aggiornamenti/oneri-del-notificante-in-caso-di-mancato-perfezionamento-della-notifica-a-mezzo-pec/), potrà chiedere di essere rimesso in termini perché  entro il termine di scadenza ha tempestivamente e correttamente notificato (e può provarlo attraverso la produzione della medesima ricevuta di accettazione) ma la notifica non è andata a buon fine per causa a lui non imputabile.</a:t>
            </a:r>
            <a:endParaRPr lang="it-IT" sz="4500" dirty="0"/>
          </a:p>
          <a:p>
            <a:pPr marL="0" indent="0" eaLnBrk="1" fontAlgn="auto" hangingPunct="1">
              <a:spcAft>
                <a:spcPts val="0"/>
              </a:spcAft>
              <a:buFont typeface="Arial" panose="020B0604020202020204" pitchFamily="34" charset="0"/>
              <a:buNone/>
              <a:defRPr/>
            </a:pPr>
            <a:endParaRPr lang="it-IT" sz="4500" dirty="0" smtClean="0"/>
          </a:p>
        </p:txBody>
      </p:sp>
      <p:sp>
        <p:nvSpPr>
          <p:cNvPr id="5" name="Segnaposto numero diapositiva 4"/>
          <p:cNvSpPr>
            <a:spLocks noGrp="1"/>
          </p:cNvSpPr>
          <p:nvPr>
            <p:ph type="sldNum" sz="quarter" idx="12"/>
          </p:nvPr>
        </p:nvSpPr>
        <p:spPr/>
        <p:txBody>
          <a:bodyPr/>
          <a:lstStyle/>
          <a:p>
            <a:pPr>
              <a:defRPr/>
            </a:pPr>
            <a:fld id="{6760DCDF-4545-43EB-A83E-5BCC688F7EC7}" type="slidenum">
              <a:rPr lang="it-IT" smtClean="0"/>
              <a:pPr>
                <a:defRPr/>
              </a:pPr>
              <a:t>175</a:t>
            </a:fld>
            <a:endParaRPr lang="it-IT"/>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124744"/>
            <a:ext cx="8280598" cy="1080120"/>
          </a:xfrm>
          <a:solidFill>
            <a:schemeClr val="accent2">
              <a:lumMod val="40000"/>
              <a:lumOff val="60000"/>
            </a:schemeClr>
          </a:solidFill>
        </p:spPr>
        <p:txBody>
          <a:bodyPr rtlCol="0">
            <a:noAutofit/>
          </a:bodyPr>
          <a:lstStyle/>
          <a:p>
            <a:pPr eaLnBrk="1" fontAlgn="auto" hangingPunct="1">
              <a:spcAft>
                <a:spcPts val="0"/>
              </a:spcAft>
              <a:defRPr/>
            </a:pPr>
            <a:r>
              <a:rPr lang="it-IT" sz="3600" b="1" dirty="0" smtClean="0">
                <a:solidFill>
                  <a:srgbClr val="FF0000"/>
                </a:solidFill>
                <a:latin typeface="Arial" panose="020B0604020202020204" pitchFamily="34" charset="0"/>
                <a:cs typeface="Arial" panose="020B0604020202020204" pitchFamily="34" charset="0"/>
              </a:rPr>
              <a:t>IL MANCATO PERFEZIONAMENTO DELLA NOTIFICA</a:t>
            </a:r>
            <a:endParaRPr lang="it-IT" sz="3600" b="1" dirty="0">
              <a:solidFill>
                <a:srgbClr val="FF0000"/>
              </a:solidFill>
              <a:latin typeface="Arial" panose="020B0604020202020204" pitchFamily="34" charset="0"/>
              <a:cs typeface="Arial" panose="020B0604020202020204" pitchFamily="34" charset="0"/>
            </a:endParaRPr>
          </a:p>
        </p:txBody>
      </p:sp>
      <p:pic>
        <p:nvPicPr>
          <p:cNvPr id="138242" name="Picture 2"/>
          <p:cNvPicPr>
            <a:picLocks noGrp="1" noChangeAspect="1" noChangeArrowheads="1"/>
          </p:cNvPicPr>
          <p:nvPr>
            <p:ph idx="1"/>
          </p:nvPr>
        </p:nvPicPr>
        <p:blipFill>
          <a:blip r:embed="rId3" cstate="print"/>
          <a:stretch>
            <a:fillRect/>
          </a:stretch>
        </p:blipFill>
        <p:spPr>
          <a:xfrm>
            <a:off x="2319619" y="3110834"/>
            <a:ext cx="4504762" cy="2038095"/>
          </a:xfrm>
        </p:spPr>
      </p:pic>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176</a:t>
            </a:fld>
            <a:endParaRPr lang="it-IT"/>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CHECK-LIST </a:t>
            </a:r>
            <a:r>
              <a:rPr lang="it-IT" dirty="0" err="1" smtClean="0"/>
              <a:t>DI</a:t>
            </a:r>
            <a:r>
              <a:rPr lang="it-IT" dirty="0" smtClean="0"/>
              <a:t> CONTROLLO</a:t>
            </a:r>
            <a:endParaRPr lang="it-IT" dirty="0"/>
          </a:p>
        </p:txBody>
      </p:sp>
      <p:sp>
        <p:nvSpPr>
          <p:cNvPr id="3" name="Segnaposto contenuto 2"/>
          <p:cNvSpPr>
            <a:spLocks noGrp="1"/>
          </p:cNvSpPr>
          <p:nvPr>
            <p:ph idx="1"/>
          </p:nvPr>
        </p:nvSpPr>
        <p:spPr/>
        <p:txBody>
          <a:bodyPr>
            <a:normAutofit fontScale="77500" lnSpcReduction="20000"/>
          </a:bodyPr>
          <a:lstStyle/>
          <a:p>
            <a:pPr marL="0" indent="0" algn="just">
              <a:buNone/>
            </a:pPr>
            <a:r>
              <a:rPr lang="it-IT" sz="3600" dirty="0" smtClean="0"/>
              <a:t>È disponibile sul sito dell’avvocato Francesco </a:t>
            </a:r>
            <a:r>
              <a:rPr lang="it-IT" sz="3600" dirty="0" err="1" smtClean="0"/>
              <a:t>Tregnaghi</a:t>
            </a:r>
            <a:r>
              <a:rPr lang="it-IT" sz="3600" dirty="0" smtClean="0"/>
              <a:t> di Verona una utile check-list di controllo per eseguire correttamente tutti i passaggi della notifica a mezzo PEC. </a:t>
            </a:r>
          </a:p>
          <a:p>
            <a:pPr marL="0" indent="0">
              <a:buNone/>
            </a:pPr>
            <a:endParaRPr lang="it-IT" sz="3600" dirty="0" smtClean="0"/>
          </a:p>
          <a:p>
            <a:pPr marL="0" indent="0" algn="r">
              <a:buNone/>
            </a:pPr>
            <a:endParaRPr lang="it-IT" sz="3600" dirty="0" smtClean="0">
              <a:hlinkClick r:id="rId2"/>
            </a:endParaRPr>
          </a:p>
          <a:p>
            <a:pPr marL="0" indent="0" algn="r">
              <a:buNone/>
            </a:pPr>
            <a:r>
              <a:rPr lang="it-IT" dirty="0" smtClean="0">
                <a:hlinkClick r:id="rId2"/>
              </a:rPr>
              <a:t>http://www.tregnaghi.it/</a:t>
            </a:r>
            <a:r>
              <a:rPr lang="it-IT" dirty="0" err="1" smtClean="0">
                <a:hlinkClick r:id="rId2"/>
              </a:rPr>
              <a:t>Pag</a:t>
            </a:r>
            <a:r>
              <a:rPr lang="it-IT" dirty="0" smtClean="0">
                <a:hlinkClick r:id="rId2"/>
              </a:rPr>
              <a:t>/check-list_notifica.html</a:t>
            </a:r>
          </a:p>
          <a:p>
            <a:pPr marL="0" indent="0" algn="r">
              <a:buNone/>
            </a:pPr>
            <a:endParaRPr lang="it-IT" sz="3600" dirty="0" smtClean="0">
              <a:hlinkClick r:id="rId2"/>
            </a:endParaRPr>
          </a:p>
          <a:p>
            <a:pPr marL="0" indent="0" algn="just">
              <a:buNone/>
            </a:pPr>
            <a:r>
              <a:rPr lang="it-IT" sz="2800" b="1" u="sng" dirty="0" smtClean="0">
                <a:hlinkClick r:id="rId2"/>
              </a:rPr>
              <a:t>Utilissime indicazioni sulla risoluzione delle  problematiche della notifica via pec le troverete sul blog avvocati telematici Napoli curato dall’Avv. Roberto </a:t>
            </a:r>
            <a:r>
              <a:rPr lang="it-IT" sz="2800" b="1" u="sng" dirty="0" err="1" smtClean="0">
                <a:hlinkClick r:id="rId2"/>
              </a:rPr>
              <a:t>Arcella</a:t>
            </a:r>
            <a:r>
              <a:rPr lang="it-IT" sz="2800" b="1" u="sng" dirty="0" smtClean="0">
                <a:hlinkClick r:id="rId2"/>
              </a:rPr>
              <a:t>:   </a:t>
            </a:r>
            <a:r>
              <a:rPr lang="it-IT" sz="2800" b="1" dirty="0" smtClean="0">
                <a:hlinkClick r:id="rId3"/>
              </a:rPr>
              <a:t>https://avvocatotelematico.wordpress.com/</a:t>
            </a:r>
            <a:endParaRPr lang="it-IT" sz="2800" b="1" dirty="0" smtClean="0"/>
          </a:p>
          <a:p>
            <a:pPr marL="0" indent="0" algn="just">
              <a:buNone/>
            </a:pPr>
            <a:endParaRPr lang="it-IT" dirty="0" smtClean="0"/>
          </a:p>
          <a:p>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177</a:t>
            </a:fld>
            <a:endParaRPr lang="it-IT"/>
          </a:p>
        </p:txBody>
      </p:sp>
      <p:pic>
        <p:nvPicPr>
          <p:cNvPr id="5" name="Picture 3" descr="C:\Users\HP ENVY\AppData\Local\Microsoft\Windows\INetCache\IE\TJOM181H\MC900434665[1].wmf"/>
          <p:cNvPicPr>
            <a:picLocks noChangeAspect="1" noChangeArrowheads="1"/>
          </p:cNvPicPr>
          <p:nvPr/>
        </p:nvPicPr>
        <p:blipFill>
          <a:blip r:embed="rId4" cstate="print"/>
          <a:srcRect/>
          <a:stretch>
            <a:fillRect/>
          </a:stretch>
        </p:blipFill>
        <p:spPr bwMode="auto">
          <a:xfrm>
            <a:off x="1331640" y="3573016"/>
            <a:ext cx="1330183" cy="1224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572784"/>
          </a:xfrm>
        </p:spPr>
        <p:txBody>
          <a:bodyPr>
            <a:normAutofit/>
          </a:bodyPr>
          <a:lstStyle/>
          <a:p>
            <a:pPr algn="ctr"/>
            <a:r>
              <a:rPr lang="it-IT" dirty="0" smtClean="0"/>
              <a:t>Giurisprudenza rilevante sulla notifica via pec</a:t>
            </a:r>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178</a:t>
            </a:fld>
            <a:endParaRPr lang="it-IT"/>
          </a:p>
        </p:txBody>
      </p:sp>
      <p:pic>
        <p:nvPicPr>
          <p:cNvPr id="3074" name="Picture 2"/>
          <p:cNvPicPr>
            <a:picLocks noGrp="1" noChangeAspect="1" noChangeArrowheads="1"/>
          </p:cNvPicPr>
          <p:nvPr>
            <p:ph idx="1"/>
          </p:nvPr>
        </p:nvPicPr>
        <p:blipFill>
          <a:blip r:embed="rId2" cstate="print"/>
          <a:srcRect/>
          <a:stretch>
            <a:fillRect/>
          </a:stretch>
        </p:blipFill>
        <p:spPr bwMode="auto">
          <a:xfrm>
            <a:off x="2428875" y="2620169"/>
            <a:ext cx="4286250" cy="3019425"/>
          </a:xfrm>
          <a:prstGeom prst="rect">
            <a:avLst/>
          </a:prstGeom>
          <a:noFill/>
          <a:ln w="9525">
            <a:noFill/>
            <a:miter lim="800000"/>
            <a:headEnd/>
            <a:tailEnd/>
          </a:ln>
        </p:spPr>
      </p:pic>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it-IT" sz="4000" b="1" dirty="0" smtClean="0"/>
              <a:t>Cassazione, Sez. Unite, 18.04.2016 n. 7665</a:t>
            </a:r>
          </a:p>
        </p:txBody>
      </p:sp>
      <p:sp>
        <p:nvSpPr>
          <p:cNvPr id="3" name="Segnaposto contenuto 2"/>
          <p:cNvSpPr>
            <a:spLocks noGrp="1"/>
          </p:cNvSpPr>
          <p:nvPr>
            <p:ph idx="1"/>
          </p:nvPr>
        </p:nvSpPr>
        <p:spPr/>
        <p:txBody>
          <a:bodyPr>
            <a:normAutofit fontScale="92500" lnSpcReduction="20000"/>
          </a:bodyPr>
          <a:lstStyle/>
          <a:p>
            <a:pPr algn="just">
              <a:buNone/>
            </a:pPr>
            <a:r>
              <a:rPr lang="it-IT" sz="2800" dirty="0" smtClean="0"/>
              <a:t>In punto alle  problematiche interpretative relative alla rilevanza della nullità della notifica a mezzo pec si segnala la autorevole, perché proveniente dalle Sezioni Unite della S.C., sentenza n. 7665 </a:t>
            </a:r>
            <a:r>
              <a:rPr lang="it-IT" sz="2800" dirty="0" smtClean="0"/>
              <a:t>del </a:t>
            </a:r>
            <a:r>
              <a:rPr lang="it-IT" sz="2800" dirty="0" smtClean="0"/>
              <a:t>2016, depositata il 18 aprile 2016</a:t>
            </a:r>
            <a:r>
              <a:rPr lang="it-IT" sz="2800" dirty="0" smtClean="0"/>
              <a:t>.</a:t>
            </a:r>
            <a:endParaRPr lang="it-IT" sz="2800" i="1" dirty="0" smtClean="0"/>
          </a:p>
          <a:p>
            <a:pPr algn="just">
              <a:buNone/>
            </a:pPr>
            <a:r>
              <a:rPr lang="it-IT" sz="2800" dirty="0" smtClean="0"/>
              <a:t>Il </a:t>
            </a:r>
            <a:r>
              <a:rPr lang="it-IT" sz="2800" dirty="0" smtClean="0"/>
              <a:t>caso giunto alla Cassazione e poi assegnato alle sezioni unite riguarda la eccepita nullità di un controricorso per vizi formali della sua notifica effettuata via pec.</a:t>
            </a:r>
          </a:p>
          <a:p>
            <a:pPr algn="just">
              <a:buNone/>
            </a:pPr>
            <a:r>
              <a:rPr lang="it-IT" sz="2800" dirty="0" smtClean="0">
                <a:solidFill>
                  <a:srgbClr val="FF0000"/>
                </a:solidFill>
              </a:rPr>
              <a:t>Il controricorso allegato alla notifica, anziché essere un pdf nativo quindi con estensione .pdf, firmato digitalmente, era un file (in formato word) con estensione quindi .doc, seppur firmato digitalmente</a:t>
            </a:r>
          </a:p>
          <a:p>
            <a:endParaRPr lang="it-IT" sz="1050"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179</a:t>
            </a:fld>
            <a:endParaRPr lang="it-I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3"/>
          <p:cNvSpPr>
            <a:spLocks noGrp="1"/>
          </p:cNvSpPr>
          <p:nvPr>
            <p:ph type="title"/>
          </p:nvPr>
        </p:nvSpPr>
        <p:spPr/>
        <p:txBody>
          <a:bodyPr>
            <a:normAutofit fontScale="90000"/>
          </a:bodyPr>
          <a:lstStyle/>
          <a:p>
            <a:pPr eaLnBrk="1" hangingPunct="1"/>
            <a:r>
              <a:rPr lang="it-IT" sz="4900" b="1" u="sng" dirty="0" smtClean="0">
                <a:solidFill>
                  <a:srgbClr val="FF0000"/>
                </a:solidFill>
                <a:latin typeface="Arial" charset="0"/>
                <a:cs typeface="Arial" charset="0"/>
              </a:rPr>
              <a:t>NON</a:t>
            </a:r>
            <a:r>
              <a:rPr lang="it-IT" sz="4900" b="1" dirty="0" smtClean="0">
                <a:solidFill>
                  <a:srgbClr val="FF0000"/>
                </a:solidFill>
                <a:latin typeface="Arial" charset="0"/>
                <a:cs typeface="Arial" charset="0"/>
              </a:rPr>
              <a:t> POSSIAMO NOTIFICARE:</a:t>
            </a:r>
            <a:r>
              <a:rPr lang="it-IT" b="1" dirty="0" smtClean="0">
                <a:solidFill>
                  <a:srgbClr val="FF0000"/>
                </a:solidFill>
                <a:latin typeface="Arial" charset="0"/>
                <a:cs typeface="Arial" charset="0"/>
              </a:rPr>
              <a:t>	</a:t>
            </a:r>
          </a:p>
        </p:txBody>
      </p:sp>
      <p:sp>
        <p:nvSpPr>
          <p:cNvPr id="21505" name="Segnaposto contenuto 2"/>
          <p:cNvSpPr>
            <a:spLocks noGrp="1"/>
          </p:cNvSpPr>
          <p:nvPr>
            <p:ph idx="1"/>
          </p:nvPr>
        </p:nvSpPr>
        <p:spPr>
          <a:xfrm>
            <a:off x="827088" y="1844824"/>
            <a:ext cx="7273925" cy="4136876"/>
          </a:xfrm>
        </p:spPr>
        <p:txBody>
          <a:bodyPr>
            <a:normAutofit lnSpcReduction="10000"/>
          </a:bodyPr>
          <a:lstStyle/>
          <a:p>
            <a:pPr marL="0" indent="0" algn="just" eaLnBrk="1" hangingPunct="1">
              <a:buFont typeface="Arial" charset="0"/>
              <a:buNone/>
            </a:pPr>
            <a:r>
              <a:rPr lang="it-IT" sz="4100" dirty="0" smtClean="0">
                <a:cs typeface="Arial" charset="0"/>
              </a:rPr>
              <a:t>Gli atti in cui vi è anche una intimazione/certificazione propria dell’ufficiale giudiziario (ad es. pignoramento immobiliare, pignoramento presso terzi, preavviso di rilascio, offerta reale, ecc. ecc.).</a:t>
            </a:r>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18</a:t>
            </a:fld>
            <a:endParaRPr lang="it-IT"/>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340768"/>
            <a:ext cx="8229600" cy="4983832"/>
          </a:xfrm>
        </p:spPr>
        <p:txBody>
          <a:bodyPr>
            <a:normAutofit fontScale="85000" lnSpcReduction="10000"/>
          </a:bodyPr>
          <a:lstStyle/>
          <a:p>
            <a:pPr algn="just"/>
            <a:r>
              <a:rPr lang="it-IT" sz="2800" dirty="0" smtClean="0"/>
              <a:t>Il ricorrente fonda la propria eccezione in ragione dell’asserita violazione del combinato disposto dell'articolo 3 bis, 4° e 5° comma, della L. 53/1994, con l'articolo 19 bis del Provvedimento 16 aprile 2014, recante, come noto, le Specifiche Tecniche previste dall'art. 34, 1° comma,  del  DM 44/2011.</a:t>
            </a:r>
          </a:p>
          <a:p>
            <a:pPr algn="just"/>
            <a:r>
              <a:rPr lang="it-IT" sz="2800" dirty="0" smtClean="0">
                <a:solidFill>
                  <a:srgbClr val="FF0000"/>
                </a:solidFill>
              </a:rPr>
              <a:t>L’art. 19 bis, 1° comma, del citato Provvedimento 16 aprile 2014</a:t>
            </a:r>
            <a:r>
              <a:rPr lang="it-IT" sz="2800" dirty="0" smtClean="0"/>
              <a:t>, stabilisce che “</a:t>
            </a:r>
            <a:r>
              <a:rPr lang="it-IT" sz="2800" i="1" dirty="0" smtClean="0"/>
              <a:t>qualora l’atto da notificarsi sia un documento originale informatico, esso deve essere in formato PDF e ottenuto da una trasformazione di un documento  testuale,  senza  restrizioni  per  le  operazioni  di  selezione  e  copia  di parti; non è ammessa la scansione di immagini. Il documento informatico così ottenuto è allegato al messaggio di posta elettronica certificata</a:t>
            </a:r>
            <a:r>
              <a:rPr lang="it-IT" sz="2800" dirty="0" smtClean="0"/>
              <a:t>”.</a:t>
            </a:r>
          </a:p>
          <a:p>
            <a:endParaRPr lang="it-IT" sz="2800"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180</a:t>
            </a:fld>
            <a:endParaRPr lang="it-IT"/>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340768"/>
            <a:ext cx="8229600" cy="4983832"/>
          </a:xfrm>
        </p:spPr>
        <p:txBody>
          <a:bodyPr>
            <a:normAutofit fontScale="92500" lnSpcReduction="10000"/>
          </a:bodyPr>
          <a:lstStyle/>
          <a:p>
            <a:pPr algn="just"/>
            <a:r>
              <a:rPr lang="it-IT" dirty="0" smtClean="0"/>
              <a:t>Secondo la Corte va applicato anche alla fattispecie delle notifiche pec “</a:t>
            </a:r>
            <a:r>
              <a:rPr lang="it-IT" i="1" dirty="0" smtClean="0"/>
              <a:t>il principio, sancito in via generale dall'articolo 156 </a:t>
            </a:r>
            <a:r>
              <a:rPr lang="it-IT" i="1" dirty="0" err="1" smtClean="0"/>
              <a:t>c.p.c.</a:t>
            </a:r>
            <a:r>
              <a:rPr lang="it-IT" i="1" dirty="0" smtClean="0"/>
              <a:t>, secondo cui la nullità non può essere mai pronunciata se l'atto ha raggiunto lo scopo a cui è destinato</a:t>
            </a:r>
            <a:r>
              <a:rPr lang="it-IT" dirty="0" smtClean="0"/>
              <a:t>”.</a:t>
            </a:r>
          </a:p>
          <a:p>
            <a:pPr algn="just"/>
            <a:r>
              <a:rPr lang="it-IT" sz="2400" dirty="0" smtClean="0"/>
              <a:t>Nel </a:t>
            </a:r>
            <a:r>
              <a:rPr lang="it-IT" sz="2400" dirty="0" err="1" smtClean="0"/>
              <a:t>dictum</a:t>
            </a:r>
            <a:r>
              <a:rPr lang="it-IT" sz="2400" dirty="0" smtClean="0"/>
              <a:t> della Corte, il raggiungimento dello scopo, con specifico riferimento alle notifiche via pec, esplica i propri effetti sananti ogniqualvolta venga conseguito “il risultato dell'effettiva conoscenza dell'atto che consegue alla consegna telematica dello stesso nel luogo virtuale, ovverosia l'indirizzo di pec”. </a:t>
            </a:r>
          </a:p>
          <a:p>
            <a:pPr algn="just"/>
            <a:r>
              <a:rPr lang="it-IT" sz="2400" dirty="0" smtClean="0"/>
              <a:t>E ciò in quanto “la denuncia di vizi fondati sulla pretesa violazione di norme di rito non tutela l'interesse all'astratta regolarità del processo, ma garantisce solo l'eliminazione del pregiudizio subito dal diritto di difesa della parte in conseguenza della denunciata violazione”.</a:t>
            </a: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181</a:t>
            </a:fld>
            <a:endParaRPr lang="it-IT"/>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24744"/>
            <a:ext cx="8229600" cy="5199856"/>
          </a:xfrm>
        </p:spPr>
        <p:txBody>
          <a:bodyPr/>
          <a:lstStyle/>
          <a:p>
            <a:pPr algn="just"/>
            <a:r>
              <a:rPr lang="it-IT" dirty="0" smtClean="0"/>
              <a:t>Ne consegue l'inammissibilità dell'eccezione con la quale la parte </a:t>
            </a:r>
            <a:r>
              <a:rPr lang="it-IT" dirty="0" smtClean="0"/>
              <a:t>costituita lamenti </a:t>
            </a:r>
            <a:r>
              <a:rPr lang="it-IT" dirty="0" smtClean="0"/>
              <a:t>un mero vizio procedimentale (nel caso di specie la notifica di un file .doc in luogo di un file .pdf), </a:t>
            </a:r>
            <a:r>
              <a:rPr lang="it-IT" u="sng" dirty="0" smtClean="0">
                <a:solidFill>
                  <a:srgbClr val="FF0000"/>
                </a:solidFill>
              </a:rPr>
              <a:t>senza prospettare anche le ragioni per le quali l'erronea applicazione della regola processuale abbia comportato una lesione del diritto di difesa o possa comportare altro pregiudizio per la decisione finale.</a:t>
            </a:r>
          </a:p>
          <a:p>
            <a:endParaRPr lang="it-IT" dirty="0" smtClean="0"/>
          </a:p>
          <a:p>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182</a:t>
            </a:fld>
            <a:endParaRPr lang="it-IT"/>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it-IT" sz="4000" b="1" dirty="0" smtClean="0"/>
              <a:t>Cassazione, sez. </a:t>
            </a:r>
            <a:r>
              <a:rPr lang="it-IT" sz="4000" b="1" dirty="0" err="1" smtClean="0"/>
              <a:t>VI</a:t>
            </a:r>
            <a:r>
              <a:rPr lang="it-IT" sz="4000" b="1" dirty="0" smtClean="0"/>
              <a:t>,  14.03.2017 n. 6518 </a:t>
            </a:r>
          </a:p>
        </p:txBody>
      </p:sp>
      <p:sp>
        <p:nvSpPr>
          <p:cNvPr id="3" name="Segnaposto contenuto 2"/>
          <p:cNvSpPr>
            <a:spLocks noGrp="1"/>
          </p:cNvSpPr>
          <p:nvPr>
            <p:ph idx="1"/>
          </p:nvPr>
        </p:nvSpPr>
        <p:spPr/>
        <p:txBody>
          <a:bodyPr>
            <a:normAutofit fontScale="85000" lnSpcReduction="20000"/>
          </a:bodyPr>
          <a:lstStyle/>
          <a:p>
            <a:pPr algn="just"/>
            <a:r>
              <a:rPr lang="it-IT" sz="2800" dirty="0" smtClean="0"/>
              <a:t>Notifica di un ricorso in cassazione a mezzo pec privo, nella sola </a:t>
            </a:r>
            <a:r>
              <a:rPr lang="it-IT" sz="2800" dirty="0" err="1" smtClean="0"/>
              <a:t>relata</a:t>
            </a:r>
            <a:r>
              <a:rPr lang="it-IT" sz="2800" dirty="0" smtClean="0"/>
              <a:t>, della firma digitale dell’avvocato. Ricorso e procura regolarmente sottoscritti</a:t>
            </a:r>
          </a:p>
          <a:p>
            <a:pPr algn="just"/>
            <a:endParaRPr lang="it-IT" sz="2800" dirty="0" smtClean="0"/>
          </a:p>
          <a:p>
            <a:pPr algn="just"/>
            <a:r>
              <a:rPr lang="it-IT" sz="2800" dirty="0" smtClean="0"/>
              <a:t>Massima non ufficiale “</a:t>
            </a:r>
            <a:r>
              <a:rPr lang="it-IT" sz="2800" i="1" dirty="0" smtClean="0"/>
              <a:t>Va disattesa l'eccepita inammissibilità del ricorso per cassazione in ragione della nullità della notificazione eseguita a mezzo PEC dal difensore del ricorrente, </a:t>
            </a:r>
            <a:r>
              <a:rPr lang="it-IT" sz="2800" i="1" u="sng" dirty="0" err="1" smtClean="0"/>
              <a:t>perchè</a:t>
            </a:r>
            <a:r>
              <a:rPr lang="it-IT" sz="2800" i="1" u="sng" dirty="0" smtClean="0"/>
              <a:t> la </a:t>
            </a:r>
            <a:r>
              <a:rPr lang="it-IT" sz="2800" i="1" u="sng" dirty="0" err="1" smtClean="0"/>
              <a:t>relata</a:t>
            </a:r>
            <a:r>
              <a:rPr lang="it-IT" sz="2800" i="1" u="sng" dirty="0" smtClean="0"/>
              <a:t> sarebbe un documento privo della firma digitale </a:t>
            </a:r>
            <a:r>
              <a:rPr lang="it-IT" sz="2800" i="1" dirty="0" smtClean="0"/>
              <a:t>(a differenza del ricorso e della procura, a cui quella sarebbe stata apposta), essendo stato tale documento diretto inequivocabilmente dalla casella PEC dell'avvocato del ricorrente a quella del difensore avversario, senza che abbia limitato i diritti difensivi della parte ricevente</a:t>
            </a:r>
            <a:r>
              <a:rPr lang="it-IT" sz="2800" dirty="0" smtClean="0"/>
              <a:t>”.</a:t>
            </a:r>
          </a:p>
          <a:p>
            <a:pPr algn="just"/>
            <a:endParaRPr lang="it-IT" sz="2800"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183</a:t>
            </a:fld>
            <a:endParaRPr lang="it-IT"/>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340768"/>
            <a:ext cx="8229600" cy="4983832"/>
          </a:xfrm>
        </p:spPr>
        <p:txBody>
          <a:bodyPr>
            <a:normAutofit fontScale="70000" lnSpcReduction="20000"/>
          </a:bodyPr>
          <a:lstStyle/>
          <a:p>
            <a:pPr algn="just"/>
            <a:r>
              <a:rPr lang="it-IT" sz="2800" dirty="0" smtClean="0"/>
              <a:t>La corte richiama nella parte motiva un proprio precedente arresto, sempre in tema di notifiche in proprio degli avvocati ma a mezzo del servizio </a:t>
            </a:r>
            <a:r>
              <a:rPr lang="it-IT" sz="2800" dirty="0" smtClean="0"/>
              <a:t>postale (nella specie si trattava di </a:t>
            </a:r>
            <a:r>
              <a:rPr lang="it-IT" sz="2800" dirty="0" smtClean="0"/>
              <a:t>una </a:t>
            </a:r>
            <a:r>
              <a:rPr lang="it-IT" sz="2800" dirty="0" smtClean="0"/>
              <a:t>notifica eseguita tra colleghi), </a:t>
            </a:r>
            <a:r>
              <a:rPr lang="it-IT" sz="2800" dirty="0" smtClean="0"/>
              <a:t>al fine di affermare nuovamente il principio secondo cui il difetto della firma non è causa di inesistenza dell'atto se vi sono non equivoci  elementi capaci di far individuare l'esecutore dell'atto.</a:t>
            </a:r>
          </a:p>
          <a:p>
            <a:pPr algn="just"/>
            <a:endParaRPr lang="it-IT" sz="2800" dirty="0" smtClean="0"/>
          </a:p>
          <a:p>
            <a:pPr algn="just"/>
            <a:r>
              <a:rPr lang="it-IT" sz="2800" dirty="0" smtClean="0"/>
              <a:t>Si tratta della sentenza della Cass</a:t>
            </a:r>
            <a:r>
              <a:rPr lang="it-IT" sz="2800" dirty="0" smtClean="0"/>
              <a:t>. Sez. 3, Sentenza n. 10272 del </a:t>
            </a:r>
            <a:r>
              <a:rPr lang="it-IT" sz="2800" dirty="0" smtClean="0"/>
              <a:t>2015, </a:t>
            </a:r>
            <a:r>
              <a:rPr lang="it-IT" sz="2800" dirty="0" smtClean="0"/>
              <a:t>secondo cui, "</a:t>
            </a:r>
            <a:r>
              <a:rPr lang="it-IT" sz="2800" i="1" dirty="0" smtClean="0"/>
              <a:t>in tema di notificazione </a:t>
            </a:r>
            <a:r>
              <a:rPr lang="it-IT" sz="2800" i="1" dirty="0" smtClean="0">
                <a:hlinkClick r:id="rId2"/>
              </a:rPr>
              <a:t>L. 21 gennaio 1994, n. 53, ex art. 4</a:t>
            </a:r>
            <a:r>
              <a:rPr lang="it-IT" sz="2800" i="1" dirty="0" smtClean="0"/>
              <a:t>, qualora nella </a:t>
            </a:r>
            <a:r>
              <a:rPr lang="it-IT" sz="2800" i="1" dirty="0" err="1" smtClean="0"/>
              <a:t>relata</a:t>
            </a:r>
            <a:r>
              <a:rPr lang="it-IT" sz="2800" i="1" dirty="0" smtClean="0"/>
              <a:t> manchino le generalità e la sottoscrizione dell'avvocato notificante, la sua identificazione, necessaria al fine di verificare la sussistenza dei requisiti soggettivi indispensabili, può avvenire" anche </a:t>
            </a:r>
            <a:r>
              <a:rPr lang="it-IT" sz="2800" i="1" dirty="0" err="1" smtClean="0"/>
              <a:t>aliunde</a:t>
            </a:r>
            <a:r>
              <a:rPr lang="it-IT" sz="2800" i="1" dirty="0" smtClean="0"/>
              <a:t> (e nella specie: "in base alla sottoscrizione, da parte sua, dell'atto notificato e vidimato dal consiglio dell'ordine, unitamente al richiamo al numero di registro cronologico ed all'autorizzazione del consiglio dell'ordine, immediatamente precedenti la relazione di notifica e la firma della persona abilitata a ricevere l'atto</a:t>
            </a:r>
            <a:r>
              <a:rPr lang="it-IT" sz="2800" i="1" dirty="0" smtClean="0"/>
              <a:t>.").</a:t>
            </a:r>
            <a:endParaRPr lang="it-IT" sz="2800" i="1" dirty="0" smtClean="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184</a:t>
            </a:fld>
            <a:endParaRPr lang="it-IT"/>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80728"/>
            <a:ext cx="8229600" cy="5343872"/>
          </a:xfrm>
        </p:spPr>
        <p:txBody>
          <a:bodyPr>
            <a:normAutofit fontScale="70000" lnSpcReduction="20000"/>
          </a:bodyPr>
          <a:lstStyle/>
          <a:p>
            <a:pPr algn="just"/>
            <a:r>
              <a:rPr lang="it-IT" sz="2800" dirty="0" smtClean="0"/>
              <a:t>Orbene, nella specie, la notificazione affidata a mezzo PEC la mancata </a:t>
            </a:r>
            <a:r>
              <a:rPr lang="it-IT" sz="2800" dirty="0" smtClean="0"/>
              <a:t>firma </a:t>
            </a:r>
            <a:r>
              <a:rPr lang="it-IT" sz="2800" dirty="0" smtClean="0"/>
              <a:t>digitale della </a:t>
            </a:r>
            <a:r>
              <a:rPr lang="it-IT" sz="2800" dirty="0" err="1" smtClean="0"/>
              <a:t>relata</a:t>
            </a:r>
            <a:r>
              <a:rPr lang="it-IT" sz="2800" dirty="0" smtClean="0"/>
              <a:t> non lascia alcun dubbio sulla riconducibilità alla persona dell'avv.  del ricorrente , attraverso la sua indicazione e l'accostamento di quel nominativo alla persona munita ritualmente della procura speciale.</a:t>
            </a:r>
          </a:p>
          <a:p>
            <a:pPr algn="just"/>
            <a:r>
              <a:rPr lang="it-IT" sz="2800" dirty="0" smtClean="0"/>
              <a:t>Infine la Corte richiama espressamente la già esaminata sentenza delle sezioni unite n. </a:t>
            </a:r>
            <a:r>
              <a:rPr lang="it-IT" sz="2800" dirty="0" smtClean="0"/>
              <a:t>7665/2016 </a:t>
            </a:r>
            <a:r>
              <a:rPr lang="it-IT" sz="2800" dirty="0" smtClean="0"/>
              <a:t>per ribadire che “l'irritualità della notificazione di un atto (nella specie, controricorso in cassazione) a mezzo di posta elettronica certificata non ne comporta la nullità se la consegna telematica ha comunque prodotto il risultato della conoscenza dell'atto e determinato così il raggiungimento dello scopo legale”.</a:t>
            </a:r>
          </a:p>
          <a:p>
            <a:pPr algn="just"/>
            <a:endParaRPr lang="it-IT" sz="2800" dirty="0" smtClean="0"/>
          </a:p>
          <a:p>
            <a:pPr algn="just"/>
            <a:r>
              <a:rPr lang="it-IT" sz="2800" dirty="0" smtClean="0"/>
              <a:t>L’orientamento “salvifico” di cui alla sentenza in commento ha trovato recentissimamente conferma nell’ordinanza della Cassazione, sezione tributaria, n. 3805 del 16.02.2018 </a:t>
            </a:r>
            <a:r>
              <a:rPr lang="it-IT" sz="2400" dirty="0" smtClean="0"/>
              <a:t>(</a:t>
            </a:r>
            <a:r>
              <a:rPr lang="it-IT" sz="2800" u="sng" dirty="0" smtClean="0">
                <a:hlinkClick r:id="rId2"/>
              </a:rPr>
              <a:t>http://www.altalex.com/</a:t>
            </a:r>
            <a:r>
              <a:rPr lang="it-IT" sz="2800" u="sng" dirty="0" err="1" smtClean="0">
                <a:hlinkClick r:id="rId2"/>
              </a:rPr>
              <a:t>documents</a:t>
            </a:r>
            <a:r>
              <a:rPr lang="it-IT" sz="2800" u="sng" dirty="0" smtClean="0">
                <a:hlinkClick r:id="rId2"/>
              </a:rPr>
              <a:t>/news/2018/02/21/</a:t>
            </a:r>
            <a:r>
              <a:rPr lang="it-IT" sz="2800" u="sng" dirty="0" err="1" smtClean="0">
                <a:hlinkClick r:id="rId2"/>
              </a:rPr>
              <a:t>notifica-pec-firma-digitale</a:t>
            </a:r>
            <a:r>
              <a:rPr lang="it-IT" sz="2400" u="sng" dirty="0" smtClean="0"/>
              <a:t>)</a:t>
            </a:r>
            <a:r>
              <a:rPr lang="it-IT" sz="2800" dirty="0" smtClean="0"/>
              <a:t>, che ha respinto la richiesta di inammissibilità avanzata da un </a:t>
            </a:r>
            <a:r>
              <a:rPr lang="it-IT" sz="2800" dirty="0" err="1" smtClean="0"/>
              <a:t>controricorrente</a:t>
            </a:r>
            <a:r>
              <a:rPr lang="it-IT" sz="2800" dirty="0" smtClean="0"/>
              <a:t> fondata sulla mancata sottoscrizione digitale della </a:t>
            </a:r>
            <a:r>
              <a:rPr lang="it-IT" sz="2800" dirty="0" err="1" smtClean="0"/>
              <a:t>relata</a:t>
            </a:r>
            <a:r>
              <a:rPr lang="it-IT" sz="2800" dirty="0" smtClean="0"/>
              <a:t> di notifica di un ricorso proposta dall’Agenzia </a:t>
            </a:r>
            <a:r>
              <a:rPr lang="it-IT" sz="2800" dirty="0" smtClean="0"/>
              <a:t>delle </a:t>
            </a:r>
            <a:r>
              <a:rPr lang="it-IT" sz="2800" dirty="0" smtClean="0"/>
              <a:t>Entrate. </a:t>
            </a: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185</a:t>
            </a:fld>
            <a:endParaRPr lang="it-IT"/>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it-IT" sz="4000" b="1" dirty="0" smtClean="0"/>
              <a:t>Cassazione, sez. </a:t>
            </a:r>
            <a:r>
              <a:rPr lang="it-IT" sz="4000" b="1" dirty="0" err="1" smtClean="0"/>
              <a:t>lav</a:t>
            </a:r>
            <a:r>
              <a:rPr lang="it-IT" sz="4000" b="1" dirty="0" smtClean="0"/>
              <a:t>., 04.05.2016 n. 8886</a:t>
            </a:r>
          </a:p>
        </p:txBody>
      </p:sp>
      <p:sp>
        <p:nvSpPr>
          <p:cNvPr id="3" name="Segnaposto contenuto 2"/>
          <p:cNvSpPr>
            <a:spLocks noGrp="1"/>
          </p:cNvSpPr>
          <p:nvPr>
            <p:ph idx="1"/>
          </p:nvPr>
        </p:nvSpPr>
        <p:spPr/>
        <p:txBody>
          <a:bodyPr>
            <a:normAutofit fontScale="70000" lnSpcReduction="20000"/>
          </a:bodyPr>
          <a:lstStyle/>
          <a:p>
            <a:pPr algn="just"/>
            <a:r>
              <a:rPr lang="it-IT" sz="2800" dirty="0" smtClean="0"/>
              <a:t>La Corte di Cassazione Sezione Lavoro, con la sentenza n. 8886/2016 pubblicata il 4 maggio 2016 afferma un principio in tema di notifiche effettuate tramite PEC ai sensi della L. 53/94, relativo all’interpretazione dell’</a:t>
            </a:r>
            <a:r>
              <a:rPr lang="it-IT" sz="2800" b="1" dirty="0" smtClean="0"/>
              <a:t>articolo 16-septies del </a:t>
            </a:r>
            <a:r>
              <a:rPr lang="it-IT" sz="2800" b="1" dirty="0" smtClean="0">
                <a:hlinkClick r:id="rId2"/>
              </a:rPr>
              <a:t>decreto legge n. 179/2012</a:t>
            </a:r>
            <a:r>
              <a:rPr lang="it-IT" sz="2800" b="1" dirty="0" smtClean="0"/>
              <a:t> </a:t>
            </a:r>
            <a:r>
              <a:rPr lang="it-IT" sz="2800" dirty="0" smtClean="0"/>
              <a:t>(introdotto dalla </a:t>
            </a:r>
            <a:r>
              <a:rPr lang="it-IT" sz="2800" dirty="0" smtClean="0">
                <a:hlinkClick r:id="rId3"/>
              </a:rPr>
              <a:t>legge 114/14</a:t>
            </a:r>
            <a:r>
              <a:rPr lang="it-IT" sz="2800" dirty="0" smtClean="0"/>
              <a:t> di conversione del </a:t>
            </a:r>
            <a:r>
              <a:rPr lang="it-IT" sz="2800" dirty="0" err="1" smtClean="0">
                <a:hlinkClick r:id="rId4"/>
              </a:rPr>
              <a:t>DL</a:t>
            </a:r>
            <a:r>
              <a:rPr lang="it-IT" sz="2800" dirty="0" smtClean="0">
                <a:hlinkClick r:id="rId4"/>
              </a:rPr>
              <a:t> 90/14</a:t>
            </a:r>
            <a:r>
              <a:rPr lang="it-IT" sz="2800" dirty="0" smtClean="0"/>
              <a:t>), il quale dispone che: </a:t>
            </a:r>
          </a:p>
          <a:p>
            <a:pPr algn="just"/>
            <a:r>
              <a:rPr lang="it-IT" sz="2800" i="1" dirty="0" smtClean="0"/>
              <a:t>Art. 16-septies - Tempo delle notificazioni con modalità telematiche</a:t>
            </a:r>
            <a:endParaRPr lang="it-IT" sz="2800" dirty="0" smtClean="0"/>
          </a:p>
          <a:p>
            <a:pPr algn="just"/>
            <a:r>
              <a:rPr lang="it-IT" sz="2800" i="1" dirty="0" smtClean="0"/>
              <a:t>1. La disposizione dell'articolo 147 del codice di procedura civile si applica anche alle notificazioni eseguite con modalità telematiche. Quando è eseguita dopo le ore 21, la notificazione si considera perfezionata alle ore 7 del giorno successivo.</a:t>
            </a:r>
            <a:endParaRPr lang="it-IT" sz="2800" dirty="0" smtClean="0"/>
          </a:p>
          <a:p>
            <a:r>
              <a:rPr lang="it-IT" sz="2800" dirty="0" smtClean="0"/>
              <a:t>Ciò significa che le notifiche via pec si possono fare a qualsiasi ora di qualsiasi giorno se eseguite dopo le 21 si considerano perfezionate alle 7 del giorno successivo.</a:t>
            </a:r>
          </a:p>
          <a:p>
            <a:pPr algn="ctr"/>
            <a:r>
              <a:rPr lang="it-IT" sz="2800" dirty="0" smtClean="0">
                <a:solidFill>
                  <a:srgbClr val="FF0000"/>
                </a:solidFill>
              </a:rPr>
              <a:t>NON EFFETTUARE QUINDI  NOTIFICHE IL GIORNO </a:t>
            </a:r>
            <a:r>
              <a:rPr lang="it-IT" sz="2800" dirty="0" err="1" smtClean="0">
                <a:solidFill>
                  <a:srgbClr val="FF0000"/>
                </a:solidFill>
              </a:rPr>
              <a:t>DI</a:t>
            </a:r>
            <a:r>
              <a:rPr lang="it-IT" sz="2800" dirty="0" smtClean="0">
                <a:solidFill>
                  <a:srgbClr val="FF0000"/>
                </a:solidFill>
              </a:rPr>
              <a:t> SCADENZA DOPO LE 21 PERCHE TARDIVE</a:t>
            </a: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186</a:t>
            </a:fld>
            <a:endParaRPr lang="it-IT"/>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it-IT" sz="4000" b="1" dirty="0" smtClean="0"/>
              <a:t>Cassazione, sez. </a:t>
            </a:r>
            <a:r>
              <a:rPr lang="it-IT" sz="4000" b="1" dirty="0" err="1" smtClean="0"/>
              <a:t>lav</a:t>
            </a:r>
            <a:r>
              <a:rPr lang="it-IT" sz="4000" b="1" dirty="0" smtClean="0"/>
              <a:t>., 07.10.2015 n. 20072</a:t>
            </a:r>
          </a:p>
        </p:txBody>
      </p:sp>
      <p:sp>
        <p:nvSpPr>
          <p:cNvPr id="3" name="Segnaposto contenuto 2"/>
          <p:cNvSpPr>
            <a:spLocks noGrp="1"/>
          </p:cNvSpPr>
          <p:nvPr>
            <p:ph idx="1"/>
          </p:nvPr>
        </p:nvSpPr>
        <p:spPr/>
        <p:txBody>
          <a:bodyPr/>
          <a:lstStyle/>
          <a:p>
            <a:pPr algn="just"/>
            <a:r>
              <a:rPr lang="it-IT" b="1" dirty="0" smtClean="0"/>
              <a:t>La Corte Suprema di Cassazione, Sezione Lavoro, con la sentenza del 19 maggio 2015, dichiara l'inesistenza di una notifica effettuata tramite PEC ai sensi della legge n. 53 del 1994, </a:t>
            </a:r>
            <a:r>
              <a:rPr lang="it-IT" b="1" u="sng" dirty="0" smtClean="0"/>
              <a:t>non avendo fornito, il ricorrente, la prova dell'avvenuta notifica nei modi e nelle forme previste dalla vigente normativa</a:t>
            </a:r>
            <a:r>
              <a:rPr lang="it-IT" b="1" dirty="0" smtClean="0"/>
              <a:t>.</a:t>
            </a: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187</a:t>
            </a:fld>
            <a:endParaRPr lang="it-IT"/>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24744"/>
            <a:ext cx="8229600" cy="5199856"/>
          </a:xfrm>
        </p:spPr>
        <p:txBody>
          <a:bodyPr>
            <a:normAutofit fontScale="70000" lnSpcReduction="20000"/>
          </a:bodyPr>
          <a:lstStyle/>
          <a:p>
            <a:pPr algn="just"/>
            <a:r>
              <a:rPr lang="it-IT" sz="2800" dirty="0" smtClean="0"/>
              <a:t>La Cassazione fonda la propria pronuncia di rigetto del ricorso per inesistenza della prova della avvenuta notifica sul fatto che il ricorrente aveva omesso di fornirla ai sensi dell’art. </a:t>
            </a:r>
            <a:r>
              <a:rPr lang="it-IT" sz="2800" b="1" dirty="0" smtClean="0"/>
              <a:t>9 comma 1 bis della L. 53/94 il quale prevede che solo ove per l'avvocato non sia possibile fornire la prova dell'avvenuta notifica con modalità telematiche, dovrà procedere mediante deposito cartaceo ai sensi dell'art. 9 comma 1-bis della L. 53/94 e quindi estraendo copia su supporto analogico del messaggio di posta elettronica certificata, dei suoi allegati e della ricevuta di accettazione e di avvenuta consegna e attestarne la conformità ai documenti informatici da cui sono tratte ai sensi dell'articolo 23, comma 1, del decreto legislativo 7 marzo 2005, n. 82.</a:t>
            </a:r>
          </a:p>
          <a:p>
            <a:pPr algn="just"/>
            <a:r>
              <a:rPr lang="it-IT" sz="2800" b="1" dirty="0" smtClean="0"/>
              <a:t>Nel caso in esame, evidenzia la Cassazione, la difesa del ricorrente non ha prodotto né la ricevuta di avvenuta consegna della notifica effettuata tramite PEC, neanche su supporto analogico (cartaceo) mediante trasposizione su carta (stampa) del contenuto del documento informatico (ricevuta di avvenuta consegna), né la ricevuta di accettazione.</a:t>
            </a: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188</a:t>
            </a:fld>
            <a:endParaRPr lang="it-IT"/>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80728"/>
            <a:ext cx="8229600" cy="5343872"/>
          </a:xfrm>
        </p:spPr>
        <p:txBody>
          <a:bodyPr>
            <a:normAutofit fontScale="70000" lnSpcReduction="20000"/>
          </a:bodyPr>
          <a:lstStyle/>
          <a:p>
            <a:pPr algn="just"/>
            <a:r>
              <a:rPr lang="it-IT" sz="2800" b="1" dirty="0" smtClean="0">
                <a:solidFill>
                  <a:srgbClr val="FF0000"/>
                </a:solidFill>
              </a:rPr>
              <a:t>Dalla mancata produzione delle ricevute di consegna e accettazione la Suprema Corte ritiene che il processo </a:t>
            </a:r>
            <a:r>
              <a:rPr lang="it-IT" sz="2800" b="1" dirty="0" err="1" smtClean="0">
                <a:solidFill>
                  <a:srgbClr val="FF0000"/>
                </a:solidFill>
              </a:rPr>
              <a:t>notificatorio</a:t>
            </a:r>
            <a:r>
              <a:rPr lang="it-IT" sz="2800" b="1" dirty="0" smtClean="0">
                <a:solidFill>
                  <a:srgbClr val="FF0000"/>
                </a:solidFill>
              </a:rPr>
              <a:t> non risulti compiuto non solo per il destinatario della notifica ma neanche per il notificante con ciò determinandosi l'inesistenza della stessa.</a:t>
            </a:r>
          </a:p>
          <a:p>
            <a:pPr algn="just"/>
            <a:r>
              <a:rPr lang="it-IT" sz="2800" b="1" dirty="0" smtClean="0"/>
              <a:t>Parte ricorrente ha quindi omesso di dare la prova dell'avvenuta notifica tramite PEC così come richiesto e previsto dall'art. 9 comma 1 bis della L. 53/94 e, conseguentemente, la Corte di Cassazione non è stata in grado non solo di verificare se la procedura di notifica eseguita dal difensore fosse quella prevista dalla L. 53/94 ma, a causa della grave indicata omissione, non ha dato modo alla Suprema Corte di accertare se, preliminarmente, i processi notificatori per il destinatario della notifica e per il notificante si fossero effettivamente compiuti; proprio per tale motivo, non avendo elementi per poter affermare l'esistenza della notifica, la Corte si è trovata nell'impossibilità di applicare l'art. 291 </a:t>
            </a:r>
            <a:r>
              <a:rPr lang="it-IT" sz="2800" b="1" dirty="0" err="1" smtClean="0"/>
              <a:t>c.p.c.</a:t>
            </a:r>
            <a:r>
              <a:rPr lang="it-IT" sz="2800" b="1" dirty="0" smtClean="0"/>
              <a:t> in quanto la sanatoria prevista da tale norma è applicabile nell'ipotesi di notificazione esistente, sebbene affetta da nullità.</a:t>
            </a:r>
          </a:p>
          <a:p>
            <a:pPr algn="just"/>
            <a:endParaRPr lang="it-IT" sz="2800" b="1" dirty="0" smtClean="0"/>
          </a:p>
          <a:p>
            <a:pPr algn="just"/>
            <a:endParaRPr lang="it-IT" sz="2800" dirty="0" smtClean="0"/>
          </a:p>
          <a:p>
            <a:endParaRPr lang="it-IT" sz="2800"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189</a:t>
            </a:fld>
            <a:endParaRPr lang="it-IT"/>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fontScale="90000"/>
          </a:bodyPr>
          <a:lstStyle/>
          <a:p>
            <a:r>
              <a:rPr lang="it-IT" dirty="0" smtClean="0"/>
              <a:t/>
            </a:r>
            <a:br>
              <a:rPr lang="it-IT" dirty="0" smtClean="0"/>
            </a:br>
            <a:r>
              <a:rPr lang="it-IT" dirty="0" smtClean="0"/>
              <a:t/>
            </a:r>
            <a:br>
              <a:rPr lang="it-IT" dirty="0" smtClean="0"/>
            </a:br>
            <a:r>
              <a:rPr lang="it-IT" b="1" dirty="0" smtClean="0">
                <a:solidFill>
                  <a:srgbClr val="FF0000"/>
                </a:solidFill>
                <a:latin typeface="Arial" panose="020B0604020202020204" pitchFamily="34" charset="0"/>
                <a:cs typeface="Arial" panose="020B0604020202020204" pitchFamily="34" charset="0"/>
              </a:rPr>
              <a:t>I VANTAGGI DELLA NOTIFICA IN PROPRIO</a:t>
            </a:r>
            <a:endParaRPr lang="it-IT" dirty="0"/>
          </a:p>
        </p:txBody>
      </p:sp>
      <p:sp>
        <p:nvSpPr>
          <p:cNvPr id="3" name="Segnaposto contenuto 2"/>
          <p:cNvSpPr>
            <a:spLocks noGrp="1"/>
          </p:cNvSpPr>
          <p:nvPr>
            <p:ph idx="1"/>
          </p:nvPr>
        </p:nvSpPr>
        <p:spPr>
          <a:xfrm>
            <a:off x="900113" y="1988840"/>
            <a:ext cx="7272337" cy="4248448"/>
          </a:xfrm>
        </p:spPr>
        <p:txBody>
          <a:bodyPr rtlCol="0">
            <a:normAutofit fontScale="92500" lnSpcReduction="20000"/>
          </a:bodyPr>
          <a:lstStyle/>
          <a:p>
            <a:pPr eaLnBrk="1" fontAlgn="auto" hangingPunct="1">
              <a:spcAft>
                <a:spcPts val="0"/>
              </a:spcAft>
              <a:buFont typeface="Arial" panose="020B0604020202020204" pitchFamily="34" charset="0"/>
              <a:buChar char="•"/>
              <a:defRPr/>
            </a:pPr>
            <a:r>
              <a:rPr lang="it-IT" sz="4300" dirty="0" smtClean="0"/>
              <a:t>Non esistono, per l’avvocato notificatore, le stesse limitazioni territoriali relative agli Ufficiali Giudiziari.</a:t>
            </a:r>
            <a:r>
              <a:rPr lang="it-IT" sz="4000" dirty="0" smtClean="0"/>
              <a:t/>
            </a:r>
            <a:br>
              <a:rPr lang="it-IT" sz="4000" dirty="0" smtClean="0"/>
            </a:br>
            <a:r>
              <a:rPr lang="it-IT" sz="4000" dirty="0" smtClean="0"/>
              <a:t/>
            </a:r>
            <a:br>
              <a:rPr lang="it-IT" sz="4000" dirty="0" smtClean="0"/>
            </a:br>
            <a:r>
              <a:rPr lang="it-IT" sz="4000" dirty="0" smtClean="0"/>
              <a:t/>
            </a:r>
            <a:br>
              <a:rPr lang="it-IT" sz="4000" dirty="0" smtClean="0"/>
            </a:br>
            <a:r>
              <a:rPr lang="it-IT" sz="2800" dirty="0" smtClean="0"/>
              <a:t>N.B. Sono escluse le notifiche </a:t>
            </a:r>
            <a:br>
              <a:rPr lang="it-IT" sz="2800" dirty="0" smtClean="0"/>
            </a:br>
            <a:r>
              <a:rPr lang="it-IT" sz="2800" dirty="0" smtClean="0"/>
              <a:t>all’estero perché la PEC non è </a:t>
            </a:r>
            <a:br>
              <a:rPr lang="it-IT" sz="2800" dirty="0" smtClean="0"/>
            </a:br>
            <a:r>
              <a:rPr lang="it-IT" sz="2800" dirty="0" smtClean="0"/>
              <a:t>uno standard adottato a livello</a:t>
            </a:r>
            <a:br>
              <a:rPr lang="it-IT" sz="2800" dirty="0" smtClean="0"/>
            </a:br>
            <a:r>
              <a:rPr lang="it-IT" sz="2800" dirty="0" smtClean="0"/>
              <a:t>internazionale.</a:t>
            </a:r>
          </a:p>
        </p:txBody>
      </p:sp>
      <p:sp>
        <p:nvSpPr>
          <p:cNvPr id="5" name="Segnaposto numero diapositiva 4"/>
          <p:cNvSpPr>
            <a:spLocks noGrp="1"/>
          </p:cNvSpPr>
          <p:nvPr>
            <p:ph type="sldNum" sz="quarter" idx="12"/>
          </p:nvPr>
        </p:nvSpPr>
        <p:spPr/>
        <p:txBody>
          <a:bodyPr/>
          <a:lstStyle/>
          <a:p>
            <a:pPr>
              <a:defRPr/>
            </a:pPr>
            <a:fld id="{6760DCDF-4545-43EB-A83E-5BCC688F7EC7}" type="slidenum">
              <a:rPr lang="it-IT" smtClean="0"/>
              <a:pPr>
                <a:defRPr/>
              </a:pPr>
              <a:t>19</a:t>
            </a:fld>
            <a:endParaRPr lang="it-IT"/>
          </a:p>
        </p:txBody>
      </p:sp>
      <p:pic>
        <p:nvPicPr>
          <p:cNvPr id="28675" name="Picture 2" descr="C:\Users\HP ENVY\AppData\Local\Microsoft\Windows\INetCache\IE\9IGE5QYP\MC900433602[1].wmf"/>
          <p:cNvPicPr>
            <a:picLocks noChangeAspect="1" noChangeArrowheads="1"/>
          </p:cNvPicPr>
          <p:nvPr/>
        </p:nvPicPr>
        <p:blipFill>
          <a:blip r:embed="rId2" cstate="print"/>
          <a:srcRect/>
          <a:stretch>
            <a:fillRect/>
          </a:stretch>
        </p:blipFill>
        <p:spPr bwMode="auto">
          <a:xfrm>
            <a:off x="6156325" y="3716338"/>
            <a:ext cx="1871663" cy="253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000" b="1" dirty="0" smtClean="0"/>
              <a:t>Tribunale di Lecce del 16 marzo 2016</a:t>
            </a:r>
          </a:p>
        </p:txBody>
      </p:sp>
      <p:sp>
        <p:nvSpPr>
          <p:cNvPr id="3" name="Segnaposto contenuto 2"/>
          <p:cNvSpPr>
            <a:spLocks noGrp="1"/>
          </p:cNvSpPr>
          <p:nvPr>
            <p:ph idx="1"/>
          </p:nvPr>
        </p:nvSpPr>
        <p:spPr/>
        <p:txBody>
          <a:bodyPr>
            <a:noAutofit/>
          </a:bodyPr>
          <a:lstStyle/>
          <a:p>
            <a:pPr algn="just"/>
            <a:r>
              <a:rPr lang="it-IT" sz="1550" dirty="0" smtClean="0"/>
              <a:t>Conseguentemente è da censurare è il provvedimento del </a:t>
            </a:r>
            <a:r>
              <a:rPr lang="it-IT" sz="1550" dirty="0" smtClean="0">
                <a:solidFill>
                  <a:srgbClr val="FF0000"/>
                </a:solidFill>
              </a:rPr>
              <a:t>Tribunale di Lecce del 16 marzo 2016 (</a:t>
            </a:r>
            <a:r>
              <a:rPr lang="it-IT" sz="1550" dirty="0" smtClean="0">
                <a:solidFill>
                  <a:srgbClr val="0070C0"/>
                </a:solidFill>
              </a:rPr>
              <a:t>in</a:t>
            </a:r>
            <a:r>
              <a:rPr lang="it-IT" sz="1550" dirty="0" smtClean="0">
                <a:solidFill>
                  <a:srgbClr val="FF0000"/>
                </a:solidFill>
              </a:rPr>
              <a:t> </a:t>
            </a:r>
            <a:r>
              <a:rPr lang="it-IT" sz="1550" dirty="0" smtClean="0">
                <a:solidFill>
                  <a:srgbClr val="FF0000"/>
                </a:solidFill>
                <a:hlinkClick r:id="rId2"/>
              </a:rPr>
              <a:t>http://www.jusdicere.it/Ragionando/</a:t>
            </a:r>
            <a:r>
              <a:rPr lang="it-IT" sz="1550" dirty="0" err="1" smtClean="0">
                <a:solidFill>
                  <a:srgbClr val="FF0000"/>
                </a:solidFill>
                <a:hlinkClick r:id="rId2"/>
              </a:rPr>
              <a:t>wp-content</a:t>
            </a:r>
            <a:r>
              <a:rPr lang="it-IT" sz="1550" dirty="0" smtClean="0">
                <a:solidFill>
                  <a:srgbClr val="FF0000"/>
                </a:solidFill>
                <a:hlinkClick r:id="rId2"/>
              </a:rPr>
              <a:t>/</a:t>
            </a:r>
            <a:r>
              <a:rPr lang="it-IT" sz="1550" dirty="0" err="1" smtClean="0">
                <a:solidFill>
                  <a:srgbClr val="FF0000"/>
                </a:solidFill>
                <a:hlinkClick r:id="rId2"/>
              </a:rPr>
              <a:t>uploads</a:t>
            </a:r>
            <a:r>
              <a:rPr lang="it-IT" sz="1550" dirty="0" smtClean="0">
                <a:solidFill>
                  <a:srgbClr val="FF0000"/>
                </a:solidFill>
                <a:hlinkClick r:id="rId2"/>
              </a:rPr>
              <a:t>/2016/03/TribLecce-Ordinanza-16-03-2016.pdf</a:t>
            </a:r>
            <a:r>
              <a:rPr lang="it-IT" sz="1550" dirty="0" smtClean="0">
                <a:solidFill>
                  <a:srgbClr val="FF0000"/>
                </a:solidFill>
              </a:rPr>
              <a:t>) </a:t>
            </a:r>
            <a:r>
              <a:rPr lang="it-IT" sz="1550" dirty="0" smtClean="0"/>
              <a:t>il quale ritiene, stante la mancata costituzione in giudizio di una società convenuta  e pur in presenza della prova dell’avvenuta notifica tramite PEC dell’atto di citazione fornita correttamente dall’attore (</a:t>
            </a:r>
            <a:r>
              <a:rPr lang="it-IT" sz="1550" b="1" dirty="0" smtClean="0"/>
              <a:t>tramite il deposito telematico del messaggio pec contenete la ricevuta COMPLETA di avvenuta accettazione e consegna</a:t>
            </a:r>
            <a:r>
              <a:rPr lang="it-IT" sz="1550" dirty="0" smtClean="0"/>
              <a:t>), di poter ordinare all’attore di provvedere alla rinnovazione della notifica della citazione secondo l’ordinario procedimento a mezzo ufficiale giudiziario sul presupposto che:</a:t>
            </a:r>
          </a:p>
          <a:p>
            <a:pPr algn="just"/>
            <a:r>
              <a:rPr lang="it-IT" sz="1550" dirty="0" smtClean="0"/>
              <a:t>“1 - che la normativa che impone alle imprese di dotarsi di casella di posta elettronica non obbliga, però, le stesse imprese di munirsi di programmi elettronici che consentono la lettura degli atti inviati con firma digitale;</a:t>
            </a:r>
          </a:p>
          <a:p>
            <a:pPr algn="just"/>
            <a:r>
              <a:rPr lang="it-IT" sz="1550" dirty="0" smtClean="0"/>
              <a:t>2 – che non vi è prova che la società convenuta sia in effettivo possesso di tali programmi;</a:t>
            </a:r>
          </a:p>
          <a:p>
            <a:pPr algn="just"/>
            <a:r>
              <a:rPr lang="it-IT" sz="1550" dirty="0" smtClean="0"/>
              <a:t>3 – che, quindi, non vi è prova che la stessa abbia potuto prendere visione dell’atto di citazione</a:t>
            </a:r>
          </a:p>
          <a:p>
            <a:pPr algn="just"/>
            <a:r>
              <a:rPr lang="it-IT" sz="1550" dirty="0" smtClean="0"/>
              <a:t>4 – che tale prova non si evince, comunque, dalle comunicazioni allegate in atti relative alla accettazione ed alla consegna dell’atto di citazione;</a:t>
            </a:r>
          </a:p>
          <a:p>
            <a:pPr algn="just"/>
            <a:r>
              <a:rPr lang="it-IT" sz="1550" dirty="0" smtClean="0"/>
              <a:t>5 – che, per l’effetto, non può dichiararsi la contumacia della società</a:t>
            </a:r>
            <a:endParaRPr lang="it-IT" sz="1550"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190</a:t>
            </a:fld>
            <a:endParaRPr lang="it-IT"/>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it-IT" sz="4000" b="1" dirty="0" smtClean="0"/>
              <a:t>Corte di Cassazione, Sesta Sezione,   ordinanza 31.08.2017 n. 20672 </a:t>
            </a:r>
          </a:p>
        </p:txBody>
      </p:sp>
      <p:sp>
        <p:nvSpPr>
          <p:cNvPr id="3" name="Segnaposto contenuto 2"/>
          <p:cNvSpPr>
            <a:spLocks noGrp="1"/>
          </p:cNvSpPr>
          <p:nvPr>
            <p:ph idx="1"/>
          </p:nvPr>
        </p:nvSpPr>
        <p:spPr/>
        <p:txBody>
          <a:bodyPr>
            <a:normAutofit fontScale="77500" lnSpcReduction="20000"/>
          </a:bodyPr>
          <a:lstStyle/>
          <a:p>
            <a:pPr algn="just">
              <a:buNone/>
            </a:pPr>
            <a:r>
              <a:rPr lang="it-IT" dirty="0" smtClean="0"/>
              <a:t>La Corte di Cassazione, Sesta Sezione Civile, con ordinanza interlocutoria n. 20672/2017 dell’11 maggio 2017, depositata il 31 agosto 2017, rimette gli atti al Primo Presidente, affinché valuti “...l'opportunità di assegnare la trattazione del ricorso alle Sezioni Unite sulla questione di massima di particolare importanza indicata in motivazione...” al fine di valutare </a:t>
            </a:r>
            <a:r>
              <a:rPr lang="it-IT" b="1" dirty="0" smtClean="0"/>
              <a:t>“...la ritualità o meno della notifica del controricorso, avvenuta con allegazione al messaggio di PEC di tre file in formato «.pdf» e non «.p7m» e quindi da ritenersi privi di firma digitale...”</a:t>
            </a:r>
            <a:r>
              <a:rPr lang="it-IT" dirty="0" smtClean="0"/>
              <a:t> e “...sulla quale non risulta essersi ancora consolidato un orientamento della giurisprudenza di legittimità, nonostante investa un punto focale del processo civile telematica e l'applicazione ad esso di fondamentali principi della </a:t>
            </a:r>
            <a:r>
              <a:rPr lang="it-IT" dirty="0" err="1" smtClean="0"/>
              <a:t>processualistica</a:t>
            </a:r>
            <a:r>
              <a:rPr lang="it-IT" dirty="0" smtClean="0"/>
              <a:t>... </a:t>
            </a:r>
          </a:p>
          <a:p>
            <a:pPr algn="just">
              <a:buNone/>
            </a:pPr>
            <a:r>
              <a:rPr lang="it-IT" dirty="0" smtClean="0"/>
              <a:t/>
            </a:r>
            <a:br>
              <a:rPr lang="it-IT" dirty="0" smtClean="0"/>
            </a:br>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191</a:t>
            </a:fld>
            <a:endParaRPr lang="it-IT"/>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052736"/>
            <a:ext cx="8229600" cy="5271864"/>
          </a:xfrm>
        </p:spPr>
        <p:txBody>
          <a:bodyPr>
            <a:normAutofit fontScale="92500" lnSpcReduction="10000"/>
          </a:bodyPr>
          <a:lstStyle/>
          <a:p>
            <a:r>
              <a:rPr lang="it-IT" dirty="0" smtClean="0"/>
              <a:t>Nel caso di specie, le premesse sbagliate da cui trae origine l’ordinanza in commento della Corte di Cassazione sono due:</a:t>
            </a:r>
          </a:p>
          <a:p>
            <a:pPr algn="just"/>
            <a:r>
              <a:rPr lang="it-IT" b="1" dirty="0" smtClean="0"/>
              <a:t>1)</a:t>
            </a:r>
            <a:r>
              <a:rPr lang="it-IT" dirty="0" smtClean="0"/>
              <a:t> il Collegio ritiene che nella notifica tramite PEC in esame la stessa sia avvenuta in modalità non rituale in quanto “</a:t>
            </a:r>
            <a:r>
              <a:rPr lang="it-IT" b="1" dirty="0" smtClean="0"/>
              <a:t>eseguita con documento nativo informatico a mezzo </a:t>
            </a:r>
            <a:r>
              <a:rPr lang="it-IT" b="1" dirty="0" err="1" smtClean="0"/>
              <a:t>p.e.c.</a:t>
            </a:r>
            <a:r>
              <a:rPr lang="it-IT" b="1" dirty="0" smtClean="0"/>
              <a:t> ma con file</a:t>
            </a:r>
            <a:r>
              <a:rPr lang="it-IT" dirty="0" smtClean="0"/>
              <a:t> ...</a:t>
            </a:r>
            <a:r>
              <a:rPr lang="it-IT" b="1" dirty="0" smtClean="0"/>
              <a:t>con estensione</a:t>
            </a:r>
            <a:r>
              <a:rPr lang="it-IT" dirty="0" smtClean="0"/>
              <a:t> ... </a:t>
            </a:r>
            <a:r>
              <a:rPr lang="it-IT" b="1" dirty="0" smtClean="0"/>
              <a:t>diversa da quella espressamente prescritta”.</a:t>
            </a:r>
          </a:p>
          <a:p>
            <a:pPr algn="just"/>
            <a:r>
              <a:rPr lang="it-IT" b="1" dirty="0" smtClean="0"/>
              <a:t>2)</a:t>
            </a:r>
            <a:r>
              <a:rPr lang="it-IT" dirty="0" smtClean="0"/>
              <a:t> la Cassazione considera firmato digitalmente il solo file con l’</a:t>
            </a:r>
            <a:r>
              <a:rPr lang="it-IT" b="1" dirty="0" smtClean="0"/>
              <a:t>estensione .p7m </a:t>
            </a:r>
            <a:r>
              <a:rPr lang="it-IT" dirty="0" smtClean="0"/>
              <a:t>mentre un file con la sola estensione .pdf dovrà sempre ritenersi privo di firma digitale, così non è perché un atto nativo in </a:t>
            </a:r>
            <a:r>
              <a:rPr lang="it-IT" dirty="0" err="1" smtClean="0"/>
              <a:t>formato.pdf</a:t>
            </a:r>
            <a:r>
              <a:rPr lang="it-IT" dirty="0" smtClean="0"/>
              <a:t> con firma digitale </a:t>
            </a:r>
            <a:r>
              <a:rPr lang="it-IT" dirty="0" err="1" smtClean="0"/>
              <a:t>Pades-Bes</a:t>
            </a:r>
            <a:r>
              <a:rPr lang="it-IT" dirty="0" smtClean="0"/>
              <a:t>, pur conservando l’estensione pdf risulta è atto perfettamente notificabile ai sensi della normativa vigente</a:t>
            </a:r>
          </a:p>
          <a:p>
            <a:pPr algn="just"/>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192</a:t>
            </a:fld>
            <a:endParaRPr lang="it-IT"/>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it-IT" sz="4000" b="1" dirty="0" smtClean="0"/>
              <a:t>Cassazione Civile, sezione tributaria, ordinanza 16.02.2018 n. 3805</a:t>
            </a:r>
            <a:endParaRPr lang="it-IT" sz="4000" b="1" dirty="0"/>
          </a:p>
        </p:txBody>
      </p:sp>
      <p:sp>
        <p:nvSpPr>
          <p:cNvPr id="3" name="Segnaposto contenuto 2"/>
          <p:cNvSpPr>
            <a:spLocks noGrp="1"/>
          </p:cNvSpPr>
          <p:nvPr>
            <p:ph idx="1"/>
          </p:nvPr>
        </p:nvSpPr>
        <p:spPr/>
        <p:txBody>
          <a:bodyPr>
            <a:normAutofit fontScale="92500"/>
          </a:bodyPr>
          <a:lstStyle/>
          <a:p>
            <a:pPr algn="just"/>
            <a:r>
              <a:rPr lang="it-IT" dirty="0" smtClean="0"/>
              <a:t>Corregge l’interpretazione errata data dalla precedente ordinanza  della sezione </a:t>
            </a:r>
            <a:r>
              <a:rPr lang="it-IT" dirty="0" err="1" smtClean="0"/>
              <a:t>VI</a:t>
            </a:r>
            <a:r>
              <a:rPr lang="it-IT" dirty="0" smtClean="0"/>
              <a:t> confermando che:</a:t>
            </a:r>
          </a:p>
          <a:p>
            <a:pPr algn="just"/>
            <a:r>
              <a:rPr lang="it-IT" dirty="0" smtClean="0"/>
              <a:t>1) negli uffici in cui non è stato ancora stato attivato il processo telematico (</a:t>
            </a:r>
            <a:r>
              <a:rPr lang="it-IT" dirty="0" err="1" smtClean="0"/>
              <a:t>id</a:t>
            </a:r>
            <a:r>
              <a:rPr lang="it-IT" dirty="0" smtClean="0"/>
              <a:t> est. Giudice di Pace e Cassazione) è ammissibile che l’atto notificato a mezzo pec  sia una copia informatica, anche per immagine, in formato pdf</a:t>
            </a:r>
          </a:p>
          <a:p>
            <a:pPr algn="just"/>
            <a:r>
              <a:rPr lang="it-IT" dirty="0" smtClean="0"/>
              <a:t>2) l’atto principale , così come la </a:t>
            </a:r>
            <a:r>
              <a:rPr lang="it-IT" dirty="0" err="1" smtClean="0"/>
              <a:t>relata</a:t>
            </a:r>
            <a:r>
              <a:rPr lang="it-IT" dirty="0" smtClean="0"/>
              <a:t>, contenuti nel messaggio pec, possono essere sottoscritti digitalmente sia in formato </a:t>
            </a:r>
            <a:r>
              <a:rPr lang="it-IT" dirty="0" err="1" smtClean="0"/>
              <a:t>CAdES</a:t>
            </a:r>
            <a:r>
              <a:rPr lang="it-IT" dirty="0" smtClean="0"/>
              <a:t> che </a:t>
            </a:r>
            <a:r>
              <a:rPr lang="it-IT" dirty="0" err="1" smtClean="0"/>
              <a:t>PadES</a:t>
            </a:r>
            <a:r>
              <a:rPr lang="it-IT" dirty="0" smtClean="0"/>
              <a:t>, essendo entrambi formati di firma ammissibili ai sensi della normativa applicabile alle notifiche via pec</a:t>
            </a:r>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193</a:t>
            </a:fld>
            <a:endParaRPr lang="it-IT"/>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052736"/>
            <a:ext cx="8229600" cy="5271864"/>
          </a:xfrm>
        </p:spPr>
        <p:txBody>
          <a:bodyPr>
            <a:normAutofit fontScale="40000" lnSpcReduction="20000"/>
          </a:bodyPr>
          <a:lstStyle/>
          <a:p>
            <a:pPr algn="just"/>
            <a:r>
              <a:rPr lang="it-IT" sz="4600" dirty="0" smtClean="0"/>
              <a:t>Dopo una attenta e precisa ricostruzione della normativa applicabile alle notifiche degli avvocati tramite PEC, il Collegio afferma che </a:t>
            </a:r>
            <a:r>
              <a:rPr lang="it-IT" sz="4600" i="1" dirty="0" smtClean="0"/>
              <a:t>“in particolare la L. n. 53 del 1994, nel disciplinare le modalità di notifica tramite PEC, rimanda all'art. 19 bis del Provvedimento </a:t>
            </a:r>
            <a:r>
              <a:rPr lang="it-IT" sz="4600" i="1" dirty="0" err="1" smtClean="0"/>
              <a:t>D.G.S.I.A</a:t>
            </a:r>
            <a:r>
              <a:rPr lang="it-IT" sz="4600" i="1" dirty="0" smtClean="0"/>
              <a:t> del 16.06.2014 . (Notificazioni per via telematica eseguite dagli avvocati - art. 18 del regolamento), </a:t>
            </a:r>
            <a:endParaRPr lang="it-IT" sz="4600" dirty="0" smtClean="0"/>
          </a:p>
          <a:p>
            <a:pPr algn="just"/>
            <a:r>
              <a:rPr lang="it-IT" sz="4600" u="sng" dirty="0" smtClean="0">
                <a:hlinkClick r:id="rId2"/>
              </a:rPr>
              <a:t>http://pst.giustizia.it/PST/resources/cms/documents/Estratto_Gazzetta_Ufficiale_99_2014.pdf </a:t>
            </a:r>
            <a:r>
              <a:rPr lang="it-IT" sz="4600" i="1" dirty="0" smtClean="0"/>
              <a:t>emanate in attuazione del codice dell'amministrazione digitale, che al comma 1, e al comma 2, prevede solo che l'atto sia in formato PDF; ciò anche nell'ipotesi di notifica tramite PEC da eseguirsi in un procedimento dinanzi alla Corte di cassazione.”</a:t>
            </a:r>
            <a:r>
              <a:rPr lang="it-IT" sz="4600" dirty="0" smtClean="0"/>
              <a:t>.</a:t>
            </a:r>
          </a:p>
          <a:p>
            <a:pPr algn="just"/>
            <a:r>
              <a:rPr lang="it-IT" sz="4600" dirty="0" smtClean="0"/>
              <a:t>In realtà la L. 53/94 non prevede solo che l’atto (oggetto della notifica) sia in formato PDF in quanto, così come si evince dall’art. 3 bis comma 1 della citata norma, la notifica con modalità telematica deve eseguirsi </a:t>
            </a:r>
            <a:r>
              <a:rPr lang="it-IT" sz="4600" i="1" dirty="0" smtClean="0"/>
              <a:t>“nel rispetto della normativa, anche regolamentare, concernente la sottoscrizione, la trasmissione e la ricezione dei documenti informatici.”</a:t>
            </a:r>
            <a:r>
              <a:rPr lang="it-IT" sz="4600" dirty="0" smtClean="0"/>
              <a:t>; ciò comporta che, quanto alle notifiche da effettuarsi in procedimenti dinanzi il Tribunale o la Corte d’Appello, il notificante non possa non osservare anche quanto previsto dalle regole e specifiche tecniche del PCT (</a:t>
            </a:r>
            <a:r>
              <a:rPr lang="it-IT" sz="4600" b="1" dirty="0" smtClean="0">
                <a:hlinkClick r:id="rId3"/>
              </a:rPr>
              <a:t>DM 44/11</a:t>
            </a:r>
            <a:r>
              <a:rPr lang="it-IT" sz="4600" dirty="0" smtClean="0"/>
              <a:t> e specifiche 16 aprile 2014 da ultimo modificate il 7 gennaio 2016) e quindi debba attenersi a quanto disposto sia dall’art. 19 bis comma 1 sia dall’articolo 12 lettera d) il quale prevede che l’atto debba essere sottoscritto con firma digitale (</a:t>
            </a:r>
            <a:r>
              <a:rPr lang="it-IT" sz="4600" dirty="0" err="1" smtClean="0"/>
              <a:t>CAdES</a:t>
            </a:r>
            <a:r>
              <a:rPr lang="it-IT" sz="4600" dirty="0" smtClean="0"/>
              <a:t> o </a:t>
            </a:r>
            <a:r>
              <a:rPr lang="it-IT" sz="4600" dirty="0" err="1" smtClean="0"/>
              <a:t>PAdES</a:t>
            </a:r>
            <a:r>
              <a:rPr lang="it-IT" sz="4600" dirty="0" smtClean="0"/>
              <a:t>) così come disposto dal successivo comma 2.</a:t>
            </a: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194</a:t>
            </a:fld>
            <a:endParaRPr lang="it-IT"/>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5127848"/>
          </a:xfrm>
        </p:spPr>
        <p:txBody>
          <a:bodyPr>
            <a:normAutofit fontScale="92500" lnSpcReduction="20000"/>
          </a:bodyPr>
          <a:lstStyle/>
          <a:p>
            <a:pPr algn="just"/>
            <a:r>
              <a:rPr lang="it-IT" dirty="0" smtClean="0"/>
              <a:t>Solo nei casi in cui l’atto da notificarsi sia relativo ad un procedimento del Giudice di Pace o della Corte di Cassazione (posto che, ad oggi, dinanzi a tali Uffici non è stato attivato il processo telematico) sarebbe applicabile l’art. 19 bis comma 2 delle citate specifiche tecniche il quale consente, nei casi in cui l’atto non debba essere depositato in cancelleria telematicamente, che quest’ultimo possa essere allegato alla PEC anche sotto forma di copia informatica, anche per immagine, in formato PDF; in tale ipotesi quindi l’atto del processo verrebbe stampato, sottoscritto nella modalità tradizionale, scansionato e allegato alla PEC, </a:t>
            </a:r>
            <a:r>
              <a:rPr lang="it-IT" b="1" u="sng" dirty="0" smtClean="0">
                <a:solidFill>
                  <a:srgbClr val="C00000"/>
                </a:solidFill>
              </a:rPr>
              <a:t>senza sottoscrizione digitale </a:t>
            </a:r>
            <a:r>
              <a:rPr lang="it-IT" dirty="0" smtClean="0"/>
              <a:t>ma con attestazione di conformità nella </a:t>
            </a:r>
            <a:r>
              <a:rPr lang="it-IT" dirty="0" err="1" smtClean="0"/>
              <a:t>relata</a:t>
            </a:r>
            <a:r>
              <a:rPr lang="it-IT" dirty="0" smtClean="0"/>
              <a:t> di notifica (anch’essa da allegare alla PEC) effettuata ai sensi del combinato disposto dell’art. 3 bis L. 53/94 e art. 16 </a:t>
            </a:r>
            <a:r>
              <a:rPr lang="it-IT" dirty="0" err="1" smtClean="0"/>
              <a:t>undecies</a:t>
            </a:r>
            <a:r>
              <a:rPr lang="it-IT" dirty="0" smtClean="0"/>
              <a:t> comma 3 </a:t>
            </a:r>
            <a:r>
              <a:rPr lang="it-IT" b="1" dirty="0" err="1" smtClean="0">
                <a:hlinkClick r:id="rId2"/>
              </a:rPr>
              <a:t>DL</a:t>
            </a:r>
            <a:r>
              <a:rPr lang="it-IT" b="1" dirty="0" smtClean="0">
                <a:hlinkClick r:id="rId2"/>
              </a:rPr>
              <a:t> 179/12</a:t>
            </a:r>
            <a:r>
              <a:rPr lang="it-IT" dirty="0" smtClean="0"/>
              <a:t>.   </a:t>
            </a: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195</a:t>
            </a:fld>
            <a:endParaRPr lang="it-IT"/>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64704"/>
            <a:ext cx="8229600" cy="1440160"/>
          </a:xfrm>
        </p:spPr>
        <p:txBody>
          <a:bodyPr>
            <a:normAutofit fontScale="90000"/>
          </a:bodyPr>
          <a:lstStyle/>
          <a:p>
            <a:pPr algn="ctr"/>
            <a:r>
              <a:rPr lang="it-IT" sz="4800" b="1" i="1" dirty="0" smtClean="0"/>
              <a:t>Grazie dell’attenzione</a:t>
            </a:r>
            <a:br>
              <a:rPr lang="it-IT" sz="4800" b="1" i="1" dirty="0" smtClean="0"/>
            </a:br>
            <a:r>
              <a:rPr lang="it-IT" sz="4800" b="1" i="1" dirty="0" smtClean="0"/>
              <a:t>Avv. Andrea </a:t>
            </a:r>
            <a:r>
              <a:rPr lang="it-IT" sz="4800" b="1" i="1" dirty="0" err="1" smtClean="0"/>
              <a:t>Deangeli</a:t>
            </a:r>
            <a:endParaRPr lang="it-IT" sz="4800" b="1" i="1"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196</a:t>
            </a:fld>
            <a:endParaRPr lang="it-IT"/>
          </a:p>
        </p:txBody>
      </p:sp>
      <p:pic>
        <p:nvPicPr>
          <p:cNvPr id="6" name="Segnaposto contenuto 5" descr="10740233-emoticon-che-punta-una-pistola-sulla-testa.jpg"/>
          <p:cNvPicPr>
            <a:picLocks noGrp="1" noChangeAspect="1"/>
          </p:cNvPicPr>
          <p:nvPr>
            <p:ph idx="1"/>
          </p:nvPr>
        </p:nvPicPr>
        <p:blipFill>
          <a:blip r:embed="rId2" cstate="print"/>
          <a:stretch>
            <a:fillRect/>
          </a:stretch>
        </p:blipFill>
        <p:spPr>
          <a:xfrm>
            <a:off x="1714500" y="2313781"/>
            <a:ext cx="5715000" cy="3632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63885"/>
            <a:ext cx="8229600" cy="5289451"/>
          </a:xfrm>
        </p:spPr>
        <p:txBody>
          <a:bodyPr>
            <a:normAutofit lnSpcReduction="10000"/>
          </a:bodyPr>
          <a:lstStyle/>
          <a:p>
            <a:pPr algn="just"/>
            <a:r>
              <a:rPr lang="it-IT" sz="2800" b="1" dirty="0" smtClean="0"/>
              <a:t>Possiamo continuare ad utilizzare gli Ufficiali Giudiziari per notificare i nostri atti, oppure il servizio postale quando notifichiamo gli atti in proprio ai sensi della legge 53/1994,   ma essendo </a:t>
            </a:r>
            <a:r>
              <a:rPr lang="it-IT" sz="2800" b="1" u="sng" dirty="0" smtClean="0"/>
              <a:t>per legge obbligati </a:t>
            </a:r>
            <a:r>
              <a:rPr lang="it-IT" sz="2800" b="1" dirty="0" smtClean="0"/>
              <a:t>ad avere e mantenere efficiente una casella </a:t>
            </a:r>
            <a:r>
              <a:rPr lang="it-IT" sz="2800" b="1" dirty="0" err="1" smtClean="0"/>
              <a:t>p.e.c.</a:t>
            </a:r>
            <a:r>
              <a:rPr lang="it-IT" sz="2800" b="1" dirty="0" smtClean="0"/>
              <a:t> (</a:t>
            </a:r>
            <a:r>
              <a:rPr lang="it-IT" sz="2800" dirty="0" smtClean="0"/>
              <a:t>ex art. 16, comma 7, del decreto-legge 29 novembre 2008, n. 185, convertito in Legge 28 gennaio 2008, n. 185)</a:t>
            </a:r>
            <a:r>
              <a:rPr lang="it-IT" sz="2800" b="1" dirty="0" smtClean="0"/>
              <a:t> non possiamo sottrarci ad essere destinatari delle notifiche telematiche, così come pure alcune tipologie  dei nostri clienti; infatti la </a:t>
            </a:r>
            <a:r>
              <a:rPr lang="it-IT" sz="2800" b="1" dirty="0" err="1" smtClean="0"/>
              <a:t>p.e.c.</a:t>
            </a:r>
            <a:r>
              <a:rPr lang="it-IT" sz="2800" b="1" dirty="0" smtClean="0"/>
              <a:t> è obbligatoria per le imprese, sia individuali sia collettive.</a:t>
            </a: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2</a:t>
            </a:fld>
            <a:endParaRPr lang="it-I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48680"/>
            <a:ext cx="8229600" cy="1298408"/>
          </a:xfrm>
        </p:spPr>
        <p:txBody>
          <a:bodyPr>
            <a:normAutofit fontScale="90000"/>
          </a:bodyPr>
          <a:lstStyle/>
          <a:p>
            <a:r>
              <a:rPr lang="it-IT" b="1" dirty="0" smtClean="0">
                <a:solidFill>
                  <a:srgbClr val="FF0000"/>
                </a:solidFill>
                <a:latin typeface="Arial" panose="020B0604020202020204" pitchFamily="34" charset="0"/>
                <a:cs typeface="Arial" panose="020B0604020202020204" pitchFamily="34" charset="0"/>
              </a:rPr>
              <a:t>I VANTAGGI DELLA NOTIFICA IN PROPRIO</a:t>
            </a:r>
            <a:endParaRPr lang="it-IT" dirty="0"/>
          </a:p>
        </p:txBody>
      </p:sp>
      <p:sp>
        <p:nvSpPr>
          <p:cNvPr id="3" name="Segnaposto contenuto 2"/>
          <p:cNvSpPr>
            <a:spLocks noGrp="1"/>
          </p:cNvSpPr>
          <p:nvPr>
            <p:ph idx="1"/>
          </p:nvPr>
        </p:nvSpPr>
        <p:spPr/>
        <p:txBody>
          <a:bodyPr/>
          <a:lstStyle/>
          <a:p>
            <a:pPr algn="just"/>
            <a:r>
              <a:rPr lang="it-IT" sz="3200" dirty="0" smtClean="0"/>
              <a:t>L’avvocato è subito in possesso dell’originale dell’atto notificato per l’iscrizione a ruolo (</a:t>
            </a:r>
            <a:r>
              <a:rPr lang="it-IT" sz="2400" dirty="0" smtClean="0"/>
              <a:t>che secondo alcuni commentatori andrebbe necessariamente eseguita solo telematicamente o quanto meno successivamente all’iscrizione tradizionale “cartacea” andrebbe sempre depositata telematicamente la prova dell’avvenuta notifica via pec</a:t>
            </a:r>
            <a:r>
              <a:rPr lang="it-IT" sz="3200" dirty="0" smtClean="0"/>
              <a:t>) ed anche per la trascrizione della domanda giudiziale.</a:t>
            </a: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20</a:t>
            </a:fld>
            <a:endParaRPr lang="it-IT"/>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fontScale="90000"/>
          </a:bodyPr>
          <a:lstStyle/>
          <a:p>
            <a:r>
              <a:rPr lang="it-IT" b="1" dirty="0" smtClean="0">
                <a:solidFill>
                  <a:srgbClr val="FF0000"/>
                </a:solidFill>
                <a:latin typeface="Arial" panose="020B0604020202020204" pitchFamily="34" charset="0"/>
                <a:cs typeface="Arial" panose="020B0604020202020204" pitchFamily="34" charset="0"/>
              </a:rPr>
              <a:t>I VANTAGGI DELLA NOTIFICA IN PROPRIO</a:t>
            </a:r>
            <a:endParaRPr lang="it-IT" dirty="0"/>
          </a:p>
        </p:txBody>
      </p:sp>
      <p:sp>
        <p:nvSpPr>
          <p:cNvPr id="31746" name="Segnaposto contenuto 2"/>
          <p:cNvSpPr>
            <a:spLocks noGrp="1"/>
          </p:cNvSpPr>
          <p:nvPr>
            <p:ph idx="1"/>
          </p:nvPr>
        </p:nvSpPr>
        <p:spPr>
          <a:xfrm>
            <a:off x="900113" y="1628775"/>
            <a:ext cx="7272337" cy="4752975"/>
          </a:xfrm>
        </p:spPr>
        <p:txBody>
          <a:bodyPr>
            <a:normAutofit lnSpcReduction="10000"/>
          </a:bodyPr>
          <a:lstStyle/>
          <a:p>
            <a:pPr algn="just" eaLnBrk="1" hangingPunct="1">
              <a:lnSpc>
                <a:spcPct val="90000"/>
              </a:lnSpc>
            </a:pPr>
            <a:endParaRPr lang="it-IT" sz="4400" dirty="0" smtClean="0"/>
          </a:p>
          <a:p>
            <a:pPr algn="just" eaLnBrk="1" hangingPunct="1">
              <a:lnSpc>
                <a:spcPct val="90000"/>
              </a:lnSpc>
            </a:pPr>
            <a:r>
              <a:rPr lang="it-IT" sz="4400" dirty="0" smtClean="0"/>
              <a:t>Possibilità di sapere subito se la notifica è andata a buon fine (è sufficiente ricevere la “ricevuta di consegna”).</a:t>
            </a:r>
          </a:p>
          <a:p>
            <a:pPr>
              <a:lnSpc>
                <a:spcPct val="90000"/>
              </a:lnSpc>
              <a:buNone/>
            </a:pPr>
            <a:r>
              <a:rPr lang="it-IT" sz="4400" dirty="0" smtClean="0"/>
              <a:t/>
            </a:r>
            <a:br>
              <a:rPr lang="it-IT" sz="4400" dirty="0" smtClean="0"/>
            </a:br>
            <a:r>
              <a:rPr lang="it-IT" sz="4000" dirty="0" smtClean="0">
                <a:solidFill>
                  <a:srgbClr val="FF0000"/>
                </a:solidFill>
              </a:rPr>
              <a:t> </a:t>
            </a:r>
            <a:r>
              <a:rPr lang="it-IT" dirty="0" smtClean="0">
                <a:solidFill>
                  <a:srgbClr val="FF0000"/>
                </a:solidFill>
              </a:rPr>
              <a:t>CARTELLA ESEMPIO n. 2A</a:t>
            </a:r>
            <a:endParaRPr lang="it-IT" b="1" u="sng" dirty="0" smtClean="0">
              <a:solidFill>
                <a:schemeClr val="hlink"/>
              </a:solidFill>
            </a:endParaRPr>
          </a:p>
        </p:txBody>
      </p:sp>
      <p:sp>
        <p:nvSpPr>
          <p:cNvPr id="5" name="Segnaposto numero diapositiva 4"/>
          <p:cNvSpPr>
            <a:spLocks noGrp="1"/>
          </p:cNvSpPr>
          <p:nvPr>
            <p:ph type="sldNum" sz="quarter" idx="12"/>
          </p:nvPr>
        </p:nvSpPr>
        <p:spPr/>
        <p:txBody>
          <a:bodyPr/>
          <a:lstStyle/>
          <a:p>
            <a:pPr>
              <a:defRPr/>
            </a:pPr>
            <a:fld id="{6760DCDF-4545-43EB-A83E-5BCC688F7EC7}" type="slidenum">
              <a:rPr lang="it-IT" smtClean="0"/>
              <a:pPr>
                <a:defRPr/>
              </a:pPr>
              <a:t>21</a:t>
            </a:fld>
            <a:endParaRPr lang="it-IT"/>
          </a:p>
        </p:txBody>
      </p:sp>
      <p:pic>
        <p:nvPicPr>
          <p:cNvPr id="31747" name="Picture 2" descr="C:\Users\HP ENVY\AppData\Local\Microsoft\Windows\INetCache\IE\LZCJW6AP\MC900358527[1].wmf"/>
          <p:cNvPicPr>
            <a:picLocks noChangeAspect="1" noChangeArrowheads="1"/>
          </p:cNvPicPr>
          <p:nvPr/>
        </p:nvPicPr>
        <p:blipFill>
          <a:blip r:embed="rId2" cstate="print"/>
          <a:srcRect/>
          <a:stretch>
            <a:fillRect/>
          </a:stretch>
        </p:blipFill>
        <p:spPr bwMode="auto">
          <a:xfrm>
            <a:off x="5508104" y="4581128"/>
            <a:ext cx="2663825" cy="1585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fontScale="90000"/>
          </a:bodyPr>
          <a:lstStyle/>
          <a:p>
            <a:r>
              <a:rPr lang="it-IT" b="1" dirty="0" smtClean="0">
                <a:solidFill>
                  <a:srgbClr val="FF0000"/>
                </a:solidFill>
                <a:latin typeface="Arial" panose="020B0604020202020204" pitchFamily="34" charset="0"/>
                <a:cs typeface="Arial" panose="020B0604020202020204" pitchFamily="34" charset="0"/>
              </a:rPr>
              <a:t>I VANTAGGI DELLA NOTIFICA IN PROPRIO</a:t>
            </a:r>
            <a:endParaRPr lang="it-IT" dirty="0"/>
          </a:p>
        </p:txBody>
      </p:sp>
      <p:sp>
        <p:nvSpPr>
          <p:cNvPr id="3" name="Segnaposto contenuto 2"/>
          <p:cNvSpPr>
            <a:spLocks noGrp="1"/>
          </p:cNvSpPr>
          <p:nvPr>
            <p:ph idx="1"/>
          </p:nvPr>
        </p:nvSpPr>
        <p:spPr>
          <a:xfrm>
            <a:off x="900113" y="1988839"/>
            <a:ext cx="7272337" cy="4753273"/>
          </a:xfrm>
        </p:spPr>
        <p:txBody>
          <a:bodyPr rtlCol="0">
            <a:normAutofit fontScale="85000" lnSpcReduction="20000"/>
          </a:bodyPr>
          <a:lstStyle/>
          <a:p>
            <a:pPr algn="just">
              <a:buFont typeface="Arial" panose="020B0604020202020204" pitchFamily="34" charset="0"/>
              <a:buChar char="•"/>
              <a:defRPr/>
            </a:pPr>
            <a:r>
              <a:rPr lang="it-IT" sz="4400" dirty="0" smtClean="0"/>
              <a:t>Nella notifica a mezzo PEC non è richiesto infatti che il destinatario abbia realmente letto la mail e preso visione degli allegati (</a:t>
            </a:r>
            <a:r>
              <a:rPr lang="it-IT" sz="4000" dirty="0" smtClean="0"/>
              <a:t>Cass. 21.07.2016, n. 15035, Cass., sez. I, 02.11.2015 n. 22352; Cass.,  sez. lavoro, 02.07.2014 n. 15070 pubblicata il 02/07/2014; Corte d’Appello di Bologna, sentenza del 30/05/2014).</a:t>
            </a:r>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22</a:t>
            </a:fld>
            <a:endParaRPr lang="it-IT"/>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fontScale="90000"/>
          </a:bodyPr>
          <a:lstStyle/>
          <a:p>
            <a:r>
              <a:rPr lang="it-IT" b="1" dirty="0" smtClean="0">
                <a:solidFill>
                  <a:srgbClr val="FF0000"/>
                </a:solidFill>
                <a:latin typeface="Arial" panose="020B0604020202020204" pitchFamily="34" charset="0"/>
                <a:cs typeface="Arial" panose="020B0604020202020204" pitchFamily="34" charset="0"/>
              </a:rPr>
              <a:t>I VANTAGGI DELLA NOTIFICA IN PROPRIO</a:t>
            </a:r>
            <a:endParaRPr lang="it-IT" dirty="0"/>
          </a:p>
        </p:txBody>
      </p:sp>
      <p:sp>
        <p:nvSpPr>
          <p:cNvPr id="3" name="Segnaposto contenuto 2"/>
          <p:cNvSpPr>
            <a:spLocks noGrp="1"/>
          </p:cNvSpPr>
          <p:nvPr>
            <p:ph idx="1"/>
          </p:nvPr>
        </p:nvSpPr>
        <p:spPr>
          <a:xfrm>
            <a:off x="900113" y="2348879"/>
            <a:ext cx="7272337" cy="4175745"/>
          </a:xfrm>
        </p:spPr>
        <p:txBody>
          <a:bodyPr rtlCol="0">
            <a:normAutofit fontScale="77500" lnSpcReduction="20000"/>
          </a:bodyPr>
          <a:lstStyle/>
          <a:p>
            <a:pPr algn="just">
              <a:buFont typeface="Arial" panose="020B0604020202020204" pitchFamily="34" charset="0"/>
              <a:buChar char="•"/>
              <a:defRPr/>
            </a:pPr>
            <a:r>
              <a:rPr lang="it-IT" sz="4400" dirty="0" smtClean="0"/>
              <a:t>Neppure la mancata conoscenza dei programmi per la lettura dei file firmati digitalmente ed allegati alla notifica a mezzo PEC può impedire il perfezionamento della stessa (Cassazione, ordinanza n. </a:t>
            </a:r>
            <a:r>
              <a:rPr lang="it-IT" sz="4400" dirty="0" smtClean="0">
                <a:solidFill>
                  <a:srgbClr val="00B0F0"/>
                </a:solidFill>
              </a:rPr>
              <a:t>22320 del 25.09.2017;  </a:t>
            </a:r>
            <a:r>
              <a:rPr lang="it-IT" sz="4400" i="1" dirty="0" smtClean="0"/>
              <a:t>Tribunale di Mantova, sentenza del 03/06/2014</a:t>
            </a:r>
            <a:r>
              <a:rPr lang="it-IT" sz="4400" dirty="0" smtClean="0"/>
              <a:t>) </a:t>
            </a:r>
            <a:r>
              <a:rPr lang="it-IT" sz="2400" dirty="0" smtClean="0"/>
              <a:t>consultabile all’indirizzo </a:t>
            </a:r>
            <a:r>
              <a:rPr lang="it-IT" sz="2600" dirty="0" smtClean="0"/>
              <a:t>http://www.pergliavvocati.it/</a:t>
            </a:r>
            <a:r>
              <a:rPr lang="it-IT" sz="2600" dirty="0" err="1" smtClean="0"/>
              <a:t>wp-content</a:t>
            </a:r>
            <a:r>
              <a:rPr lang="it-IT" sz="2600" dirty="0" smtClean="0"/>
              <a:t>/</a:t>
            </a:r>
            <a:r>
              <a:rPr lang="it-IT" sz="2600" dirty="0" err="1" smtClean="0"/>
              <a:t>uploads</a:t>
            </a:r>
            <a:r>
              <a:rPr lang="it-IT" sz="2600" dirty="0" smtClean="0"/>
              <a:t>/2015/02/Sentenza-Tribunale-Mantova-03-giugno-2014.pdf</a:t>
            </a:r>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23</a:t>
            </a:fld>
            <a:endParaRPr lang="it-I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Autofit/>
          </a:bodyPr>
          <a:lstStyle/>
          <a:p>
            <a:r>
              <a:rPr lang="it-IT" sz="4500" b="1" dirty="0" smtClean="0">
                <a:solidFill>
                  <a:srgbClr val="FF0000"/>
                </a:solidFill>
                <a:latin typeface="Arial" panose="020B0604020202020204" pitchFamily="34" charset="0"/>
                <a:cs typeface="Arial" panose="020B0604020202020204" pitchFamily="34" charset="0"/>
              </a:rPr>
              <a:t>Il momento perfezionativo della notifica</a:t>
            </a:r>
          </a:p>
        </p:txBody>
      </p:sp>
      <p:sp>
        <p:nvSpPr>
          <p:cNvPr id="3" name="Segnaposto contenuto 2"/>
          <p:cNvSpPr>
            <a:spLocks noGrp="1"/>
          </p:cNvSpPr>
          <p:nvPr>
            <p:ph idx="1"/>
          </p:nvPr>
        </p:nvSpPr>
        <p:spPr>
          <a:xfrm>
            <a:off x="900113" y="2132855"/>
            <a:ext cx="7272337" cy="4391769"/>
          </a:xfrm>
        </p:spPr>
        <p:txBody>
          <a:bodyPr rtlCol="0">
            <a:normAutofit fontScale="85000" lnSpcReduction="10000"/>
          </a:bodyPr>
          <a:lstStyle/>
          <a:p>
            <a:pPr marL="0" indent="0" algn="just" eaLnBrk="1" fontAlgn="auto" hangingPunct="1">
              <a:spcAft>
                <a:spcPts val="0"/>
              </a:spcAft>
              <a:buFont typeface="Arial" panose="020B0604020202020204" pitchFamily="34" charset="0"/>
              <a:buNone/>
              <a:defRPr/>
            </a:pPr>
            <a:r>
              <a:rPr lang="it-IT" sz="4400" dirty="0" smtClean="0"/>
              <a:t>Anche per le notifiche telematiche in proprio opera il principio della scissione soggettiva del momento perfezionativo del procedimento </a:t>
            </a:r>
            <a:r>
              <a:rPr lang="it-IT" sz="4400" dirty="0" err="1" smtClean="0"/>
              <a:t>notificatorio</a:t>
            </a:r>
            <a:r>
              <a:rPr lang="it-IT" sz="4400" dirty="0" smtClean="0"/>
              <a:t> per il notificante ed il destinatario </a:t>
            </a:r>
            <a:r>
              <a:rPr lang="it-IT" sz="4400" i="1" dirty="0" smtClean="0"/>
              <a:t>(Corte </a:t>
            </a:r>
            <a:r>
              <a:rPr lang="it-IT" sz="4400" i="1" dirty="0" err="1" smtClean="0"/>
              <a:t>Cost</a:t>
            </a:r>
            <a:r>
              <a:rPr lang="it-IT" sz="4400" i="1" dirty="0" smtClean="0"/>
              <a:t>. 477/2002; 28/2004 e 97/2004; Corte </a:t>
            </a:r>
            <a:r>
              <a:rPr lang="it-IT" sz="4400" i="1" dirty="0" err="1" smtClean="0"/>
              <a:t>Cass</a:t>
            </a:r>
            <a:r>
              <a:rPr lang="it-IT" sz="4400" i="1" dirty="0" smtClean="0"/>
              <a:t>., Sez. Unite n. 10216/2006) </a:t>
            </a:r>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24</a:t>
            </a:fld>
            <a:endParaRPr lang="it-IT"/>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5400" b="1" dirty="0" smtClean="0">
                <a:solidFill>
                  <a:srgbClr val="FF0000"/>
                </a:solidFill>
                <a:latin typeface="Arial" panose="020B0604020202020204" pitchFamily="34" charset="0"/>
                <a:cs typeface="Arial" panose="020B0604020202020204" pitchFamily="34" charset="0"/>
              </a:rPr>
              <a:t>Il momento perfezionativo della notifica</a:t>
            </a:r>
            <a:endParaRPr lang="it-IT" dirty="0"/>
          </a:p>
        </p:txBody>
      </p:sp>
      <p:sp>
        <p:nvSpPr>
          <p:cNvPr id="3" name="Segnaposto contenuto 2"/>
          <p:cNvSpPr>
            <a:spLocks noGrp="1"/>
          </p:cNvSpPr>
          <p:nvPr>
            <p:ph idx="1"/>
          </p:nvPr>
        </p:nvSpPr>
        <p:spPr>
          <a:xfrm>
            <a:off x="467544" y="1916832"/>
            <a:ext cx="8229600" cy="4389120"/>
          </a:xfrm>
        </p:spPr>
        <p:txBody>
          <a:bodyPr/>
          <a:lstStyle/>
          <a:p>
            <a:pPr marL="0" indent="0" algn="just">
              <a:buNone/>
              <a:defRPr/>
            </a:pPr>
            <a:r>
              <a:rPr lang="it-IT" sz="4900" b="1" dirty="0" smtClean="0">
                <a:solidFill>
                  <a:srgbClr val="FF0000"/>
                </a:solidFill>
                <a:latin typeface="Arial" panose="020B0604020202020204" pitchFamily="34" charset="0"/>
                <a:ea typeface="+mj-ea"/>
                <a:cs typeface="Arial" panose="020B0604020202020204" pitchFamily="34" charset="0"/>
              </a:rPr>
              <a:t>Per il soggetto  notificante:</a:t>
            </a:r>
          </a:p>
          <a:p>
            <a:pPr marL="0" indent="0" algn="just">
              <a:buNone/>
              <a:defRPr/>
            </a:pPr>
            <a:r>
              <a:rPr lang="it-IT" sz="2800" dirty="0" smtClean="0"/>
              <a:t>La notifica si perfeziona nel momento in cui la PEC viene spedita (più precisamente, nel momento in cui viene ricevuto il messaggio </a:t>
            </a:r>
            <a:r>
              <a:rPr lang="it-IT" sz="2800" i="1" u="sng" dirty="0" smtClean="0"/>
              <a:t>‘‘Ricevuta di accettazione’’</a:t>
            </a:r>
            <a:r>
              <a:rPr lang="it-IT" sz="2800" dirty="0" smtClean="0"/>
              <a:t>).</a:t>
            </a:r>
          </a:p>
          <a:p>
            <a:pPr marL="0" indent="0" algn="just">
              <a:buNone/>
              <a:defRPr/>
            </a:pPr>
            <a:r>
              <a:rPr lang="it-IT" sz="2800" i="1" dirty="0" smtClean="0"/>
              <a:t>(Art. 3 bis, comma III, </a:t>
            </a:r>
            <a:r>
              <a:rPr lang="it-IT" sz="2800" dirty="0" smtClean="0"/>
              <a:t>LEGGE 21 gennaio 1994, n. 53</a:t>
            </a:r>
            <a:r>
              <a:rPr lang="it-IT" sz="2800" i="1" dirty="0" smtClean="0"/>
              <a:t>)</a:t>
            </a:r>
          </a:p>
          <a:p>
            <a:pPr marL="0" indent="0">
              <a:buNone/>
              <a:defRPr/>
            </a:pPr>
            <a:endParaRPr lang="it-IT" sz="2800" i="1" u="sng"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25</a:t>
            </a:fld>
            <a:endParaRPr lang="it-IT"/>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800" b="1" dirty="0" smtClean="0">
                <a:solidFill>
                  <a:srgbClr val="FF0000"/>
                </a:solidFill>
                <a:latin typeface="Arial" panose="020B0604020202020204" pitchFamily="34" charset="0"/>
                <a:cs typeface="Arial" panose="020B0604020202020204" pitchFamily="34" charset="0"/>
              </a:rPr>
              <a:t>Il momento perfezionativo della notifica</a:t>
            </a:r>
            <a:endParaRPr lang="it-IT" dirty="0"/>
          </a:p>
        </p:txBody>
      </p:sp>
      <p:sp>
        <p:nvSpPr>
          <p:cNvPr id="3" name="Segnaposto contenuto 2"/>
          <p:cNvSpPr>
            <a:spLocks noGrp="1"/>
          </p:cNvSpPr>
          <p:nvPr>
            <p:ph idx="1"/>
          </p:nvPr>
        </p:nvSpPr>
        <p:spPr/>
        <p:txBody>
          <a:bodyPr/>
          <a:lstStyle/>
          <a:p>
            <a:pPr>
              <a:buNone/>
            </a:pPr>
            <a:r>
              <a:rPr lang="it-IT" sz="4300" b="1" dirty="0" smtClean="0">
                <a:solidFill>
                  <a:srgbClr val="FF0000"/>
                </a:solidFill>
                <a:latin typeface="Arial" panose="020B0604020202020204" pitchFamily="34" charset="0"/>
                <a:ea typeface="+mj-ea"/>
                <a:cs typeface="Arial" panose="020B0604020202020204" pitchFamily="34" charset="0"/>
              </a:rPr>
              <a:t>Per il soggetto destinatario</a:t>
            </a:r>
          </a:p>
          <a:p>
            <a:pPr>
              <a:buNone/>
            </a:pPr>
            <a:r>
              <a:rPr lang="it-IT" sz="2800" dirty="0" smtClean="0"/>
              <a:t>La notifica si perfeziona nel momento in cui viene ricevuta, da parte del soggetto notificante, la PEC  </a:t>
            </a:r>
            <a:r>
              <a:rPr lang="it-IT" sz="2800" i="1" u="sng" dirty="0" smtClean="0"/>
              <a:t>‘‘Ricevuta di consegna’’</a:t>
            </a:r>
            <a:r>
              <a:rPr lang="it-IT" sz="2800" dirty="0" smtClean="0"/>
              <a:t>, con la firma digitale del gestore di posta del destinatario, che comunica la messa a disposizione sul server, con possibilità di consultarla</a:t>
            </a:r>
            <a:br>
              <a:rPr lang="it-IT" sz="2800" dirty="0" smtClean="0"/>
            </a:br>
            <a:r>
              <a:rPr lang="it-IT" sz="2800" i="1" dirty="0" smtClean="0"/>
              <a:t>(Art. 3 bis, comma III, </a:t>
            </a:r>
            <a:r>
              <a:rPr lang="it-IT" sz="2800" dirty="0" smtClean="0"/>
              <a:t>LEGGE 21 gennaio 1994, n. 53</a:t>
            </a:r>
            <a:r>
              <a:rPr lang="it-IT" sz="2800" i="1" dirty="0" smtClean="0"/>
              <a:t>).</a:t>
            </a: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26</a:t>
            </a:fld>
            <a:endParaRPr lang="it-IT"/>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5400" b="1" dirty="0" smtClean="0">
                <a:solidFill>
                  <a:srgbClr val="FF0000"/>
                </a:solidFill>
                <a:latin typeface="Arial" panose="020B0604020202020204" pitchFamily="34" charset="0"/>
                <a:cs typeface="Arial" panose="020B0604020202020204" pitchFamily="34" charset="0"/>
              </a:rPr>
              <a:t>Il verifica del momento perfezionativo della notifica</a:t>
            </a:r>
            <a:endParaRPr lang="it-IT" dirty="0"/>
          </a:p>
        </p:txBody>
      </p:sp>
      <p:sp>
        <p:nvSpPr>
          <p:cNvPr id="3" name="Segnaposto contenuto 2"/>
          <p:cNvSpPr>
            <a:spLocks noGrp="1"/>
          </p:cNvSpPr>
          <p:nvPr>
            <p:ph idx="1"/>
          </p:nvPr>
        </p:nvSpPr>
        <p:spPr/>
        <p:txBody>
          <a:bodyPr/>
          <a:lstStyle/>
          <a:p>
            <a:pPr algn="just"/>
            <a:r>
              <a:rPr lang="it-IT" sz="2800" dirty="0" smtClean="0"/>
              <a:t>A differenza di quanto avviene per le notifiche ‘‘tradizionali’’, solitamente il tempo che intercorre tra il perfezionamento della notifica tra notificante e destinatario è solo di qualche secondo</a:t>
            </a:r>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27</a:t>
            </a:fld>
            <a:endParaRPr lang="it-IT"/>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b="1" dirty="0" smtClean="0">
                <a:solidFill>
                  <a:srgbClr val="FF0000"/>
                </a:solidFill>
                <a:latin typeface="Arial" panose="020B0604020202020204" pitchFamily="34" charset="0"/>
                <a:cs typeface="Arial" panose="020B0604020202020204" pitchFamily="34" charset="0"/>
              </a:rPr>
              <a:t>MANCATO PERFEZIONATIVO DELLA NOTIFICA E OBBLIGHI PER IL NOTIFICANTE</a:t>
            </a:r>
            <a:endParaRPr lang="it-IT" sz="2800" dirty="0"/>
          </a:p>
        </p:txBody>
      </p:sp>
      <p:sp>
        <p:nvSpPr>
          <p:cNvPr id="3" name="Segnaposto contenuto 2"/>
          <p:cNvSpPr>
            <a:spLocks noGrp="1"/>
          </p:cNvSpPr>
          <p:nvPr>
            <p:ph idx="1"/>
          </p:nvPr>
        </p:nvSpPr>
        <p:spPr/>
        <p:txBody>
          <a:bodyPr/>
          <a:lstStyle/>
          <a:p>
            <a:pPr marL="0" indent="0" algn="just" eaLnBrk="1" fontAlgn="auto" hangingPunct="1">
              <a:spcAft>
                <a:spcPts val="0"/>
              </a:spcAft>
              <a:buFont typeface="Arial" panose="020B0604020202020204" pitchFamily="34" charset="0"/>
              <a:buNone/>
              <a:defRPr/>
            </a:pPr>
            <a:r>
              <a:rPr lang="it-IT" sz="2000" dirty="0" smtClean="0"/>
              <a:t>La presenza di un indirizzo PEC in un elenco pubblico non garantisce che la notifica vada a buon fine. Difatti, il messaggio potrebbe ritornare al mittente con la causale “mancata consegna” per ragioni tecniche (ad es. la casella del destinatario ha raggiunto lo spazio massimo disponibile; il contratto del destinatario con il proprio gestore non è stato rinnovato).</a:t>
            </a:r>
          </a:p>
          <a:p>
            <a:pPr marL="0" indent="0" algn="just" eaLnBrk="1" fontAlgn="auto" hangingPunct="1">
              <a:spcAft>
                <a:spcPts val="0"/>
              </a:spcAft>
              <a:buFont typeface="Arial" panose="020B0604020202020204" pitchFamily="34" charset="0"/>
              <a:buNone/>
              <a:defRPr/>
            </a:pPr>
            <a:r>
              <a:rPr lang="it-IT" sz="2000" dirty="0" smtClean="0"/>
              <a:t>In questo caso la notifica non si è perfezionata, anche se il notificante avrà impedito la maturazione della decadenza per effetto del principio codificato all’art. 3-bis, comma 3, della l. 53/1994 ovvero quello della scissione degli effetti della notifica.</a:t>
            </a:r>
          </a:p>
          <a:p>
            <a:pPr marL="0" indent="0" algn="just" eaLnBrk="1" fontAlgn="auto" hangingPunct="1">
              <a:spcAft>
                <a:spcPts val="0"/>
              </a:spcAft>
              <a:buFont typeface="Arial" panose="020B0604020202020204" pitchFamily="34" charset="0"/>
              <a:buNone/>
              <a:defRPr/>
            </a:pPr>
            <a:endParaRPr lang="it-IT" sz="2000" dirty="0" smtClean="0"/>
          </a:p>
          <a:p>
            <a:pPr marL="0" indent="0" algn="just" eaLnBrk="1" fontAlgn="auto" hangingPunct="1">
              <a:spcAft>
                <a:spcPts val="0"/>
              </a:spcAft>
              <a:buFont typeface="Arial" panose="020B0604020202020204" pitchFamily="34" charset="0"/>
              <a:buNone/>
              <a:defRPr/>
            </a:pPr>
            <a:r>
              <a:rPr lang="it-IT" sz="2000" b="1" dirty="0" smtClean="0"/>
              <a:t>Qualora, tuttavia, la notifica non vada a buon fine per le ragioni sopra esplicitate, il notificante dovrà attivarsi tempestivamente per riprendere il processo </a:t>
            </a:r>
            <a:r>
              <a:rPr lang="it-IT" sz="2000" b="1" dirty="0" err="1" smtClean="0"/>
              <a:t>notificatorio</a:t>
            </a:r>
            <a:r>
              <a:rPr lang="it-IT" sz="2000" b="1" dirty="0" smtClean="0"/>
              <a:t>. </a:t>
            </a: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28</a:t>
            </a:fld>
            <a:endParaRPr lang="it-IT"/>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22114"/>
          </a:xfrm>
        </p:spPr>
        <p:txBody>
          <a:bodyPr/>
          <a:lstStyle/>
          <a:p>
            <a:r>
              <a:rPr lang="it-IT" sz="2800" dirty="0" smtClean="0">
                <a:solidFill>
                  <a:srgbClr val="FF0000"/>
                </a:solidFill>
              </a:rPr>
              <a:t>Ripresa del procedimento </a:t>
            </a:r>
            <a:r>
              <a:rPr lang="it-IT" sz="2800" dirty="0" err="1" smtClean="0">
                <a:solidFill>
                  <a:srgbClr val="FF0000"/>
                </a:solidFill>
              </a:rPr>
              <a:t>notificatorio</a:t>
            </a:r>
            <a:r>
              <a:rPr lang="it-IT" sz="2800" dirty="0" smtClean="0">
                <a:solidFill>
                  <a:srgbClr val="FF0000"/>
                </a:solidFill>
              </a:rPr>
              <a:t> in un termine ragionevolmente </a:t>
            </a:r>
            <a:r>
              <a:rPr lang="it-IT" sz="2800" dirty="0" err="1" smtClean="0">
                <a:solidFill>
                  <a:srgbClr val="FF0000"/>
                </a:solidFill>
              </a:rPr>
              <a:t>contenuto…………</a:t>
            </a:r>
            <a:endParaRPr lang="it-IT" sz="2800" dirty="0"/>
          </a:p>
        </p:txBody>
      </p:sp>
      <p:sp>
        <p:nvSpPr>
          <p:cNvPr id="3" name="Segnaposto contenuto 2"/>
          <p:cNvSpPr>
            <a:spLocks noGrp="1"/>
          </p:cNvSpPr>
          <p:nvPr>
            <p:ph idx="1"/>
          </p:nvPr>
        </p:nvSpPr>
        <p:spPr>
          <a:xfrm>
            <a:off x="467544" y="1412776"/>
            <a:ext cx="8219256" cy="4896544"/>
          </a:xfrm>
        </p:spPr>
        <p:txBody>
          <a:bodyPr>
            <a:normAutofit lnSpcReduction="10000"/>
          </a:bodyPr>
          <a:lstStyle/>
          <a:p>
            <a:pPr algn="just"/>
            <a:r>
              <a:rPr lang="it-IT" sz="2000" dirty="0" smtClean="0"/>
              <a:t>Difatti, le </a:t>
            </a:r>
            <a:r>
              <a:rPr lang="it-IT" sz="2000" dirty="0" err="1" smtClean="0"/>
              <a:t>SS.UU</a:t>
            </a:r>
            <a:r>
              <a:rPr lang="it-IT" sz="2000" dirty="0" smtClean="0"/>
              <a:t> della Corte di Cassazione (sent. 17352/2009), risolvendo un contrasto insorto nella giurisprudenza delle sezioni semplici, hanno affermato il principio secondo cui qualora la notificazione dell’atto, da effettuarsi entro un termine perentorio, non si concluda positivamente per circostanze non imputabili al richiedente, questi ha la </a:t>
            </a:r>
            <a:r>
              <a:rPr lang="it-IT" sz="2000" b="1" dirty="0" smtClean="0">
                <a:solidFill>
                  <a:srgbClr val="0070C0"/>
                </a:solidFill>
              </a:rPr>
              <a:t>facoltà e l’onere </a:t>
            </a:r>
            <a:r>
              <a:rPr lang="it-IT" sz="2000" dirty="0" smtClean="0"/>
              <a:t>– </a:t>
            </a:r>
            <a:r>
              <a:rPr lang="it-IT" sz="2000" dirty="0" smtClean="0">
                <a:solidFill>
                  <a:srgbClr val="FF0000"/>
                </a:solidFill>
              </a:rPr>
              <a:t>anche alla luce del principio della ragionevole durata del processo, atteso che la richiesta di un provvedimento giudiziale comporterebbe un allungamento dei tempi del giudizio</a:t>
            </a:r>
            <a:r>
              <a:rPr lang="it-IT" sz="2000" dirty="0" smtClean="0"/>
              <a:t> – </a:t>
            </a:r>
            <a:r>
              <a:rPr lang="it-IT" sz="2000" u="sng" dirty="0" smtClean="0"/>
              <a:t>di richiedere all’ufficiale giudiziario </a:t>
            </a:r>
            <a:r>
              <a:rPr lang="it-IT" sz="2000" dirty="0" smtClean="0"/>
              <a:t>(o anche attraverso la notifica in proprio a mezzo posta) </a:t>
            </a:r>
            <a:r>
              <a:rPr lang="it-IT" sz="2000" u="sng" dirty="0" smtClean="0"/>
              <a:t>la ripresa del procedimento </a:t>
            </a:r>
            <a:r>
              <a:rPr lang="it-IT" sz="2000" u="sng" dirty="0" err="1" smtClean="0"/>
              <a:t>notificatorio</a:t>
            </a:r>
            <a:r>
              <a:rPr lang="it-IT" sz="2000" u="sng" dirty="0" smtClean="0"/>
              <a:t>,</a:t>
            </a:r>
            <a:r>
              <a:rPr lang="it-IT" sz="2000" dirty="0" smtClean="0"/>
              <a:t> e, ai fini del rispetto del termine, la conseguente notificazione avrà effetto dalla data iniziale di attivazione del procedimento, </a:t>
            </a:r>
            <a:r>
              <a:rPr lang="it-IT" sz="2000" u="sng" dirty="0" smtClean="0"/>
              <a:t>sempreché la ripresa del medesimo sia intervenuta entro un termine ragionevolmente contenuto</a:t>
            </a:r>
            <a:r>
              <a:rPr lang="it-IT" sz="2000" dirty="0" smtClean="0"/>
              <a:t>, tenuti presenti i tempi necessari secondo la comune diligenza per conoscere l’esito negativo della notificazione e per assumere le informazioni ulteriori conseguentemente necessarie.</a:t>
            </a: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29</a:t>
            </a:fld>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340768"/>
            <a:ext cx="8229600" cy="4983832"/>
          </a:xfrm>
        </p:spPr>
        <p:txBody>
          <a:bodyPr>
            <a:normAutofit fontScale="85000" lnSpcReduction="20000"/>
          </a:bodyPr>
          <a:lstStyle/>
          <a:p>
            <a:pPr algn="just"/>
            <a:r>
              <a:rPr lang="it-IT" sz="2800" dirty="0" smtClean="0"/>
              <a:t>La Cassazione Civile, sezione sesta, con la recente ordinanza n. </a:t>
            </a:r>
            <a:r>
              <a:rPr lang="it-IT" sz="2800" dirty="0" smtClean="0">
                <a:solidFill>
                  <a:srgbClr val="00B0F0"/>
                </a:solidFill>
              </a:rPr>
              <a:t>22320 del 25.09.2017 </a:t>
            </a:r>
            <a:r>
              <a:rPr lang="it-IT" sz="2800" dirty="0" smtClean="0"/>
              <a:t>ha ritenuto che “</a:t>
            </a:r>
            <a:r>
              <a:rPr lang="it-IT" sz="2800" i="1" dirty="0" smtClean="0"/>
              <a:t>dotarsi dello strumento idoneo a leggere un documento in formato “.p7m” allegato ad una notifica a mezzo pec </a:t>
            </a:r>
            <a:r>
              <a:rPr lang="it-IT" sz="2800" i="1" u="sng" dirty="0" smtClean="0"/>
              <a:t>non rappresenti un onere eccezionale ed insostenibile per il difensore ma un necessario  adeguamento al mutato contesto tecnologico ed alle relative esigenze legate al contesto di operatività del professionista legale</a:t>
            </a:r>
            <a:r>
              <a:rPr lang="it-IT" sz="2800" dirty="0" smtClean="0"/>
              <a:t>”. </a:t>
            </a:r>
          </a:p>
          <a:p>
            <a:pPr algn="just"/>
            <a:endParaRPr lang="it-IT" sz="2800" dirty="0" smtClean="0"/>
          </a:p>
          <a:p>
            <a:pPr algn="just"/>
            <a:r>
              <a:rPr lang="it-IT" sz="2800" dirty="0" smtClean="0"/>
              <a:t>È stata, conseguentemente,  rigettata la tesi del ricorrente il quale prospettava  la disparità di trattamento delle notifiche telematiche rispetto alle notifiche cartacee, che assicurerebbero la pienezza della conoscenza dell’atto senza alcuna necessità di munirsi di specifici programmi di decodifica, invece necessari per “leggere” la notifica telematica.</a:t>
            </a:r>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3</a:t>
            </a:fld>
            <a:endParaRPr lang="it-I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txBody>
          <a:bodyPr>
            <a:normAutofit fontScale="90000"/>
          </a:bodyPr>
          <a:lstStyle/>
          <a:p>
            <a:r>
              <a:rPr lang="it-IT" sz="4000" dirty="0" smtClean="0">
                <a:solidFill>
                  <a:srgbClr val="FF0000"/>
                </a:solidFill>
              </a:rPr>
              <a:t>Alcuni </a:t>
            </a:r>
            <a:r>
              <a:rPr lang="it-IT" sz="4000" dirty="0" err="1" smtClean="0">
                <a:solidFill>
                  <a:srgbClr val="FF0000"/>
                </a:solidFill>
              </a:rPr>
              <a:t>esempi</a:t>
            </a:r>
            <a:r>
              <a:rPr lang="it-IT" dirty="0" err="1" smtClean="0"/>
              <a:t>…</a:t>
            </a:r>
            <a:r>
              <a:rPr lang="it-IT" dirty="0" smtClean="0"/>
              <a:t>.</a:t>
            </a:r>
            <a:endParaRPr lang="it-IT" dirty="0"/>
          </a:p>
        </p:txBody>
      </p:sp>
      <p:sp>
        <p:nvSpPr>
          <p:cNvPr id="3" name="Segnaposto contenuto 2"/>
          <p:cNvSpPr>
            <a:spLocks noGrp="1"/>
          </p:cNvSpPr>
          <p:nvPr>
            <p:ph idx="1"/>
          </p:nvPr>
        </p:nvSpPr>
        <p:spPr>
          <a:xfrm>
            <a:off x="395536" y="1268760"/>
            <a:ext cx="8291264" cy="5328592"/>
          </a:xfrm>
        </p:spPr>
        <p:txBody>
          <a:bodyPr>
            <a:normAutofit fontScale="92500"/>
          </a:bodyPr>
          <a:lstStyle/>
          <a:p>
            <a:pPr algn="just"/>
            <a:r>
              <a:rPr lang="it-IT" sz="2400" dirty="0" smtClean="0"/>
              <a:t>Nel caso in cui il destinatario della notifica sia un difensore (ad es. difensore del ricorrente nel procedimento monitorio nel caso dell’opposizione al decreto ingiuntivo </a:t>
            </a:r>
            <a:r>
              <a:rPr lang="it-IT" sz="2400" dirty="0" err="1" smtClean="0"/>
              <a:t>--</a:t>
            </a:r>
            <a:r>
              <a:rPr lang="it-IT" sz="2400" dirty="0" smtClean="0"/>
              <a:t> difensore dell’appellato nell’ipotesi di impugnazione della sentenza di primo grado), il notificante (in caso di esito negativo della notifica via pec –</a:t>
            </a:r>
            <a:r>
              <a:rPr lang="it-IT" sz="2400" dirty="0" smtClean="0">
                <a:solidFill>
                  <a:srgbClr val="FF0000"/>
                </a:solidFill>
              </a:rPr>
              <a:t>casella piena-indirizzo sconosciuto-mancato rinnovo contratto gestore pec-</a:t>
            </a:r>
            <a:r>
              <a:rPr lang="it-IT" sz="2400" dirty="0" smtClean="0"/>
              <a:t>)dovrà tempestivamente notificare l’atto nel domicilio eletto all’interno del circondario. Qualora il difensore non abbia eletto domicilio nel circondario, l’atto potrà essere notificato in cancelleria ex art. 16-sexies d.l. 179/2012.</a:t>
            </a:r>
          </a:p>
          <a:p>
            <a:pPr algn="just"/>
            <a:r>
              <a:rPr lang="it-IT" sz="2400" dirty="0" smtClean="0"/>
              <a:t>Nel caso in cui il destinatario sia una persona giuridica, la notifica dovrà essere eseguita presso la sede legale </a:t>
            </a:r>
            <a:r>
              <a:rPr lang="it-IT" sz="2400" dirty="0" err="1" smtClean="0"/>
              <a:t>e\o</a:t>
            </a:r>
            <a:r>
              <a:rPr lang="it-IT" sz="2400" dirty="0" smtClean="0"/>
              <a:t> presso la residenza del </a:t>
            </a:r>
            <a:r>
              <a:rPr lang="it-IT" sz="2400" dirty="0" err="1" smtClean="0"/>
              <a:t>leg</a:t>
            </a:r>
            <a:r>
              <a:rPr lang="it-IT" sz="2400" dirty="0" smtClean="0"/>
              <a:t>. </a:t>
            </a:r>
            <a:r>
              <a:rPr lang="it-IT" sz="2400" dirty="0" err="1" smtClean="0"/>
              <a:t>rapp.te</a:t>
            </a:r>
            <a:r>
              <a:rPr lang="it-IT" sz="2400" dirty="0" smtClean="0"/>
              <a:t> pro-tempore.</a:t>
            </a:r>
          </a:p>
          <a:p>
            <a:pPr algn="just"/>
            <a:r>
              <a:rPr lang="it-IT" sz="2400" dirty="0" smtClean="0"/>
              <a:t>In caso di persona fisica (ad es. un professionista), la notifica dovrà essere fatta ex artt. 138 e ss. </a:t>
            </a:r>
            <a:r>
              <a:rPr lang="it-IT" sz="2400" dirty="0" err="1" smtClean="0"/>
              <a:t>c.p.c.</a:t>
            </a:r>
            <a:endParaRPr lang="it-IT" sz="2400" dirty="0" smtClean="0"/>
          </a:p>
          <a:p>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30</a:t>
            </a:fld>
            <a:endParaRPr lang="it-IT"/>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solidFill>
                  <a:srgbClr val="FF0000"/>
                </a:solidFill>
              </a:rPr>
              <a:t>Ricevuta pec COMPLETA</a:t>
            </a:r>
            <a:endParaRPr lang="it-IT" dirty="0">
              <a:solidFill>
                <a:srgbClr val="FF0000"/>
              </a:solidFill>
            </a:endParaRPr>
          </a:p>
        </p:txBody>
      </p:sp>
      <p:sp>
        <p:nvSpPr>
          <p:cNvPr id="39938" name="Segnaposto contenuto 2"/>
          <p:cNvSpPr>
            <a:spLocks noGrp="1"/>
          </p:cNvSpPr>
          <p:nvPr>
            <p:ph idx="1"/>
          </p:nvPr>
        </p:nvSpPr>
        <p:spPr>
          <a:xfrm>
            <a:off x="900113" y="1916832"/>
            <a:ext cx="7272337" cy="4464918"/>
          </a:xfrm>
        </p:spPr>
        <p:txBody>
          <a:bodyPr>
            <a:normAutofit/>
          </a:bodyPr>
          <a:lstStyle/>
          <a:p>
            <a:pPr marL="0" indent="0" algn="just">
              <a:lnSpc>
                <a:spcPct val="80000"/>
              </a:lnSpc>
              <a:buNone/>
            </a:pPr>
            <a:r>
              <a:rPr lang="it-IT" dirty="0" smtClean="0"/>
              <a:t>Il comma 6 dell’art. 18 del D.M. 21 febbraio 2011, n. 44, come </a:t>
            </a:r>
            <a:r>
              <a:rPr lang="it-IT" dirty="0" smtClean="0"/>
              <a:t>da ultimo modificato dalle nuove specifiche tecniche previste dall’art. 34 del medesimo D.M. </a:t>
            </a:r>
            <a:r>
              <a:rPr lang="it-IT" sz="2800" dirty="0" smtClean="0"/>
              <a:t/>
            </a:r>
            <a:br>
              <a:rPr lang="it-IT" sz="2800" dirty="0" smtClean="0"/>
            </a:br>
            <a:r>
              <a:rPr lang="it-IT" sz="1800" dirty="0" smtClean="0"/>
              <a:t> </a:t>
            </a:r>
            <a:r>
              <a:rPr lang="it-IT" dirty="0" smtClean="0"/>
              <a:t>(</a:t>
            </a:r>
            <a:r>
              <a:rPr lang="it-IT" dirty="0" smtClean="0"/>
              <a:t>pubblicate il 30 aprile 2014 ed </a:t>
            </a:r>
            <a:r>
              <a:rPr lang="it-IT" b="1" dirty="0" smtClean="0"/>
              <a:t>in vigore dal 15 maggio 2014</a:t>
            </a:r>
            <a:r>
              <a:rPr lang="it-IT" dirty="0" smtClean="0"/>
              <a:t>), dispone che «</a:t>
            </a:r>
            <a:r>
              <a:rPr lang="it-IT" u="sng" dirty="0" smtClean="0"/>
              <a:t>la ricevuta di avvenuta consegna del messaggio PEC con il quale l’atto viene notificato dovrà essere quella </a:t>
            </a:r>
            <a:r>
              <a:rPr lang="it-IT" b="1" u="sng" dirty="0" smtClean="0"/>
              <a:t>completa</a:t>
            </a:r>
            <a:r>
              <a:rPr lang="it-IT" dirty="0" smtClean="0"/>
              <a:t>»</a:t>
            </a:r>
            <a:r>
              <a:rPr lang="it-IT" sz="3700" dirty="0" smtClean="0"/>
              <a:t> </a:t>
            </a:r>
            <a:r>
              <a:rPr lang="it-IT" sz="3700" dirty="0" smtClean="0"/>
              <a:t>.</a:t>
            </a:r>
          </a:p>
          <a:p>
            <a:pPr marL="0" indent="0" algn="just">
              <a:lnSpc>
                <a:spcPct val="80000"/>
              </a:lnSpc>
              <a:buNone/>
            </a:pPr>
            <a:r>
              <a:rPr lang="it-IT" sz="1500" dirty="0" smtClean="0">
                <a:hlinkClick r:id="rId3"/>
              </a:rPr>
              <a:t>www.normattiva.it/</a:t>
            </a:r>
            <a:r>
              <a:rPr lang="it-IT" sz="1500" dirty="0" err="1" smtClean="0">
                <a:hlinkClick r:id="rId3"/>
              </a:rPr>
              <a:t>uri-res</a:t>
            </a:r>
            <a:r>
              <a:rPr lang="it-IT" sz="1500" dirty="0" smtClean="0">
                <a:hlinkClick r:id="rId3"/>
              </a:rPr>
              <a:t>/N2Ls?</a:t>
            </a:r>
            <a:r>
              <a:rPr lang="it-IT" sz="1500" dirty="0" err="1" smtClean="0">
                <a:hlinkClick r:id="rId3"/>
              </a:rPr>
              <a:t>urn</a:t>
            </a:r>
            <a:r>
              <a:rPr lang="it-IT" sz="1500" dirty="0" smtClean="0">
                <a:hlinkClick r:id="rId3"/>
              </a:rPr>
              <a:t>:</a:t>
            </a:r>
            <a:r>
              <a:rPr lang="it-IT" sz="1500" dirty="0" err="1" smtClean="0">
                <a:hlinkClick r:id="rId3"/>
              </a:rPr>
              <a:t>nir</a:t>
            </a:r>
            <a:r>
              <a:rPr lang="it-IT" sz="1500" dirty="0" smtClean="0">
                <a:hlinkClick r:id="rId3"/>
              </a:rPr>
              <a:t>:</a:t>
            </a:r>
            <a:r>
              <a:rPr lang="it-IT" sz="1500" dirty="0" err="1" smtClean="0">
                <a:hlinkClick r:id="rId3"/>
              </a:rPr>
              <a:t>ministero.giustizia</a:t>
            </a:r>
            <a:r>
              <a:rPr lang="it-IT" sz="1500" dirty="0" smtClean="0">
                <a:hlinkClick r:id="rId3"/>
              </a:rPr>
              <a:t>:decreto:2013-04-03;48</a:t>
            </a:r>
            <a:endParaRPr lang="it-IT" sz="1500" dirty="0" smtClean="0"/>
          </a:p>
          <a:p>
            <a:pPr marL="0" indent="0" algn="just" eaLnBrk="1" hangingPunct="1">
              <a:lnSpc>
                <a:spcPct val="80000"/>
              </a:lnSpc>
              <a:buNone/>
            </a:pPr>
            <a:r>
              <a:rPr lang="it-IT" sz="4000" b="1" u="sng" dirty="0" smtClean="0">
                <a:solidFill>
                  <a:schemeClr val="hlink"/>
                </a:solidFill>
              </a:rPr>
              <a:t> </a:t>
            </a:r>
            <a:r>
              <a:rPr lang="it-IT" sz="1800" dirty="0" smtClean="0">
                <a:solidFill>
                  <a:srgbClr val="FF0000"/>
                </a:solidFill>
              </a:rPr>
              <a:t>CARTELLA ESEMPIO n.</a:t>
            </a:r>
            <a:r>
              <a:rPr lang="it-IT" sz="2800" dirty="0" smtClean="0">
                <a:solidFill>
                  <a:srgbClr val="FF0000"/>
                </a:solidFill>
              </a:rPr>
              <a:t> </a:t>
            </a:r>
            <a:r>
              <a:rPr lang="it-IT" sz="2800" dirty="0" smtClean="0">
                <a:solidFill>
                  <a:srgbClr val="FF0000"/>
                </a:solidFill>
              </a:rPr>
              <a:t>2B </a:t>
            </a:r>
          </a:p>
          <a:p>
            <a:pPr marL="0" indent="0" algn="just" eaLnBrk="1" hangingPunct="1">
              <a:lnSpc>
                <a:spcPct val="80000"/>
              </a:lnSpc>
              <a:buNone/>
            </a:pPr>
            <a:r>
              <a:rPr lang="it-IT" sz="2800" dirty="0" smtClean="0">
                <a:solidFill>
                  <a:srgbClr val="FF0000"/>
                </a:solidFill>
              </a:rPr>
              <a:t>No ricevuta breve – no ricevuta  sintetica</a:t>
            </a:r>
            <a:endParaRPr lang="it-IT" sz="1800" dirty="0" smtClean="0">
              <a:solidFill>
                <a:srgbClr val="FF0000"/>
              </a:solidFill>
            </a:endParaRPr>
          </a:p>
          <a:p>
            <a:pPr marL="0" indent="0" algn="just" eaLnBrk="1" hangingPunct="1">
              <a:lnSpc>
                <a:spcPct val="80000"/>
              </a:lnSpc>
              <a:buNone/>
            </a:pPr>
            <a:endParaRPr lang="it-IT" sz="3700" dirty="0" smtClean="0"/>
          </a:p>
          <a:p>
            <a:pPr marL="0" indent="0" algn="just" eaLnBrk="1" hangingPunct="1">
              <a:lnSpc>
                <a:spcPct val="80000"/>
              </a:lnSpc>
              <a:buFont typeface="Arial" charset="0"/>
              <a:buNone/>
            </a:pPr>
            <a:endParaRPr lang="it-IT" sz="3700" dirty="0" smtClean="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31</a:t>
            </a:fld>
            <a:endParaRPr lang="it-IT"/>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fontScale="90000"/>
          </a:bodyPr>
          <a:lstStyle/>
          <a:p>
            <a:r>
              <a:rPr lang="it-IT" dirty="0" smtClean="0"/>
              <a:t>AVVOCATO = PUBBLICO UFFICIALE</a:t>
            </a:r>
            <a:endParaRPr lang="it-IT" dirty="0"/>
          </a:p>
        </p:txBody>
      </p:sp>
      <p:sp>
        <p:nvSpPr>
          <p:cNvPr id="3" name="Segnaposto contenuto 2"/>
          <p:cNvSpPr>
            <a:spLocks noGrp="1"/>
          </p:cNvSpPr>
          <p:nvPr>
            <p:ph idx="1"/>
          </p:nvPr>
        </p:nvSpPr>
        <p:spPr>
          <a:xfrm>
            <a:off x="900113" y="2132856"/>
            <a:ext cx="7272337" cy="4320332"/>
          </a:xfrm>
        </p:spPr>
        <p:txBody>
          <a:bodyPr rtlCol="0">
            <a:normAutofit fontScale="25000" lnSpcReduction="20000"/>
          </a:bodyPr>
          <a:lstStyle/>
          <a:p>
            <a:pPr marL="0" indent="0" algn="just" eaLnBrk="1" fontAlgn="auto" hangingPunct="1">
              <a:spcAft>
                <a:spcPts val="0"/>
              </a:spcAft>
              <a:buNone/>
              <a:defRPr/>
            </a:pPr>
            <a:r>
              <a:rPr lang="it-IT" sz="7400" dirty="0" smtClean="0"/>
              <a:t>L’art. 6, I comma,  della L. 21.01.1994 n. 53 dispone che “L'avvocato o il procuratore legale, che compila la relazione di cui all'articolo 3 o le annotazioni di cui all'articolo 5, e' considerato pubblico ufficiale ad ogni effetto”. </a:t>
            </a:r>
          </a:p>
          <a:p>
            <a:pPr marL="0" indent="0" algn="just" eaLnBrk="1" fontAlgn="auto" hangingPunct="1">
              <a:spcAft>
                <a:spcPts val="0"/>
              </a:spcAft>
              <a:buNone/>
              <a:defRPr/>
            </a:pPr>
            <a:endParaRPr lang="it-IT" sz="7400" dirty="0" smtClean="0"/>
          </a:p>
          <a:p>
            <a:pPr marL="0" indent="0" algn="just" eaLnBrk="1" fontAlgn="auto" hangingPunct="1">
              <a:spcAft>
                <a:spcPts val="0"/>
              </a:spcAft>
              <a:buNone/>
              <a:defRPr/>
            </a:pPr>
            <a:r>
              <a:rPr lang="it-IT" sz="7400" dirty="0" smtClean="0"/>
              <a:t>Concetto ribadito dal comma 3-bis dell’art. 16 </a:t>
            </a:r>
            <a:r>
              <a:rPr lang="it-IT" sz="7400" dirty="0" err="1" smtClean="0"/>
              <a:t>undecies</a:t>
            </a:r>
            <a:r>
              <a:rPr lang="it-IT" sz="7400" dirty="0" smtClean="0"/>
              <a:t> del decreto-legge 18 ottobre 2012, n. 179, convertito, con modificazioni, dalla legge 17 dicembre 2012, n. 221,  dispone: “I soggetti di cui all'articolo 16-decies, comma 1, che compiono le attestazioni di </a:t>
            </a:r>
            <a:r>
              <a:rPr lang="it-IT" sz="7400" dirty="0" err="1" smtClean="0"/>
              <a:t>conformita'</a:t>
            </a:r>
            <a:r>
              <a:rPr lang="it-IT" sz="7400" dirty="0" smtClean="0"/>
              <a:t> previste dalle disposizioni della presente sezione, dal codice di procedura civile e dalla legge 21 gennaio 1994, n. 53 , sono considerati pubblici ufficiali ad ogni effetto”. </a:t>
            </a:r>
          </a:p>
          <a:p>
            <a:pPr marL="0" indent="0" algn="just" eaLnBrk="1" fontAlgn="auto" hangingPunct="1">
              <a:spcAft>
                <a:spcPts val="0"/>
              </a:spcAft>
              <a:buFont typeface="Arial" panose="020B0604020202020204" pitchFamily="34" charset="0"/>
              <a:buNone/>
              <a:defRPr/>
            </a:pPr>
            <a:endParaRPr lang="it-IT" sz="4400" dirty="0" smtClean="0"/>
          </a:p>
          <a:p>
            <a:pPr marL="0" indent="0" algn="just" eaLnBrk="1" fontAlgn="auto" hangingPunct="1">
              <a:spcAft>
                <a:spcPts val="0"/>
              </a:spcAft>
              <a:buFont typeface="Arial" panose="020B0604020202020204" pitchFamily="34" charset="0"/>
              <a:buNone/>
              <a:defRPr/>
            </a:pPr>
            <a:endParaRPr lang="it-IT" sz="4400" dirty="0" smtClean="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32</a:t>
            </a:fld>
            <a:endParaRPr lang="it-IT"/>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p:nvPr>
        </p:nvSpPr>
        <p:spPr/>
        <p:txBody>
          <a:bodyPr/>
          <a:lstStyle/>
          <a:p>
            <a:r>
              <a:rPr lang="it-IT" sz="4000" b="1" smtClean="0">
                <a:solidFill>
                  <a:srgbClr val="FF0000"/>
                </a:solidFill>
              </a:rPr>
              <a:t>TEMPO DELLE NOTIFICHE IN PROPRIO</a:t>
            </a:r>
          </a:p>
        </p:txBody>
      </p:sp>
      <p:sp>
        <p:nvSpPr>
          <p:cNvPr id="44034" name="Rectangle 3"/>
          <p:cNvSpPr>
            <a:spLocks noGrp="1"/>
          </p:cNvSpPr>
          <p:nvPr>
            <p:ph idx="1"/>
          </p:nvPr>
        </p:nvSpPr>
        <p:spPr>
          <a:xfrm>
            <a:off x="323528" y="1935480"/>
            <a:ext cx="8363272" cy="4661872"/>
          </a:xfrm>
        </p:spPr>
        <p:txBody>
          <a:bodyPr>
            <a:normAutofit/>
          </a:bodyPr>
          <a:lstStyle/>
          <a:p>
            <a:pPr algn="just" eaLnBrk="1" hangingPunct="1">
              <a:lnSpc>
                <a:spcPct val="90000"/>
              </a:lnSpc>
              <a:buFont typeface="Arial" charset="0"/>
              <a:buNone/>
            </a:pPr>
            <a:r>
              <a:rPr lang="it-IT" b="1" dirty="0" smtClean="0"/>
              <a:t>N.B. Alle notifiche tramite PEC si applica l'art. 147 C.P.C. – Art 16 </a:t>
            </a:r>
            <a:r>
              <a:rPr lang="it-IT" b="1" dirty="0" err="1" smtClean="0"/>
              <a:t>septies</a:t>
            </a:r>
            <a:r>
              <a:rPr lang="it-IT" b="1" dirty="0" smtClean="0"/>
              <a:t> D.L. 179.2012.</a:t>
            </a:r>
          </a:p>
          <a:p>
            <a:pPr algn="just" eaLnBrk="1" hangingPunct="1">
              <a:lnSpc>
                <a:spcPct val="90000"/>
              </a:lnSpc>
              <a:buFont typeface="Arial" charset="0"/>
              <a:buNone/>
            </a:pPr>
            <a:endParaRPr lang="it-IT" b="1" dirty="0" smtClean="0"/>
          </a:p>
          <a:p>
            <a:pPr algn="just" eaLnBrk="1" hangingPunct="1">
              <a:lnSpc>
                <a:spcPct val="90000"/>
              </a:lnSpc>
              <a:buFont typeface="Arial" charset="0"/>
              <a:buNone/>
            </a:pPr>
            <a:r>
              <a:rPr lang="it-IT" sz="2400" dirty="0" smtClean="0"/>
              <a:t>L’art. 45 bis, introdotto nel decreto legge 24 giugno 2014 n. 90 dalla legge di conversione dell’11 agosto 2014 n. 114, ha ulteriormente modificato il decreto legge 18 ottobre 2012, n. 179, convertito, con modificazioni, dalla legge 17 dicembre 2012, n. 221, introducendo </a:t>
            </a:r>
            <a:r>
              <a:rPr lang="it-IT" sz="2400" b="1" dirty="0" smtClean="0"/>
              <a:t>l’art. 16 </a:t>
            </a:r>
            <a:r>
              <a:rPr lang="it-IT" sz="2400" b="1" dirty="0" err="1" smtClean="0"/>
              <a:t>septies</a:t>
            </a:r>
            <a:r>
              <a:rPr lang="it-IT" sz="2400" b="1" dirty="0" smtClean="0"/>
              <a:t>, </a:t>
            </a:r>
            <a:r>
              <a:rPr lang="it-IT" sz="2400" dirty="0" smtClean="0"/>
              <a:t>ha espressamente previsto che l</a:t>
            </a:r>
            <a:r>
              <a:rPr lang="it-IT" sz="2400" b="1" dirty="0" smtClean="0"/>
              <a:t>a disposizione dell’art. 147 </a:t>
            </a:r>
            <a:r>
              <a:rPr lang="it-IT" sz="2400" b="1" dirty="0" err="1" smtClean="0"/>
              <a:t>c.p.c.</a:t>
            </a:r>
            <a:r>
              <a:rPr lang="it-IT" sz="2400" b="1" dirty="0" smtClean="0"/>
              <a:t> si applica anche alle notifiche in proprio ex L. 53/94 eseguite dagli avvocati tramite PEC.</a:t>
            </a:r>
          </a:p>
          <a:p>
            <a:pPr algn="just">
              <a:lnSpc>
                <a:spcPct val="90000"/>
              </a:lnSpc>
              <a:buNone/>
            </a:pPr>
            <a:endParaRPr lang="it-IT" sz="2400" b="1" dirty="0" smtClean="0"/>
          </a:p>
          <a:p>
            <a:endParaRPr lang="it-IT" sz="2400" dirty="0" smtClean="0"/>
          </a:p>
          <a:p>
            <a:endParaRPr lang="it-IT" sz="2400" dirty="0" smtClean="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33</a:t>
            </a:fld>
            <a:endParaRPr lang="it-IT"/>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Cass. civ., sez. </a:t>
            </a:r>
            <a:r>
              <a:rPr lang="it-IT" sz="3200" dirty="0" err="1" smtClean="0"/>
              <a:t>VI</a:t>
            </a:r>
            <a:r>
              <a:rPr lang="it-IT" sz="3200" dirty="0" smtClean="0"/>
              <a:t>, 22 dicembre 2017, n. 30766</a:t>
            </a:r>
            <a:br>
              <a:rPr lang="it-IT" sz="3200" dirty="0" smtClean="0"/>
            </a:br>
            <a:endParaRPr lang="it-IT" sz="3200" dirty="0"/>
          </a:p>
        </p:txBody>
      </p:sp>
      <p:sp>
        <p:nvSpPr>
          <p:cNvPr id="3" name="Segnaposto contenuto 2"/>
          <p:cNvSpPr>
            <a:spLocks noGrp="1"/>
          </p:cNvSpPr>
          <p:nvPr>
            <p:ph idx="1"/>
          </p:nvPr>
        </p:nvSpPr>
        <p:spPr/>
        <p:txBody>
          <a:bodyPr>
            <a:normAutofit lnSpcReduction="10000"/>
          </a:bodyPr>
          <a:lstStyle/>
          <a:p>
            <a:pPr algn="just"/>
            <a:r>
              <a:rPr lang="it-IT" dirty="0" smtClean="0"/>
              <a:t>Fissa, il principio di diritto secondo cui, ai sensi dell’art. 16-</a:t>
            </a:r>
            <a:r>
              <a:rPr lang="it-IT" i="1" dirty="0" smtClean="0"/>
              <a:t>septies d.l. n. 179/2012, qualora la </a:t>
            </a:r>
            <a:r>
              <a:rPr lang="it-IT" dirty="0" smtClean="0"/>
              <a:t>notifica con modalità telematiche venga richiesta, con rilascio della RAC, dopo le ore 21 si considera perfezionata alle ore 7 del giorno successivo. </a:t>
            </a:r>
          </a:p>
          <a:p>
            <a:pPr algn="just"/>
            <a:r>
              <a:rPr lang="it-IT" dirty="0" smtClean="0"/>
              <a:t>Deve, quindi, dichiararsi inammissibile, in quanto non tempestivo, il ricorso per cassazione la cui notificazione, sia stata richiesta dopo le ore 21 del giorno di scadenza del termine per l’impugnazione.</a:t>
            </a:r>
          </a:p>
          <a:p>
            <a:pPr algn="just"/>
            <a:r>
              <a:rPr lang="it-IT" dirty="0" smtClean="0"/>
              <a:t>In senso conforme Cass., sez. </a:t>
            </a:r>
            <a:r>
              <a:rPr lang="it-IT" dirty="0" err="1" smtClean="0"/>
              <a:t>lav</a:t>
            </a:r>
            <a:r>
              <a:rPr lang="it-IT" dirty="0" smtClean="0"/>
              <a:t>., 4 maggio 2016, n. 8886; Cass., sez. III, 21 settembre 2017, n. 21915.</a:t>
            </a:r>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34</a:t>
            </a:fld>
            <a:endParaRPr lang="it-IT"/>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76672"/>
            <a:ext cx="8229600" cy="1512168"/>
          </a:xfrm>
        </p:spPr>
        <p:txBody>
          <a:bodyPr>
            <a:normAutofit/>
          </a:bodyPr>
          <a:lstStyle/>
          <a:p>
            <a:pPr algn="just"/>
            <a:r>
              <a:rPr lang="it-IT" sz="3200" b="1" dirty="0" smtClean="0">
                <a:solidFill>
                  <a:srgbClr val="FF0000"/>
                </a:solidFill>
                <a:latin typeface="Arial" panose="020B0604020202020204" pitchFamily="34" charset="0"/>
                <a:cs typeface="Arial" panose="020B0604020202020204" pitchFamily="34" charset="0"/>
              </a:rPr>
              <a:t>PRINCIPALI NORME </a:t>
            </a:r>
            <a:r>
              <a:rPr lang="it-IT" sz="3200" b="1" dirty="0" err="1" smtClean="0">
                <a:solidFill>
                  <a:srgbClr val="FF0000"/>
                </a:solidFill>
                <a:latin typeface="Arial" panose="020B0604020202020204" pitchFamily="34" charset="0"/>
                <a:cs typeface="Arial" panose="020B0604020202020204" pitchFamily="34" charset="0"/>
              </a:rPr>
              <a:t>DI</a:t>
            </a:r>
            <a:r>
              <a:rPr lang="it-IT" sz="3200" b="1" dirty="0" smtClean="0">
                <a:solidFill>
                  <a:srgbClr val="FF0000"/>
                </a:solidFill>
                <a:latin typeface="Arial" panose="020B0604020202020204" pitchFamily="34" charset="0"/>
                <a:cs typeface="Arial" panose="020B0604020202020204" pitchFamily="34" charset="0"/>
              </a:rPr>
              <a:t> RIFERIMENTO</a:t>
            </a:r>
            <a:br>
              <a:rPr lang="it-IT" sz="3200" b="1" dirty="0" smtClean="0">
                <a:solidFill>
                  <a:srgbClr val="FF0000"/>
                </a:solidFill>
                <a:latin typeface="Arial" panose="020B0604020202020204" pitchFamily="34" charset="0"/>
                <a:cs typeface="Arial" panose="020B0604020202020204" pitchFamily="34" charset="0"/>
              </a:rPr>
            </a:br>
            <a:r>
              <a:rPr lang="it-IT" sz="3200" b="1" dirty="0" smtClean="0">
                <a:solidFill>
                  <a:srgbClr val="FF0000"/>
                </a:solidFill>
                <a:latin typeface="Arial" panose="020B0604020202020204" pitchFamily="34" charset="0"/>
                <a:cs typeface="Arial" panose="020B0604020202020204" pitchFamily="34" charset="0"/>
              </a:rPr>
              <a:t>in ordine cronologico con link attivi tratti </a:t>
            </a:r>
            <a:r>
              <a:rPr lang="it-IT" sz="3200" b="1" dirty="0" smtClean="0">
                <a:solidFill>
                  <a:srgbClr val="FF0000"/>
                </a:solidFill>
                <a:latin typeface="Arial" panose="020B0604020202020204" pitchFamily="34" charset="0"/>
                <a:cs typeface="Arial" panose="020B0604020202020204" pitchFamily="34" charset="0"/>
                <a:hlinkClick r:id="rId2"/>
              </a:rPr>
              <a:t>www.normattiva.it</a:t>
            </a:r>
            <a:r>
              <a:rPr lang="it-IT" sz="3200" b="1" dirty="0" smtClean="0">
                <a:solidFill>
                  <a:srgbClr val="FF0000"/>
                </a:solidFill>
                <a:latin typeface="Arial" panose="020B0604020202020204" pitchFamily="34" charset="0"/>
                <a:cs typeface="Arial" panose="020B0604020202020204" pitchFamily="34" charset="0"/>
              </a:rPr>
              <a:t> o da </a:t>
            </a:r>
            <a:r>
              <a:rPr lang="it-IT" sz="3200" b="1" dirty="0" err="1" smtClean="0">
                <a:solidFill>
                  <a:srgbClr val="FF0000"/>
                </a:solidFill>
                <a:latin typeface="Arial" panose="020B0604020202020204" pitchFamily="34" charset="0"/>
                <a:cs typeface="Arial" panose="020B0604020202020204" pitchFamily="34" charset="0"/>
                <a:hlinkClick r:id="rId3"/>
              </a:rPr>
              <a:t>pst.giustizia.it</a:t>
            </a:r>
            <a:r>
              <a:rPr lang="it-IT" sz="3200" b="1" dirty="0" smtClean="0">
                <a:solidFill>
                  <a:srgbClr val="FF0000"/>
                </a:solidFill>
                <a:latin typeface="Arial" panose="020B0604020202020204" pitchFamily="34" charset="0"/>
                <a:cs typeface="Arial" panose="020B0604020202020204" pitchFamily="34" charset="0"/>
                <a:hlinkClick r:id="rId3"/>
              </a:rPr>
              <a:t>/</a:t>
            </a:r>
            <a:endParaRPr lang="it-IT" sz="3200" b="1" dirty="0">
              <a:solidFill>
                <a:srgbClr val="FF0000"/>
              </a:solidFill>
              <a:latin typeface="Arial" panose="020B0604020202020204" pitchFamily="34" charset="0"/>
              <a:cs typeface="Arial" panose="020B0604020202020204" pitchFamily="34" charset="0"/>
            </a:endParaRPr>
          </a:p>
        </p:txBody>
      </p:sp>
      <p:sp>
        <p:nvSpPr>
          <p:cNvPr id="3" name="Segnaposto contenuto 2"/>
          <p:cNvSpPr>
            <a:spLocks noGrp="1"/>
          </p:cNvSpPr>
          <p:nvPr>
            <p:ph idx="1"/>
          </p:nvPr>
        </p:nvSpPr>
        <p:spPr>
          <a:xfrm>
            <a:off x="251520" y="2132856"/>
            <a:ext cx="8435280" cy="3993307"/>
          </a:xfrm>
        </p:spPr>
        <p:txBody>
          <a:bodyPr/>
          <a:lstStyle/>
          <a:p>
            <a:pPr algn="just"/>
            <a:r>
              <a:rPr lang="it-IT" sz="2000" dirty="0" smtClean="0"/>
              <a:t>LEGGE 21 gennaio 1994, n. 53, </a:t>
            </a:r>
            <a:r>
              <a:rPr lang="it-IT" sz="2000" dirty="0" err="1" smtClean="0"/>
              <a:t>Facolta'</a:t>
            </a:r>
            <a:r>
              <a:rPr lang="it-IT" sz="2000" dirty="0" smtClean="0"/>
              <a:t> di notificazioni di atti civili, amministrativi e stragiudiziali per gli avvocati e procuratori legali. (GU n.20 del 26-1-1994 ) </a:t>
            </a:r>
          </a:p>
          <a:p>
            <a:pPr>
              <a:buNone/>
              <a:defRPr/>
            </a:pPr>
            <a:r>
              <a:rPr lang="it-IT" sz="1400" u="sng" dirty="0" smtClean="0">
                <a:hlinkClick r:id="rId4"/>
              </a:rPr>
              <a:t>www.normattiva.it/</a:t>
            </a:r>
            <a:r>
              <a:rPr lang="it-IT" sz="1400" u="sng" dirty="0" err="1" smtClean="0">
                <a:hlinkClick r:id="rId4"/>
              </a:rPr>
              <a:t>uri-res</a:t>
            </a:r>
            <a:r>
              <a:rPr lang="it-IT" sz="1400" u="sng" dirty="0" smtClean="0">
                <a:hlinkClick r:id="rId4"/>
              </a:rPr>
              <a:t>/N2Ls?</a:t>
            </a:r>
            <a:r>
              <a:rPr lang="it-IT" sz="1400" u="sng" dirty="0" err="1" smtClean="0">
                <a:hlinkClick r:id="rId4"/>
              </a:rPr>
              <a:t>urn</a:t>
            </a:r>
            <a:r>
              <a:rPr lang="it-IT" sz="1400" u="sng" dirty="0" smtClean="0">
                <a:hlinkClick r:id="rId4"/>
              </a:rPr>
              <a:t>:</a:t>
            </a:r>
            <a:r>
              <a:rPr lang="it-IT" sz="1400" u="sng" dirty="0" err="1" smtClean="0">
                <a:hlinkClick r:id="rId4"/>
              </a:rPr>
              <a:t>nir</a:t>
            </a:r>
            <a:r>
              <a:rPr lang="it-IT" sz="1400" u="sng" dirty="0" smtClean="0">
                <a:hlinkClick r:id="rId4"/>
              </a:rPr>
              <a:t>:stato:legge:1994-01-21;53!</a:t>
            </a:r>
            <a:r>
              <a:rPr lang="it-IT" sz="1400" u="sng" dirty="0" err="1" smtClean="0">
                <a:hlinkClick r:id="rId4"/>
              </a:rPr>
              <a:t>vig=</a:t>
            </a:r>
            <a:r>
              <a:rPr lang="it-IT" sz="1400" u="sng" dirty="0" smtClean="0">
                <a:hlinkClick r:id="rId4"/>
              </a:rPr>
              <a:t> </a:t>
            </a:r>
            <a:endParaRPr lang="it-IT" sz="1400" u="sng" dirty="0" smtClean="0">
              <a:hlinkClick r:id="rId5"/>
            </a:endParaRPr>
          </a:p>
          <a:p>
            <a:pPr algn="just" eaLnBrk="1" fontAlgn="auto" hangingPunct="1">
              <a:spcAft>
                <a:spcPts val="0"/>
              </a:spcAft>
              <a:buNone/>
              <a:defRPr/>
            </a:pPr>
            <a:endParaRPr lang="it-IT" sz="2000" dirty="0" smtClean="0"/>
          </a:p>
          <a:p>
            <a:r>
              <a:rPr lang="it-IT" sz="2000" dirty="0" smtClean="0"/>
              <a:t>DECRETO DEL PRESIDENTE DELLA REPUBBLICA 11 febbraio 2005, n. 68, Regolamento recante disposizioni per l'utilizzo della posta elettronica certificata, a norma dell'articolo 27 della legge 16 gennaio 2003, n. 3. (GU n.97 del 28-4-2005 )</a:t>
            </a:r>
          </a:p>
          <a:p>
            <a:pPr>
              <a:buNone/>
            </a:pPr>
            <a:r>
              <a:rPr lang="it-IT" sz="1400" u="sng" dirty="0" smtClean="0">
                <a:hlinkClick r:id="rId5"/>
              </a:rPr>
              <a:t>www.normattiva.it/</a:t>
            </a:r>
            <a:r>
              <a:rPr lang="it-IT" sz="1400" u="sng" dirty="0" err="1" smtClean="0">
                <a:hlinkClick r:id="rId5"/>
              </a:rPr>
              <a:t>uri-res</a:t>
            </a:r>
            <a:r>
              <a:rPr lang="it-IT" sz="1400" u="sng" dirty="0" smtClean="0">
                <a:hlinkClick r:id="rId5"/>
              </a:rPr>
              <a:t>/N2Ls?</a:t>
            </a:r>
            <a:r>
              <a:rPr lang="it-IT" sz="1400" u="sng" dirty="0" err="1" smtClean="0">
                <a:hlinkClick r:id="rId5"/>
              </a:rPr>
              <a:t>urn</a:t>
            </a:r>
            <a:r>
              <a:rPr lang="it-IT" sz="1400" u="sng" dirty="0" smtClean="0">
                <a:hlinkClick r:id="rId5"/>
              </a:rPr>
              <a:t>:</a:t>
            </a:r>
            <a:r>
              <a:rPr lang="it-IT" sz="1400" u="sng" dirty="0" err="1" smtClean="0">
                <a:hlinkClick r:id="rId5"/>
              </a:rPr>
              <a:t>nir</a:t>
            </a:r>
            <a:r>
              <a:rPr lang="it-IT" sz="1400" u="sng" dirty="0" smtClean="0">
                <a:hlinkClick r:id="rId5"/>
              </a:rPr>
              <a:t>:stato:</a:t>
            </a:r>
            <a:r>
              <a:rPr lang="it-IT" sz="1400" u="sng" dirty="0" err="1" smtClean="0">
                <a:hlinkClick r:id="rId5"/>
              </a:rPr>
              <a:t>decreto.del.presidente.della.repubblica</a:t>
            </a:r>
            <a:r>
              <a:rPr lang="it-IT" sz="1400" u="sng" dirty="0" smtClean="0">
                <a:hlinkClick r:id="rId5"/>
              </a:rPr>
              <a:t>:2005-02-11;68!</a:t>
            </a:r>
            <a:r>
              <a:rPr lang="it-IT" sz="1400" u="sng" dirty="0" err="1" smtClean="0">
                <a:hlinkClick r:id="rId5"/>
              </a:rPr>
              <a:t>vig=</a:t>
            </a:r>
            <a:r>
              <a:rPr lang="it-IT" sz="1400" u="sng" dirty="0" smtClean="0">
                <a:hlinkClick r:id="rId5"/>
              </a:rPr>
              <a:t> </a:t>
            </a:r>
            <a:endParaRPr lang="it-IT" sz="1400" dirty="0" smtClean="0"/>
          </a:p>
          <a:p>
            <a:pPr algn="just" eaLnBrk="1" fontAlgn="auto" hangingPunct="1">
              <a:spcAft>
                <a:spcPts val="0"/>
              </a:spcAft>
              <a:buFont typeface="Wingdings" panose="05000000000000000000" pitchFamily="2" charset="2"/>
              <a:buChar char="Ø"/>
              <a:defRPr/>
            </a:pPr>
            <a:endParaRPr lang="it-IT" sz="4000"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35</a:t>
            </a:fld>
            <a:endParaRPr lang="it-IT"/>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92696"/>
            <a:ext cx="8229600" cy="5433467"/>
          </a:xfrm>
        </p:spPr>
        <p:txBody>
          <a:bodyPr>
            <a:normAutofit lnSpcReduction="10000"/>
          </a:bodyPr>
          <a:lstStyle/>
          <a:p>
            <a:r>
              <a:rPr lang="it-IT" sz="2000" dirty="0" smtClean="0"/>
              <a:t>DECRETO LEGISLATIVO 7 marzo 2005, n. 82, Codice dell'amministrazione digitale. (GU n.112 del 16-5-2005 - Suppl. Ordinario n. 93 ) </a:t>
            </a:r>
          </a:p>
          <a:p>
            <a:pPr>
              <a:buNone/>
            </a:pPr>
            <a:r>
              <a:rPr lang="it-IT" sz="1400" u="sng" dirty="0" smtClean="0">
                <a:hlinkClick r:id="rId2"/>
              </a:rPr>
              <a:t>www.normattiva.it/</a:t>
            </a:r>
            <a:r>
              <a:rPr lang="it-IT" sz="1400" u="sng" dirty="0" err="1" smtClean="0">
                <a:hlinkClick r:id="rId2"/>
              </a:rPr>
              <a:t>uri-res</a:t>
            </a:r>
            <a:r>
              <a:rPr lang="it-IT" sz="1400" u="sng" dirty="0" smtClean="0">
                <a:hlinkClick r:id="rId2"/>
              </a:rPr>
              <a:t>/N2Ls?</a:t>
            </a:r>
            <a:r>
              <a:rPr lang="it-IT" sz="1400" u="sng" dirty="0" err="1" smtClean="0">
                <a:hlinkClick r:id="rId2"/>
              </a:rPr>
              <a:t>urn</a:t>
            </a:r>
            <a:r>
              <a:rPr lang="it-IT" sz="1400" u="sng" dirty="0" smtClean="0">
                <a:hlinkClick r:id="rId2"/>
              </a:rPr>
              <a:t>:</a:t>
            </a:r>
            <a:r>
              <a:rPr lang="it-IT" sz="1400" u="sng" dirty="0" err="1" smtClean="0">
                <a:hlinkClick r:id="rId2"/>
              </a:rPr>
              <a:t>nir</a:t>
            </a:r>
            <a:r>
              <a:rPr lang="it-IT" sz="1400" u="sng" dirty="0" smtClean="0">
                <a:hlinkClick r:id="rId2"/>
              </a:rPr>
              <a:t>:stato:</a:t>
            </a:r>
            <a:r>
              <a:rPr lang="it-IT" sz="1400" u="sng" dirty="0" err="1" smtClean="0">
                <a:hlinkClick r:id="rId2"/>
              </a:rPr>
              <a:t>decreto.legislativo</a:t>
            </a:r>
            <a:r>
              <a:rPr lang="it-IT" sz="1400" u="sng" dirty="0" smtClean="0">
                <a:hlinkClick r:id="rId2"/>
              </a:rPr>
              <a:t>:2005-03-07;82!</a:t>
            </a:r>
            <a:r>
              <a:rPr lang="it-IT" sz="1400" u="sng" dirty="0" err="1" smtClean="0">
                <a:hlinkClick r:id="rId2"/>
              </a:rPr>
              <a:t>vig=</a:t>
            </a:r>
            <a:r>
              <a:rPr lang="it-IT" sz="1400" u="sng" dirty="0" smtClean="0">
                <a:hlinkClick r:id="rId2"/>
              </a:rPr>
              <a:t> </a:t>
            </a:r>
            <a:endParaRPr lang="it-IT" sz="1400" u="sng" dirty="0" smtClean="0">
              <a:hlinkClick r:id="rId3"/>
            </a:endParaRPr>
          </a:p>
          <a:p>
            <a:endParaRPr lang="it-IT" sz="2000" dirty="0" smtClean="0"/>
          </a:p>
          <a:p>
            <a:r>
              <a:rPr lang="it-IT" sz="2000" dirty="0" smtClean="0"/>
              <a:t>DECRETO DEL PRESIDENTE DELLA REPUBBLICA 11 febbraio 2005, n. 68 Regolamento recante disposizioni per l'utilizzo della posta elettronica certificata, a norma dell'articolo 27 della legge 16 gennaio 2003, n. 3. (GU n.97 del 28-4-2005 ) </a:t>
            </a:r>
          </a:p>
          <a:p>
            <a:pPr>
              <a:buNone/>
            </a:pPr>
            <a:r>
              <a:rPr lang="it-IT" sz="1400" u="sng" dirty="0" smtClean="0">
                <a:hlinkClick r:id="rId4"/>
              </a:rPr>
              <a:t>www.normattiva.it/</a:t>
            </a:r>
            <a:r>
              <a:rPr lang="it-IT" sz="1400" u="sng" dirty="0" err="1" smtClean="0">
                <a:hlinkClick r:id="rId4"/>
              </a:rPr>
              <a:t>uri-res</a:t>
            </a:r>
            <a:r>
              <a:rPr lang="it-IT" sz="1400" u="sng" dirty="0" smtClean="0">
                <a:hlinkClick r:id="rId4"/>
              </a:rPr>
              <a:t>/N2Ls?</a:t>
            </a:r>
            <a:r>
              <a:rPr lang="it-IT" sz="1400" u="sng" dirty="0" err="1" smtClean="0">
                <a:hlinkClick r:id="rId4"/>
              </a:rPr>
              <a:t>urn</a:t>
            </a:r>
            <a:r>
              <a:rPr lang="it-IT" sz="1400" u="sng" dirty="0" smtClean="0">
                <a:hlinkClick r:id="rId4"/>
              </a:rPr>
              <a:t>:</a:t>
            </a:r>
            <a:r>
              <a:rPr lang="it-IT" sz="1400" u="sng" dirty="0" err="1" smtClean="0">
                <a:hlinkClick r:id="rId4"/>
              </a:rPr>
              <a:t>nir</a:t>
            </a:r>
            <a:r>
              <a:rPr lang="it-IT" sz="1400" u="sng" dirty="0" smtClean="0">
                <a:hlinkClick r:id="rId4"/>
              </a:rPr>
              <a:t>:stato:</a:t>
            </a:r>
            <a:r>
              <a:rPr lang="it-IT" sz="1400" u="sng" dirty="0" err="1" smtClean="0">
                <a:hlinkClick r:id="rId4"/>
              </a:rPr>
              <a:t>decreto.del.presidente.della.repubblica</a:t>
            </a:r>
            <a:r>
              <a:rPr lang="it-IT" sz="1400" u="sng" dirty="0" smtClean="0">
                <a:hlinkClick r:id="rId4"/>
              </a:rPr>
              <a:t>:2005-02-11;68!</a:t>
            </a:r>
            <a:r>
              <a:rPr lang="it-IT" sz="1400" u="sng" dirty="0" err="1" smtClean="0">
                <a:hlinkClick r:id="rId4"/>
              </a:rPr>
              <a:t>vig=</a:t>
            </a:r>
            <a:r>
              <a:rPr lang="it-IT" sz="1400" u="sng" dirty="0" smtClean="0">
                <a:hlinkClick r:id="rId4"/>
              </a:rPr>
              <a:t> </a:t>
            </a:r>
            <a:endParaRPr lang="it-IT" sz="1400" u="sng" dirty="0" smtClean="0"/>
          </a:p>
          <a:p>
            <a:endParaRPr lang="it-IT" sz="1400" u="sng" dirty="0" smtClean="0">
              <a:hlinkClick r:id="rId2"/>
            </a:endParaRPr>
          </a:p>
          <a:p>
            <a:pPr algn="just"/>
            <a:r>
              <a:rPr lang="it-IT" sz="2000" dirty="0" smtClean="0"/>
              <a:t>DECRETO 21 febbraio 2011, n. 44, Regolamento concernente le regole tecniche per l'adozione nel processo civile e nel processo penale, delle tecnologie dell'informazione e della comunicazione, in attuazione dei principi previsti dal decreto legislativo 7 marzo 2005, n. 82, e successive modificazioni, ai sensi dell'articolo 4, commi 1 e 2, del decreto-legge 29 dicembre 2009, n. 193, convertito nella legge 22 febbraio 2010 n. 24. (11G0087) (GU n.89 del 18-4-2011 ) </a:t>
            </a:r>
          </a:p>
          <a:p>
            <a:pPr>
              <a:buNone/>
            </a:pPr>
            <a:r>
              <a:rPr lang="it-IT" sz="1400" u="sng" dirty="0" smtClean="0">
                <a:hlinkClick r:id="rId5"/>
              </a:rPr>
              <a:t>www.normattiva.it/</a:t>
            </a:r>
            <a:r>
              <a:rPr lang="it-IT" sz="1400" u="sng" dirty="0" err="1" smtClean="0">
                <a:hlinkClick r:id="rId5"/>
              </a:rPr>
              <a:t>uri-res</a:t>
            </a:r>
            <a:r>
              <a:rPr lang="it-IT" sz="1400" u="sng" dirty="0" smtClean="0">
                <a:hlinkClick r:id="rId5"/>
              </a:rPr>
              <a:t>/N2Ls?</a:t>
            </a:r>
            <a:r>
              <a:rPr lang="it-IT" sz="1400" u="sng" dirty="0" err="1" smtClean="0">
                <a:hlinkClick r:id="rId5"/>
              </a:rPr>
              <a:t>urn</a:t>
            </a:r>
            <a:r>
              <a:rPr lang="it-IT" sz="1400" u="sng" dirty="0" smtClean="0">
                <a:hlinkClick r:id="rId5"/>
              </a:rPr>
              <a:t>:</a:t>
            </a:r>
            <a:r>
              <a:rPr lang="it-IT" sz="1400" u="sng" dirty="0" err="1" smtClean="0">
                <a:hlinkClick r:id="rId5"/>
              </a:rPr>
              <a:t>nir</a:t>
            </a:r>
            <a:r>
              <a:rPr lang="it-IT" sz="1400" u="sng" dirty="0" smtClean="0">
                <a:hlinkClick r:id="rId5"/>
              </a:rPr>
              <a:t>:</a:t>
            </a:r>
            <a:r>
              <a:rPr lang="it-IT" sz="1400" u="sng" dirty="0" err="1" smtClean="0">
                <a:hlinkClick r:id="rId5"/>
              </a:rPr>
              <a:t>ministero.giustizia</a:t>
            </a:r>
            <a:r>
              <a:rPr lang="it-IT" sz="1400" u="sng" dirty="0" smtClean="0">
                <a:hlinkClick r:id="rId5"/>
              </a:rPr>
              <a:t>:decreto:2011-02-21;44 </a:t>
            </a:r>
            <a:endParaRPr lang="it-IT" sz="1400" dirty="0" smtClean="0"/>
          </a:p>
          <a:p>
            <a:endParaRPr lang="it-IT" sz="1400" u="sng" dirty="0" smtClean="0">
              <a:hlinkClick r:id="rId2"/>
            </a:endParaRPr>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36</a:t>
            </a:fld>
            <a:endParaRPr lang="it-IT"/>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76672"/>
            <a:ext cx="8229600" cy="5649491"/>
          </a:xfrm>
        </p:spPr>
        <p:txBody>
          <a:bodyPr/>
          <a:lstStyle/>
          <a:p>
            <a:r>
              <a:rPr lang="it-IT" sz="2000" dirty="0" smtClean="0"/>
              <a:t>DECRETO-LEGGE 18 ottobre 2012, n. 179,  convertito con modificazioni dalla L. 17 dicembre 2012, n. 221 (in S.O. n. 208, relativo alla G.U. 18/12/2012, n. 294). </a:t>
            </a:r>
          </a:p>
          <a:p>
            <a:r>
              <a:rPr lang="it-IT" sz="1400" u="sng" dirty="0" smtClean="0">
                <a:hlinkClick r:id="rId2"/>
              </a:rPr>
              <a:t>www.normattiva.it/</a:t>
            </a:r>
            <a:r>
              <a:rPr lang="it-IT" sz="1400" u="sng" dirty="0" err="1" smtClean="0">
                <a:hlinkClick r:id="rId2"/>
              </a:rPr>
              <a:t>uri-res</a:t>
            </a:r>
            <a:r>
              <a:rPr lang="it-IT" sz="1400" u="sng" dirty="0" smtClean="0">
                <a:hlinkClick r:id="rId2"/>
              </a:rPr>
              <a:t>/N2Ls?</a:t>
            </a:r>
            <a:r>
              <a:rPr lang="it-IT" sz="1400" u="sng" dirty="0" err="1" smtClean="0">
                <a:hlinkClick r:id="rId2"/>
              </a:rPr>
              <a:t>urn</a:t>
            </a:r>
            <a:r>
              <a:rPr lang="it-IT" sz="1400" u="sng" dirty="0" smtClean="0">
                <a:hlinkClick r:id="rId2"/>
              </a:rPr>
              <a:t>:</a:t>
            </a:r>
            <a:r>
              <a:rPr lang="it-IT" sz="1400" u="sng" dirty="0" err="1" smtClean="0">
                <a:hlinkClick r:id="rId2"/>
              </a:rPr>
              <a:t>nir</a:t>
            </a:r>
            <a:r>
              <a:rPr lang="it-IT" sz="1400" u="sng" dirty="0" smtClean="0">
                <a:hlinkClick r:id="rId2"/>
              </a:rPr>
              <a:t>:stato:</a:t>
            </a:r>
            <a:r>
              <a:rPr lang="it-IT" sz="1400" u="sng" dirty="0" err="1" smtClean="0">
                <a:hlinkClick r:id="rId2"/>
              </a:rPr>
              <a:t>decreto.legge</a:t>
            </a:r>
            <a:r>
              <a:rPr lang="it-IT" sz="1400" u="sng" dirty="0" smtClean="0">
                <a:hlinkClick r:id="rId2"/>
              </a:rPr>
              <a:t>:2012-10-18;179!</a:t>
            </a:r>
            <a:r>
              <a:rPr lang="it-IT" sz="1400" u="sng" dirty="0" err="1" smtClean="0">
                <a:hlinkClick r:id="rId2"/>
              </a:rPr>
              <a:t>vig=</a:t>
            </a:r>
            <a:r>
              <a:rPr lang="it-IT" sz="1400" u="sng" dirty="0" smtClean="0">
                <a:hlinkClick r:id="rId2"/>
              </a:rPr>
              <a:t> </a:t>
            </a:r>
            <a:endParaRPr lang="it-IT" sz="1400" u="sng" dirty="0" smtClean="0">
              <a:hlinkClick r:id="rId3"/>
            </a:endParaRPr>
          </a:p>
          <a:p>
            <a:pPr algn="just"/>
            <a:endParaRPr lang="it-IT" sz="2000" dirty="0" smtClean="0"/>
          </a:p>
          <a:p>
            <a:pPr algn="just"/>
            <a:r>
              <a:rPr lang="it-IT" sz="2000" dirty="0" smtClean="0"/>
              <a:t>PROVVEDIMENTO 16 aprile 2014 .</a:t>
            </a:r>
          </a:p>
          <a:p>
            <a:pPr algn="just">
              <a:buNone/>
            </a:pPr>
            <a:r>
              <a:rPr lang="it-IT" sz="2000" dirty="0" smtClean="0"/>
              <a:t>Specifiche tecniche previste dall’articolo 34, comma 1 del decreto del Ministro della giustizia in data 21 febbraio 2011 n. 44, </a:t>
            </a:r>
            <a:r>
              <a:rPr lang="it-IT" sz="1200" dirty="0" smtClean="0"/>
              <a:t>recante regolamento concernente le regole tecniche per l’adozione, nel processo civile e nel processo penale, delle tecnologie dell’informazione e della comunicazione, in attuazione dei principi previsti dal decreto legislativo 7 marzo 2005,n. 82, e successive modificazioni, ai sensi dell’articolo 4, commi 1 e 2 del decreto-legge 29 dicembre 2009, n. 193, convertito nella legge 22 febbraio 2010, n. 24.</a:t>
            </a:r>
          </a:p>
          <a:p>
            <a:pPr>
              <a:buNone/>
            </a:pPr>
            <a:r>
              <a:rPr lang="it-IT" sz="1400" u="sng" dirty="0" smtClean="0">
                <a:hlinkClick r:id="rId4"/>
              </a:rPr>
              <a:t>http://pst.giustizia.it/PST/resources/cms/documents/Estratto_Gazzetta_Ufficiale_99_2014.pdf</a:t>
            </a:r>
            <a:endParaRPr lang="it-IT" sz="1400" u="sng" dirty="0" smtClean="0">
              <a:hlinkClick r:id="rId3"/>
            </a:endParaRPr>
          </a:p>
          <a:p>
            <a:pPr algn="just"/>
            <a:endParaRPr lang="it-IT" sz="1050" u="sng" dirty="0" smtClean="0">
              <a:hlinkClick r:id="rId5"/>
            </a:endParaRPr>
          </a:p>
          <a:p>
            <a:pPr algn="just"/>
            <a:endParaRPr lang="it-IT" sz="1050" u="sng" dirty="0" smtClean="0">
              <a:hlinkClick r:id="rId5"/>
            </a:endParaRPr>
          </a:p>
          <a:p>
            <a:endParaRPr lang="it-IT" sz="1400" u="sng" dirty="0" smtClean="0">
              <a:hlinkClick r:id="rId3"/>
            </a:endParaRPr>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37</a:t>
            </a:fld>
            <a:endParaRPr lang="it-IT"/>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4664"/>
            <a:ext cx="8229600" cy="5721499"/>
          </a:xfrm>
        </p:spPr>
        <p:txBody>
          <a:bodyPr/>
          <a:lstStyle/>
          <a:p>
            <a:r>
              <a:rPr lang="it-IT" sz="2000" dirty="0" smtClean="0"/>
              <a:t> </a:t>
            </a:r>
          </a:p>
          <a:p>
            <a:r>
              <a:rPr lang="it-IT" sz="2000" dirty="0" smtClean="0"/>
              <a:t>DECRETO-LEGGE 24 giugno 2014, n. 90, convertito con modificazioni dalla L. 11 agosto 2014, n. 114 (in S.O. n. 70, relativo alla G.U. 18/8/2014, n. 190). </a:t>
            </a:r>
          </a:p>
          <a:p>
            <a:pPr>
              <a:buNone/>
            </a:pPr>
            <a:r>
              <a:rPr lang="it-IT" sz="1400" u="sng" dirty="0" smtClean="0">
                <a:hlinkClick r:id="rId2"/>
              </a:rPr>
              <a:t>www.normattiva.it/</a:t>
            </a:r>
            <a:r>
              <a:rPr lang="it-IT" sz="1400" u="sng" dirty="0" err="1" smtClean="0">
                <a:hlinkClick r:id="rId2"/>
              </a:rPr>
              <a:t>uri-res</a:t>
            </a:r>
            <a:r>
              <a:rPr lang="it-IT" sz="1400" u="sng" dirty="0" smtClean="0">
                <a:hlinkClick r:id="rId2"/>
              </a:rPr>
              <a:t>/N2Ls?</a:t>
            </a:r>
            <a:r>
              <a:rPr lang="it-IT" sz="1400" u="sng" dirty="0" err="1" smtClean="0">
                <a:hlinkClick r:id="rId2"/>
              </a:rPr>
              <a:t>urn</a:t>
            </a:r>
            <a:r>
              <a:rPr lang="it-IT" sz="1400" u="sng" dirty="0" smtClean="0">
                <a:hlinkClick r:id="rId2"/>
              </a:rPr>
              <a:t>:</a:t>
            </a:r>
            <a:r>
              <a:rPr lang="it-IT" sz="1400" u="sng" dirty="0" err="1" smtClean="0">
                <a:hlinkClick r:id="rId2"/>
              </a:rPr>
              <a:t>nir</a:t>
            </a:r>
            <a:r>
              <a:rPr lang="it-IT" sz="1400" u="sng" dirty="0" smtClean="0">
                <a:hlinkClick r:id="rId2"/>
              </a:rPr>
              <a:t>:stato:</a:t>
            </a:r>
            <a:r>
              <a:rPr lang="it-IT" sz="1400" u="sng" dirty="0" err="1" smtClean="0">
                <a:hlinkClick r:id="rId2"/>
              </a:rPr>
              <a:t>decreto.legge</a:t>
            </a:r>
            <a:r>
              <a:rPr lang="it-IT" sz="1400" u="sng" dirty="0" smtClean="0">
                <a:hlinkClick r:id="rId2"/>
              </a:rPr>
              <a:t>:2014-06-24;90!</a:t>
            </a:r>
            <a:r>
              <a:rPr lang="it-IT" sz="1400" u="sng" dirty="0" err="1" smtClean="0">
                <a:hlinkClick r:id="rId2"/>
              </a:rPr>
              <a:t>vig=</a:t>
            </a:r>
            <a:r>
              <a:rPr lang="it-IT" sz="1400" u="sng" dirty="0" smtClean="0">
                <a:hlinkClick r:id="rId2"/>
              </a:rPr>
              <a:t> </a:t>
            </a:r>
            <a:endParaRPr lang="it-IT" sz="1400" u="sng" dirty="0" smtClean="0"/>
          </a:p>
          <a:p>
            <a:pPr>
              <a:buNone/>
            </a:pPr>
            <a:endParaRPr lang="it-IT" sz="1400" u="sng" dirty="0" smtClean="0"/>
          </a:p>
          <a:p>
            <a:pPr algn="just"/>
            <a:r>
              <a:rPr lang="it-IT" sz="2000" dirty="0" smtClean="0"/>
              <a:t>Circolare 27 giugno 2014 - Adempimenti di cancelleria conseguenti all'entrata in vigore degli obblighi di cui agli artt. 16 bis e sgg. d.l. n.179/2012 e del d.l. n. 90/2014 - SOSTITUITA dalla Circolare 23 ottobre 2015</a:t>
            </a:r>
          </a:p>
          <a:p>
            <a:pPr>
              <a:buNone/>
            </a:pPr>
            <a:r>
              <a:rPr lang="it-IT" sz="1400" u="sng" dirty="0" smtClean="0">
                <a:hlinkClick r:id="rId3"/>
              </a:rPr>
              <a:t>https://www.giustizia.it/giustizia/it/mg_1_8_1.wp?previsiousPage=mg_1_8&amp;contentId=SDC1022123</a:t>
            </a:r>
            <a:r>
              <a:rPr lang="it-IT" sz="1400" u="sng" dirty="0" smtClean="0">
                <a:hlinkClick r:id="rId4"/>
              </a:rPr>
              <a:t>55</a:t>
            </a:r>
            <a:endParaRPr lang="it-IT" sz="1400" u="sng" dirty="0" smtClean="0">
              <a:hlinkClick r:id="rId5"/>
            </a:endParaRPr>
          </a:p>
          <a:p>
            <a:pPr>
              <a:buNone/>
            </a:pPr>
            <a:endParaRPr lang="it-IT" sz="1400" u="sng" dirty="0" smtClean="0"/>
          </a:p>
          <a:p>
            <a:pPr>
              <a:buNone/>
            </a:pPr>
            <a:endParaRPr lang="it-IT" sz="1400" u="sng" dirty="0" smtClean="0"/>
          </a:p>
          <a:p>
            <a:pPr algn="just"/>
            <a:r>
              <a:rPr lang="it-IT" sz="2000" dirty="0" smtClean="0"/>
              <a:t>Circolare 28 ottobre 2014 - Adempimenti di cancelleria conseguenti all'entrata in vigore degli obblighi di cui agli artt. 16 bis e sgg. d.l. 179/2012 e 90/2014. Testo consolidato aggiornato al 27 ottobre 2014 - SOSTITUITA </a:t>
            </a:r>
            <a:r>
              <a:rPr lang="it-IT" sz="2000" dirty="0" smtClean="0">
                <a:hlinkClick r:id="rId2"/>
              </a:rPr>
              <a:t>dalla Circolare 23 ottobre 2015</a:t>
            </a:r>
          </a:p>
          <a:p>
            <a:pPr>
              <a:buNone/>
            </a:pPr>
            <a:r>
              <a:rPr lang="it-IT" sz="1400" u="sng" dirty="0" smtClean="0">
                <a:hlinkClick r:id="rId4"/>
              </a:rPr>
              <a:t>https://www.giustizia.it/giustizia/it/mg_1_8_1.wp;jsessionidA8B25A24BE309088F032868A159163B.ajpAL01?previsiousPage&amp;contentId=SDC10769</a:t>
            </a:r>
            <a:endParaRPr lang="it-IT" sz="1400" u="sng" dirty="0" smtClean="0">
              <a:hlinkClick r:id="rId5"/>
            </a:endParaRPr>
          </a:p>
          <a:p>
            <a:endParaRPr lang="it-IT" sz="2000" dirty="0" smtClean="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38</a:t>
            </a:fld>
            <a:endParaRPr lang="it-IT"/>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4664"/>
            <a:ext cx="8229600" cy="5721499"/>
          </a:xfrm>
        </p:spPr>
        <p:txBody>
          <a:bodyPr/>
          <a:lstStyle/>
          <a:p>
            <a:endParaRPr lang="it-IT" sz="2000" dirty="0" smtClean="0"/>
          </a:p>
          <a:p>
            <a:r>
              <a:rPr lang="it-IT" sz="2000" dirty="0" smtClean="0"/>
              <a:t>DECRETO-LEGGE 27 giugno 2015, n. 83, convertito con modificazioni dalla L. 6 agosto 2015, n. 132 (in SO n. 50, relativo alla G.U. 20/08/2015, n. 192). </a:t>
            </a:r>
          </a:p>
          <a:p>
            <a:pPr>
              <a:buNone/>
            </a:pPr>
            <a:r>
              <a:rPr lang="it-IT" sz="1400" u="sng" dirty="0" smtClean="0">
                <a:hlinkClick r:id="rId2"/>
              </a:rPr>
              <a:t>www.normattiva.it/</a:t>
            </a:r>
            <a:r>
              <a:rPr lang="it-IT" sz="1400" u="sng" dirty="0" err="1" smtClean="0">
                <a:hlinkClick r:id="rId2"/>
              </a:rPr>
              <a:t>uri-res</a:t>
            </a:r>
            <a:r>
              <a:rPr lang="it-IT" sz="1400" u="sng" dirty="0" smtClean="0">
                <a:hlinkClick r:id="rId2"/>
              </a:rPr>
              <a:t>/N2Ls?</a:t>
            </a:r>
            <a:r>
              <a:rPr lang="it-IT" sz="1400" u="sng" dirty="0" err="1" smtClean="0">
                <a:hlinkClick r:id="rId2"/>
              </a:rPr>
              <a:t>urn</a:t>
            </a:r>
            <a:r>
              <a:rPr lang="it-IT" sz="1400" u="sng" dirty="0" smtClean="0">
                <a:hlinkClick r:id="rId2"/>
              </a:rPr>
              <a:t>:</a:t>
            </a:r>
            <a:r>
              <a:rPr lang="it-IT" sz="1400" u="sng" dirty="0" err="1" smtClean="0">
                <a:hlinkClick r:id="rId2"/>
              </a:rPr>
              <a:t>nir</a:t>
            </a:r>
            <a:r>
              <a:rPr lang="it-IT" sz="1400" u="sng" dirty="0" smtClean="0">
                <a:hlinkClick r:id="rId2"/>
              </a:rPr>
              <a:t>:stato:</a:t>
            </a:r>
            <a:r>
              <a:rPr lang="it-IT" sz="1400" u="sng" dirty="0" err="1" smtClean="0">
                <a:hlinkClick r:id="rId2"/>
              </a:rPr>
              <a:t>decreto.legge</a:t>
            </a:r>
            <a:r>
              <a:rPr lang="it-IT" sz="1400" u="sng" dirty="0" smtClean="0">
                <a:hlinkClick r:id="rId2"/>
              </a:rPr>
              <a:t>:2015-06-27;83!</a:t>
            </a:r>
            <a:r>
              <a:rPr lang="it-IT" sz="1400" u="sng" dirty="0" err="1" smtClean="0">
                <a:hlinkClick r:id="rId2"/>
              </a:rPr>
              <a:t>vig=</a:t>
            </a:r>
            <a:r>
              <a:rPr lang="it-IT" sz="1400" u="sng" dirty="0" smtClean="0">
                <a:hlinkClick r:id="rId2"/>
              </a:rPr>
              <a:t> </a:t>
            </a:r>
            <a:endParaRPr lang="it-IT" sz="1400" u="sng" dirty="0" smtClean="0">
              <a:hlinkClick r:id="rId3"/>
            </a:endParaRPr>
          </a:p>
          <a:p>
            <a:r>
              <a:rPr lang="it-IT" sz="1400" u="sng" dirty="0" smtClean="0">
                <a:hlinkClick r:id="rId3"/>
              </a:rPr>
              <a:t> </a:t>
            </a:r>
          </a:p>
          <a:p>
            <a:r>
              <a:rPr lang="it-IT" sz="2000" dirty="0" smtClean="0"/>
              <a:t>Circolare 23 ottobre 2015 - Adempimenti di cancelleria relativi al Processo Civile Telematico</a:t>
            </a:r>
          </a:p>
          <a:p>
            <a:pPr>
              <a:buNone/>
            </a:pPr>
            <a:r>
              <a:rPr lang="it-IT" sz="1400" u="sng" dirty="0" smtClean="0">
                <a:hlinkClick r:id="rId4"/>
              </a:rPr>
              <a:t>https://www.giustizia.it/giustizia/it/mg_1_8_1.wp?previsiousPage=mg_1_8_1&amp;contentId=SDC1187890</a:t>
            </a:r>
            <a:endParaRPr lang="it-IT" sz="1400" u="sng" dirty="0" smtClean="0">
              <a:hlinkClick r:id="rId2"/>
            </a:endParaRPr>
          </a:p>
          <a:p>
            <a:r>
              <a:rPr lang="it-IT" sz="1400" u="sng" dirty="0" smtClean="0">
                <a:hlinkClick r:id="rId2"/>
              </a:rPr>
              <a:t> </a:t>
            </a:r>
          </a:p>
          <a:p>
            <a:r>
              <a:rPr lang="it-IT" sz="2000" dirty="0" smtClean="0"/>
              <a:t>D.M. Giustizia 28.12.2015 (modifiche alle specifiche tecniche) in vigore dal 09.01.2016 </a:t>
            </a:r>
          </a:p>
          <a:p>
            <a:pPr>
              <a:buNone/>
            </a:pPr>
            <a:r>
              <a:rPr lang="it-IT" sz="1400" u="sng" dirty="0" smtClean="0">
                <a:hlinkClick r:id="rId5"/>
              </a:rPr>
              <a:t>https://www.giustizia.it/giustizia/it/mg_1_8_1.wp?previsiousPage=mg_1_8&amp;contentId=SDC1204937</a:t>
            </a:r>
            <a:endParaRPr lang="it-IT" sz="1400" u="sng" dirty="0" smtClean="0">
              <a:hlinkClick r:id="rId4"/>
            </a:endParaRPr>
          </a:p>
          <a:p>
            <a:endParaRPr lang="it-IT" sz="2000" dirty="0" smtClean="0"/>
          </a:p>
          <a:p>
            <a:endParaRPr lang="it-IT" sz="2000"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39</a:t>
            </a:fld>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052736"/>
            <a:ext cx="8229600" cy="5271864"/>
          </a:xfrm>
        </p:spPr>
        <p:txBody>
          <a:bodyPr>
            <a:normAutofit/>
          </a:bodyPr>
          <a:lstStyle/>
          <a:p>
            <a:pPr algn="just"/>
            <a:r>
              <a:rPr lang="it-IT" sz="2400" dirty="0" smtClean="0"/>
              <a:t>Il ricorrente, al riguardo, ha negato l’esistenza di un obbligo normativo che imponga al destinatario dell’atto notificato di fornirsi di uno specifico programma di lettura di file con estensione “.p7m”, sostenendo che ciò comporterebbe un onere specifico e diverso dalla notifiche cartacee, con conseguente violazione degli artt. 3 e 24 della Costituzione.</a:t>
            </a:r>
          </a:p>
          <a:p>
            <a:pPr algn="just"/>
            <a:r>
              <a:rPr lang="it-IT" sz="2400" dirty="0" smtClean="0"/>
              <a:t> Sul punto l’ordinanza emessa dalla Suprema Corte, ha il pregio della chiarezza: data l’approvazione del processo telematico, </a:t>
            </a:r>
            <a:r>
              <a:rPr lang="it-IT" sz="2400" u="sng" dirty="0" smtClean="0"/>
              <a:t>l’avvocato deve munirsi dei minimali strumenti informatici richiesti dal sistema normativo</a:t>
            </a:r>
            <a:r>
              <a:rPr lang="it-IT" sz="2400" dirty="0" smtClean="0"/>
              <a:t>, </a:t>
            </a:r>
            <a:r>
              <a:rPr lang="it-IT" sz="2400" u="sng" dirty="0" smtClean="0"/>
              <a:t>anche secondario</a:t>
            </a:r>
            <a:r>
              <a:rPr lang="it-IT" sz="2400" dirty="0" smtClean="0"/>
              <a:t>, per leggere le notifiche delle controparti o le notifiche e/o comunicazioni della cancelleria eseguite con la posta elettronica certificata.</a:t>
            </a:r>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4</a:t>
            </a:fld>
            <a:endParaRPr lang="it-IT"/>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57200" y="704088"/>
            <a:ext cx="8229600" cy="636680"/>
          </a:xfrm>
        </p:spPr>
        <p:txBody>
          <a:bodyPr>
            <a:normAutofit fontScale="90000"/>
          </a:bodyPr>
          <a:lstStyle/>
          <a:p>
            <a:r>
              <a:rPr lang="it-IT" sz="4000" dirty="0" smtClean="0">
                <a:solidFill>
                  <a:srgbClr val="FF0000"/>
                </a:solidFill>
              </a:rPr>
              <a:t>PRE-REQUISITI DELLA NOTIFICA VIA PEC</a:t>
            </a:r>
            <a:endParaRPr lang="it-IT" sz="4000" dirty="0">
              <a:solidFill>
                <a:srgbClr val="FF0000"/>
              </a:solidFill>
            </a:endParaRPr>
          </a:p>
        </p:txBody>
      </p:sp>
      <p:sp>
        <p:nvSpPr>
          <p:cNvPr id="3" name="Segnaposto contenuto 2"/>
          <p:cNvSpPr>
            <a:spLocks noGrp="1"/>
          </p:cNvSpPr>
          <p:nvPr>
            <p:ph idx="1"/>
          </p:nvPr>
        </p:nvSpPr>
        <p:spPr>
          <a:xfrm>
            <a:off x="900113" y="1412776"/>
            <a:ext cx="7272337" cy="5040412"/>
          </a:xfrm>
        </p:spPr>
        <p:txBody>
          <a:bodyPr rtlCol="0">
            <a:normAutofit fontScale="77500" lnSpcReduction="20000"/>
          </a:bodyPr>
          <a:lstStyle/>
          <a:p>
            <a:pPr marL="0" indent="0" algn="just" eaLnBrk="1" fontAlgn="auto" hangingPunct="1">
              <a:spcAft>
                <a:spcPts val="0"/>
              </a:spcAft>
              <a:buFont typeface="Arial" panose="020B0604020202020204" pitchFamily="34" charset="0"/>
              <a:buNone/>
              <a:defRPr/>
            </a:pPr>
            <a:r>
              <a:rPr lang="it-IT" sz="3200" dirty="0" smtClean="0"/>
              <a:t>L’avvocato che voglia notificare un atto a mezzo PEC  </a:t>
            </a:r>
            <a:r>
              <a:rPr lang="it-IT" sz="3200" b="1" u="sng" dirty="0" smtClean="0"/>
              <a:t>deve</a:t>
            </a:r>
            <a:r>
              <a:rPr lang="it-IT" sz="3200" dirty="0" smtClean="0"/>
              <a:t>:</a:t>
            </a:r>
          </a:p>
          <a:p>
            <a:pPr marL="0" indent="0" eaLnBrk="1" fontAlgn="auto" hangingPunct="1">
              <a:spcAft>
                <a:spcPts val="0"/>
              </a:spcAft>
              <a:buFont typeface="Arial" panose="020B0604020202020204" pitchFamily="34" charset="0"/>
              <a:buNone/>
              <a:defRPr/>
            </a:pPr>
            <a:endParaRPr lang="it-IT" sz="4400" dirty="0" smtClean="0"/>
          </a:p>
          <a:p>
            <a:pPr algn="just" eaLnBrk="1" fontAlgn="auto" hangingPunct="1">
              <a:spcAft>
                <a:spcPts val="0"/>
              </a:spcAft>
              <a:buFont typeface="Wingdings" panose="05000000000000000000" pitchFamily="2" charset="2"/>
              <a:buChar char="ü"/>
              <a:defRPr/>
            </a:pPr>
            <a:endParaRPr lang="it-IT" sz="3200" dirty="0" smtClean="0"/>
          </a:p>
          <a:p>
            <a:pPr algn="just" eaLnBrk="1" fontAlgn="auto" hangingPunct="1">
              <a:spcAft>
                <a:spcPts val="0"/>
              </a:spcAft>
              <a:buFont typeface="Wingdings" panose="05000000000000000000" pitchFamily="2" charset="2"/>
              <a:buChar char="ü"/>
              <a:defRPr/>
            </a:pPr>
            <a:r>
              <a:rPr lang="it-IT" sz="3200" dirty="0" smtClean="0"/>
              <a:t>Essere munito di procura a norma dell’art. 83 </a:t>
            </a:r>
            <a:r>
              <a:rPr lang="it-IT" sz="3200" dirty="0" err="1" smtClean="0"/>
              <a:t>c.p.c.</a:t>
            </a:r>
            <a:endParaRPr lang="it-IT" sz="3200" dirty="0" smtClean="0"/>
          </a:p>
          <a:p>
            <a:pPr algn="just">
              <a:buFont typeface="Wingdings" panose="05000000000000000000" pitchFamily="2" charset="2"/>
              <a:buChar char="ü"/>
              <a:defRPr/>
            </a:pPr>
            <a:r>
              <a:rPr lang="it-IT" sz="3200" dirty="0" smtClean="0"/>
              <a:t>L’indirizzo PEC del destinatario della notifica </a:t>
            </a:r>
            <a:r>
              <a:rPr lang="it-IT" sz="3200" b="1" dirty="0" smtClean="0"/>
              <a:t>deve essere presente </a:t>
            </a:r>
            <a:r>
              <a:rPr lang="it-IT" sz="3200" dirty="0" smtClean="0"/>
              <a:t>nei pubblici registri indicati dalla legge.</a:t>
            </a:r>
          </a:p>
          <a:p>
            <a:pPr algn="just" eaLnBrk="1" fontAlgn="auto" hangingPunct="1">
              <a:spcAft>
                <a:spcPts val="0"/>
              </a:spcAft>
              <a:buFont typeface="Wingdings" panose="05000000000000000000" pitchFamily="2" charset="2"/>
              <a:buChar char="ü"/>
              <a:defRPr/>
            </a:pPr>
            <a:r>
              <a:rPr lang="it-IT" sz="3200" dirty="0" smtClean="0"/>
              <a:t>Possedere un dispositivo di firma digitare (</a:t>
            </a:r>
            <a:r>
              <a:rPr lang="it-IT" sz="3200" dirty="0" err="1" smtClean="0"/>
              <a:t>NB</a:t>
            </a:r>
            <a:r>
              <a:rPr lang="it-IT" sz="3200" dirty="0" smtClean="0"/>
              <a:t>. non scaduto!!)</a:t>
            </a:r>
          </a:p>
          <a:p>
            <a:pPr algn="just" eaLnBrk="1" fontAlgn="auto" hangingPunct="1">
              <a:spcAft>
                <a:spcPts val="0"/>
              </a:spcAft>
              <a:buFont typeface="Wingdings" panose="05000000000000000000" pitchFamily="2" charset="2"/>
              <a:buChar char="ü"/>
              <a:defRPr/>
            </a:pPr>
            <a:r>
              <a:rPr lang="it-IT" sz="3200" dirty="0" smtClean="0"/>
              <a:t>Inviare la notifica esclusivamente attraverso l’indirizzo pec comunicato al proprio Consiglio dell’Ordine</a:t>
            </a:r>
          </a:p>
          <a:p>
            <a:pPr eaLnBrk="1" fontAlgn="auto" hangingPunct="1">
              <a:spcAft>
                <a:spcPts val="0"/>
              </a:spcAft>
              <a:buFont typeface="Wingdings" panose="05000000000000000000" pitchFamily="2" charset="2"/>
              <a:buChar char="ü"/>
              <a:defRPr/>
            </a:pPr>
            <a:endParaRPr lang="it-IT" sz="3200" dirty="0" smtClean="0"/>
          </a:p>
          <a:p>
            <a:pPr eaLnBrk="1" fontAlgn="auto" hangingPunct="1">
              <a:spcAft>
                <a:spcPts val="0"/>
              </a:spcAft>
              <a:buFont typeface="Wingdings" panose="05000000000000000000" pitchFamily="2" charset="2"/>
              <a:buChar char="ü"/>
              <a:defRPr/>
            </a:pPr>
            <a:endParaRPr lang="it-IT" sz="4400" dirty="0"/>
          </a:p>
        </p:txBody>
      </p:sp>
      <p:sp>
        <p:nvSpPr>
          <p:cNvPr id="5" name="Segnaposto numero diapositiva 4"/>
          <p:cNvSpPr>
            <a:spLocks noGrp="1"/>
          </p:cNvSpPr>
          <p:nvPr>
            <p:ph type="sldNum" sz="quarter" idx="12"/>
          </p:nvPr>
        </p:nvSpPr>
        <p:spPr/>
        <p:txBody>
          <a:bodyPr/>
          <a:lstStyle/>
          <a:p>
            <a:pPr>
              <a:defRPr/>
            </a:pPr>
            <a:fld id="{6760DCDF-4545-43EB-A83E-5BCC688F7EC7}" type="slidenum">
              <a:rPr lang="it-IT" smtClean="0"/>
              <a:pPr>
                <a:defRPr/>
              </a:pPr>
              <a:t>40</a:t>
            </a:fld>
            <a:endParaRPr lang="it-IT"/>
          </a:p>
        </p:txBody>
      </p:sp>
      <p:pic>
        <p:nvPicPr>
          <p:cNvPr id="53251" name="Picture 3" descr="C:\Users\HP ENVY\AppData\Local\Microsoft\Windows\INetCache\IE\TJOM181H\MC900442050[1].wmf"/>
          <p:cNvPicPr>
            <a:picLocks noChangeAspect="1" noChangeArrowheads="1"/>
          </p:cNvPicPr>
          <p:nvPr/>
        </p:nvPicPr>
        <p:blipFill>
          <a:blip r:embed="rId3" cstate="print"/>
          <a:srcRect/>
          <a:stretch>
            <a:fillRect/>
          </a:stretch>
        </p:blipFill>
        <p:spPr bwMode="auto">
          <a:xfrm>
            <a:off x="4932040" y="1700808"/>
            <a:ext cx="1728192" cy="11521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57200" y="704088"/>
            <a:ext cx="8229600" cy="708688"/>
          </a:xfrm>
        </p:spPr>
        <p:txBody>
          <a:bodyPr>
            <a:noAutofit/>
          </a:bodyPr>
          <a:lstStyle/>
          <a:p>
            <a:r>
              <a:rPr lang="it-IT" sz="4000" dirty="0" smtClean="0">
                <a:solidFill>
                  <a:srgbClr val="FF0000"/>
                </a:solidFill>
              </a:rPr>
              <a:t>PRE-REQUISITI DELLA NOTIFICA VIA PEC</a:t>
            </a:r>
            <a:endParaRPr lang="it-IT" sz="4000" dirty="0"/>
          </a:p>
        </p:txBody>
      </p:sp>
      <p:sp>
        <p:nvSpPr>
          <p:cNvPr id="55298" name="Segnaposto contenuto 2"/>
          <p:cNvSpPr>
            <a:spLocks noGrp="1"/>
          </p:cNvSpPr>
          <p:nvPr>
            <p:ph idx="1"/>
          </p:nvPr>
        </p:nvSpPr>
        <p:spPr>
          <a:xfrm>
            <a:off x="900113" y="1628800"/>
            <a:ext cx="7272337" cy="4824388"/>
          </a:xfrm>
        </p:spPr>
        <p:txBody>
          <a:bodyPr>
            <a:normAutofit/>
          </a:bodyPr>
          <a:lstStyle/>
          <a:p>
            <a:pPr marL="742950" indent="-742950" algn="just" eaLnBrk="1" hangingPunct="1">
              <a:lnSpc>
                <a:spcPct val="80000"/>
              </a:lnSpc>
              <a:buAutoNum type="arabicParenR"/>
            </a:pPr>
            <a:r>
              <a:rPr lang="it-IT" sz="4000" dirty="0" smtClean="0">
                <a:solidFill>
                  <a:srgbClr val="0070C0"/>
                </a:solidFill>
              </a:rPr>
              <a:t>Possedere una procura alle liti ex art. 83 C.P.C. (previa o contestuale)</a:t>
            </a:r>
          </a:p>
          <a:p>
            <a:pPr marL="742950" indent="-742950" algn="just">
              <a:lnSpc>
                <a:spcPct val="80000"/>
              </a:lnSpc>
              <a:buNone/>
            </a:pPr>
            <a:r>
              <a:rPr lang="it-IT" sz="2200" dirty="0" smtClean="0"/>
              <a:t>Art. 1. della L. 53/1994 così recita: “</a:t>
            </a:r>
            <a:r>
              <a:rPr lang="it-IT" sz="2200" i="1" dirty="0" smtClean="0"/>
              <a:t>L'avvocato o il procuratore legale, </a:t>
            </a:r>
            <a:r>
              <a:rPr lang="it-IT" sz="2200" i="1" u="sng" dirty="0" smtClean="0"/>
              <a:t>munito di procura </a:t>
            </a:r>
            <a:r>
              <a:rPr lang="it-IT" sz="2200" i="1" dirty="0" smtClean="0"/>
              <a:t>alle liti a norma dell'articolo 83 del codice di procedura </a:t>
            </a:r>
            <a:r>
              <a:rPr lang="it-IT" sz="2200" i="1" dirty="0" err="1" smtClean="0"/>
              <a:t>civile……</a:t>
            </a:r>
            <a:r>
              <a:rPr lang="it-IT" sz="2200" i="1" dirty="0" smtClean="0"/>
              <a:t>”</a:t>
            </a:r>
          </a:p>
          <a:p>
            <a:pPr marL="742950" indent="-742950" algn="just">
              <a:lnSpc>
                <a:spcPct val="80000"/>
              </a:lnSpc>
              <a:buNone/>
            </a:pPr>
            <a:endParaRPr lang="it-IT" sz="2200" dirty="0" smtClean="0"/>
          </a:p>
          <a:p>
            <a:pPr marL="742950" indent="-742950" algn="just" eaLnBrk="1" hangingPunct="1">
              <a:lnSpc>
                <a:spcPct val="80000"/>
              </a:lnSpc>
              <a:buNone/>
            </a:pPr>
            <a:r>
              <a:rPr lang="it-IT" sz="2200" dirty="0" smtClean="0"/>
              <a:t>Per le notifiche pec non opera quindi il II comma dell’art 125 delle disposizione di attuazione al </a:t>
            </a:r>
            <a:r>
              <a:rPr lang="it-IT" sz="2200" dirty="0" err="1" smtClean="0"/>
              <a:t>c.p.c</a:t>
            </a:r>
            <a:r>
              <a:rPr lang="it-IT" sz="2200" dirty="0" smtClean="0"/>
              <a:t> che dispone: “</a:t>
            </a:r>
            <a:r>
              <a:rPr lang="it-IT" sz="2200" i="1" dirty="0" smtClean="0"/>
              <a:t>La </a:t>
            </a:r>
            <a:r>
              <a:rPr lang="it-IT" sz="2200" i="1" dirty="0" smtClean="0">
                <a:hlinkClick r:id="rId3" tooltip="Dizionario Giuridico: Procura"/>
              </a:rPr>
              <a:t>procura</a:t>
            </a:r>
            <a:r>
              <a:rPr lang="it-IT" sz="2200" i="1" dirty="0" smtClean="0"/>
              <a:t> al difensore dell'attore può essere rilasciata in data posteriore alla </a:t>
            </a:r>
            <a:r>
              <a:rPr lang="it-IT" sz="2200" i="1" dirty="0" smtClean="0">
                <a:hlinkClick r:id="rId4" tooltip="Dizionario Giuridico: Notificazione processuale"/>
              </a:rPr>
              <a:t>notificazione</a:t>
            </a:r>
            <a:r>
              <a:rPr lang="it-IT" sz="2200" i="1" dirty="0" smtClean="0"/>
              <a:t> dell'atto, purché anteriormente alla </a:t>
            </a:r>
            <a:r>
              <a:rPr lang="it-IT" sz="2200" i="1" dirty="0" smtClean="0">
                <a:hlinkClick r:id="rId5" tooltip="Dizionario Giuridico: Costituzione (in giudizio)"/>
              </a:rPr>
              <a:t>costituzione della parte</a:t>
            </a:r>
            <a:r>
              <a:rPr lang="it-IT" sz="2200" i="1" dirty="0" smtClean="0"/>
              <a:t> rappresentata</a:t>
            </a:r>
            <a:r>
              <a:rPr lang="it-IT" sz="2200" dirty="0" smtClean="0"/>
              <a:t>”</a:t>
            </a:r>
          </a:p>
          <a:p>
            <a:pPr algn="just" eaLnBrk="1" hangingPunct="1">
              <a:lnSpc>
                <a:spcPct val="80000"/>
              </a:lnSpc>
              <a:buFont typeface="Wingdings" pitchFamily="2" charset="2"/>
              <a:buNone/>
            </a:pPr>
            <a:endParaRPr lang="it-IT" sz="2000" dirty="0" smtClean="0"/>
          </a:p>
          <a:p>
            <a:pPr eaLnBrk="1" hangingPunct="1">
              <a:lnSpc>
                <a:spcPct val="80000"/>
              </a:lnSpc>
              <a:buFont typeface="Arial" charset="0"/>
              <a:buNone/>
            </a:pPr>
            <a:endParaRPr lang="it-IT" sz="2000" u="sng" dirty="0" smtClean="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41</a:t>
            </a:fld>
            <a:endParaRPr lang="it-IT"/>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Art. 83 </a:t>
            </a:r>
            <a:r>
              <a:rPr lang="it-IT" dirty="0" err="1" smtClean="0"/>
              <a:t>cpc</a:t>
            </a:r>
            <a:endParaRPr lang="it-IT" dirty="0"/>
          </a:p>
        </p:txBody>
      </p:sp>
      <p:sp>
        <p:nvSpPr>
          <p:cNvPr id="3" name="Segnaposto contenuto 2"/>
          <p:cNvSpPr>
            <a:spLocks noGrp="1"/>
          </p:cNvSpPr>
          <p:nvPr>
            <p:ph idx="1"/>
          </p:nvPr>
        </p:nvSpPr>
        <p:spPr/>
        <p:txBody>
          <a:bodyPr>
            <a:normAutofit fontScale="62500" lnSpcReduction="20000"/>
          </a:bodyPr>
          <a:lstStyle/>
          <a:p>
            <a:pPr algn="just">
              <a:lnSpc>
                <a:spcPct val="80000"/>
              </a:lnSpc>
              <a:defRPr/>
            </a:pPr>
            <a:r>
              <a:rPr lang="it-IT" sz="2800" dirty="0" smtClean="0"/>
              <a:t>[I]. Quando la parte sta in giudizio col ministero di un difensore, questi deve essere munito di procura.</a:t>
            </a:r>
          </a:p>
          <a:p>
            <a:pPr algn="just">
              <a:lnSpc>
                <a:spcPct val="80000"/>
              </a:lnSpc>
              <a:defRPr/>
            </a:pPr>
            <a:r>
              <a:rPr lang="it-IT" sz="2800" dirty="0" smtClean="0"/>
              <a:t>[II]. La procura alle liti può essere generale o speciale, e deve essere conferita con atto pubblico o scrittura privata autenticata [</a:t>
            </a:r>
            <a:r>
              <a:rPr lang="it-IT" sz="2800" dirty="0" smtClean="0">
                <a:hlinkClick r:id="rId2"/>
              </a:rPr>
              <a:t>2699</a:t>
            </a:r>
            <a:r>
              <a:rPr lang="it-IT" sz="2800" dirty="0" smtClean="0"/>
              <a:t>, </a:t>
            </a:r>
            <a:r>
              <a:rPr lang="it-IT" sz="2800" dirty="0" smtClean="0">
                <a:hlinkClick r:id="rId3"/>
              </a:rPr>
              <a:t>2703 c.c.</a:t>
            </a:r>
            <a:r>
              <a:rPr lang="it-IT" sz="2800" dirty="0" smtClean="0"/>
              <a:t>].</a:t>
            </a:r>
          </a:p>
          <a:p>
            <a:pPr algn="just">
              <a:lnSpc>
                <a:spcPct val="80000"/>
              </a:lnSpc>
              <a:defRPr/>
            </a:pPr>
            <a:r>
              <a:rPr lang="it-IT" sz="2800" dirty="0" smtClean="0"/>
              <a:t>[III]. La procura speciale può essere anche apposta in calce o a margine della citazione [</a:t>
            </a:r>
            <a:r>
              <a:rPr lang="it-IT" sz="2800" dirty="0" smtClean="0">
                <a:hlinkClick r:id="rId4"/>
              </a:rPr>
              <a:t>163</a:t>
            </a:r>
            <a:r>
              <a:rPr lang="it-IT" sz="2800" dirty="0" smtClean="0"/>
              <a:t>], del ricorso [</a:t>
            </a:r>
            <a:r>
              <a:rPr lang="it-IT" sz="2800" dirty="0" smtClean="0">
                <a:hlinkClick r:id="rId5"/>
              </a:rPr>
              <a:t>366</a:t>
            </a:r>
            <a:r>
              <a:rPr lang="it-IT" sz="2800" dirty="0" smtClean="0"/>
              <a:t>, </a:t>
            </a:r>
            <a:r>
              <a:rPr lang="it-IT" sz="2800" dirty="0" smtClean="0">
                <a:hlinkClick r:id="rId6"/>
              </a:rPr>
              <a:t>414</a:t>
            </a:r>
            <a:r>
              <a:rPr lang="it-IT" sz="2800" dirty="0" smtClean="0"/>
              <a:t>], del controricorso [</a:t>
            </a:r>
            <a:r>
              <a:rPr lang="it-IT" sz="2800" dirty="0" smtClean="0">
                <a:hlinkClick r:id="rId7"/>
              </a:rPr>
              <a:t>370</a:t>
            </a:r>
            <a:r>
              <a:rPr lang="it-IT" sz="2800" dirty="0" smtClean="0"/>
              <a:t>], della comparsa di risposta [</a:t>
            </a:r>
            <a:r>
              <a:rPr lang="it-IT" sz="2800" dirty="0" smtClean="0">
                <a:hlinkClick r:id="rId8"/>
              </a:rPr>
              <a:t>167</a:t>
            </a:r>
            <a:r>
              <a:rPr lang="it-IT" sz="2800" dirty="0" smtClean="0"/>
              <a:t>, </a:t>
            </a:r>
            <a:r>
              <a:rPr lang="it-IT" sz="2800" dirty="0" smtClean="0">
                <a:hlinkClick r:id="rId9"/>
              </a:rPr>
              <a:t>416</a:t>
            </a:r>
            <a:r>
              <a:rPr lang="it-IT" sz="2800" dirty="0" smtClean="0"/>
              <a:t>] o d'intervento [</a:t>
            </a:r>
            <a:r>
              <a:rPr lang="it-IT" sz="2800" dirty="0" smtClean="0">
                <a:hlinkClick r:id="rId10"/>
              </a:rPr>
              <a:t>267</a:t>
            </a:r>
            <a:r>
              <a:rPr lang="it-IT" sz="2800" dirty="0" smtClean="0"/>
              <a:t>1], del precetto [</a:t>
            </a:r>
            <a:r>
              <a:rPr lang="it-IT" sz="2800" dirty="0" smtClean="0">
                <a:hlinkClick r:id="rId11"/>
              </a:rPr>
              <a:t>480</a:t>
            </a:r>
            <a:r>
              <a:rPr lang="it-IT" sz="2800" dirty="0" smtClean="0"/>
              <a:t>] o della domanda d'intervento nell'esecuzione [</a:t>
            </a:r>
            <a:r>
              <a:rPr lang="it-IT" sz="2800" dirty="0" smtClean="0">
                <a:hlinkClick r:id="rId12"/>
              </a:rPr>
              <a:t>499</a:t>
            </a:r>
            <a:r>
              <a:rPr lang="it-IT" sz="2800" dirty="0" smtClean="0"/>
              <a:t>] , ovvero della memoria di nomina del nuovo difensore, in aggiunta o in sostituzione del difensore originariamente designato. In tali casi l'autografia della sottoscrizione della parte deve essere certificata dal difensore. </a:t>
            </a:r>
            <a:r>
              <a:rPr lang="it-IT" sz="2800" dirty="0" smtClean="0">
                <a:solidFill>
                  <a:srgbClr val="FF0066"/>
                </a:solidFill>
                <a:effectLst>
                  <a:outerShdw blurRad="38100" dist="38100" dir="2700000" algn="tl">
                    <a:srgbClr val="000000"/>
                  </a:outerShdw>
                </a:effectLst>
              </a:rPr>
              <a:t>La procura si considera apposta in calce anche se rilasciata su foglio separato che sia però congiunto materialmente all'atto cui si riferisce, o su documento informatico separato sottoscritto con firma digitale e congiunto all’atto cui si riferisce mediante strumenti informatici, individuati con apposito decreto del Ministero della giustizia</a:t>
            </a:r>
            <a:r>
              <a:rPr lang="it-IT" sz="2800" dirty="0" smtClean="0"/>
              <a:t>. </a:t>
            </a:r>
            <a:r>
              <a:rPr lang="it-IT" sz="2800" dirty="0" smtClean="0">
                <a:solidFill>
                  <a:srgbClr val="0066FF"/>
                </a:solidFill>
                <a:effectLst>
                  <a:outerShdw blurRad="38100" dist="38100" dir="2700000" algn="tl">
                    <a:srgbClr val="000000"/>
                  </a:outerShdw>
                </a:effectLst>
              </a:rPr>
              <a:t>Se la procura alle liti è stata conferita su supporto cartaceo, il difensore che si costituisce attraverso strumenti telematici ne trasmette la copia informatica autenticata con firma digitale, nel rispetto della normativa, anche regolamentare, concernente la sottoscrizione, la trasmissione e la ricezione dei documenti informatici e trasmessi in via telematica (1).</a:t>
            </a:r>
          </a:p>
          <a:p>
            <a:pPr algn="just">
              <a:lnSpc>
                <a:spcPct val="80000"/>
              </a:lnSpc>
              <a:defRPr/>
            </a:pPr>
            <a:r>
              <a:rPr lang="it-IT" sz="2800" dirty="0" smtClean="0"/>
              <a:t>[IV]. La procura speciale si presume conferita soltanto per un determinato grado del processo, quando nell'atto non è espressa volontà diversa</a:t>
            </a:r>
            <a:r>
              <a:rPr lang="it-IT" sz="4400" dirty="0" smtClean="0"/>
              <a:t>.</a:t>
            </a:r>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42</a:t>
            </a:fld>
            <a:endParaRPr lang="it-IT"/>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D.M. 44/2011</a:t>
            </a:r>
            <a:endParaRPr lang="it-IT" dirty="0"/>
          </a:p>
        </p:txBody>
      </p:sp>
      <p:sp>
        <p:nvSpPr>
          <p:cNvPr id="3" name="Segnaposto contenuto 2"/>
          <p:cNvSpPr>
            <a:spLocks noGrp="1"/>
          </p:cNvSpPr>
          <p:nvPr>
            <p:ph idx="1"/>
          </p:nvPr>
        </p:nvSpPr>
        <p:spPr/>
        <p:txBody>
          <a:bodyPr>
            <a:normAutofit lnSpcReduction="10000"/>
          </a:bodyPr>
          <a:lstStyle/>
          <a:p>
            <a:pPr algn="just">
              <a:lnSpc>
                <a:spcPct val="80000"/>
              </a:lnSpc>
              <a:defRPr/>
            </a:pPr>
            <a:r>
              <a:rPr lang="it-IT" sz="2800" dirty="0" smtClean="0"/>
              <a:t>L’art. 18 del DM 44/2011, così come modificato  dall'articolo 5, comma 1, lettere a) e b), del D.M. 15 ottobre 2012, n. 209 e successivamente sostituito dall'articolo 1, comma 1, del D.M. 3 aprile 2013, n. 48. ora prevede altresì, al comma 5, che </a:t>
            </a:r>
            <a:r>
              <a:rPr lang="it-IT" sz="2800" dirty="0" smtClean="0">
                <a:solidFill>
                  <a:srgbClr val="0066FF"/>
                </a:solidFill>
                <a:effectLst>
                  <a:outerShdw blurRad="38100" dist="38100" dir="2700000" algn="tl">
                    <a:srgbClr val="000000"/>
                  </a:outerShdw>
                </a:effectLst>
              </a:rPr>
              <a:t>la procura alle liti si considera apposta in calce all’atto cui si riferisce quando è rilasciata su documento informatico separato </a:t>
            </a:r>
            <a:r>
              <a:rPr lang="it-IT" sz="2800" b="1" u="sng" dirty="0" smtClean="0">
                <a:solidFill>
                  <a:srgbClr val="FF0000"/>
                </a:solidFill>
                <a:effectLst>
                  <a:outerShdw blurRad="38100" dist="38100" dir="2700000" algn="tl">
                    <a:srgbClr val="000000"/>
                  </a:outerShdw>
                </a:effectLst>
              </a:rPr>
              <a:t>allegato al messaggio di posta elettronica certificata mediante il quale l’atto è notificato</a:t>
            </a:r>
            <a:r>
              <a:rPr lang="it-IT" sz="2800" dirty="0" smtClean="0">
                <a:solidFill>
                  <a:srgbClr val="0066FF"/>
                </a:solidFill>
                <a:effectLst>
                  <a:outerShdw blurRad="38100" dist="38100" dir="2700000" algn="tl">
                    <a:srgbClr val="000000"/>
                  </a:outerShdw>
                </a:effectLst>
              </a:rPr>
              <a:t>. </a:t>
            </a:r>
          </a:p>
          <a:p>
            <a:pPr algn="just">
              <a:lnSpc>
                <a:spcPct val="80000"/>
              </a:lnSpc>
              <a:defRPr/>
            </a:pPr>
            <a:r>
              <a:rPr lang="it-IT" sz="2800" dirty="0" smtClean="0">
                <a:solidFill>
                  <a:srgbClr val="0066FF"/>
                </a:solidFill>
                <a:effectLst>
                  <a:outerShdw blurRad="38100" dist="38100" dir="2700000" algn="tl">
                    <a:srgbClr val="000000"/>
                  </a:outerShdw>
                </a:effectLst>
              </a:rPr>
              <a:t>Tale disposizione inoltre si applica anche quando la procura alle liti è rilasciata su foglio separato del quale è estratta copia informatica, anche per immagine. </a:t>
            </a:r>
          </a:p>
          <a:p>
            <a:pPr algn="just">
              <a:lnSpc>
                <a:spcPct val="80000"/>
              </a:lnSpc>
              <a:defRPr/>
            </a:pPr>
            <a:endParaRPr lang="it-IT" sz="2800" dirty="0" smtClean="0">
              <a:solidFill>
                <a:srgbClr val="0066FF"/>
              </a:solidFill>
              <a:effectLst>
                <a:outerShdw blurRad="38100" dist="38100" dir="2700000" algn="tl">
                  <a:srgbClr val="000000"/>
                </a:outerShdw>
              </a:effectLst>
            </a:endParaRPr>
          </a:p>
          <a:p>
            <a:endParaRPr lang="it-IT" sz="3200"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43</a:t>
            </a:fld>
            <a:endParaRPr lang="it-IT"/>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636680"/>
          </a:xfrm>
        </p:spPr>
        <p:txBody>
          <a:bodyPr>
            <a:normAutofit fontScale="90000"/>
          </a:bodyPr>
          <a:lstStyle/>
          <a:p>
            <a:r>
              <a:rPr lang="it-IT" dirty="0" smtClean="0"/>
              <a:t>Procura alle liti</a:t>
            </a:r>
            <a:endParaRPr lang="it-IT" dirty="0"/>
          </a:p>
        </p:txBody>
      </p:sp>
      <p:sp>
        <p:nvSpPr>
          <p:cNvPr id="3" name="Segnaposto contenuto 2"/>
          <p:cNvSpPr>
            <a:spLocks noGrp="1"/>
          </p:cNvSpPr>
          <p:nvPr>
            <p:ph idx="1"/>
          </p:nvPr>
        </p:nvSpPr>
        <p:spPr>
          <a:xfrm>
            <a:off x="457200" y="1340768"/>
            <a:ext cx="8229600" cy="4983832"/>
          </a:xfrm>
        </p:spPr>
        <p:txBody>
          <a:bodyPr>
            <a:normAutofit fontScale="70000" lnSpcReduction="20000"/>
          </a:bodyPr>
          <a:lstStyle/>
          <a:p>
            <a:pPr algn="just"/>
            <a:r>
              <a:rPr lang="it-IT" sz="2800" b="1" dirty="0" smtClean="0"/>
              <a:t>In linea generale, la procura va notificata assieme all’atto cui accede solo ai fini della certezza della data (ex art. 2704 cc) che, per l’art. 1 L. 53/94, deve essere anteriore alla notificazione (“avvocato munito di procura”).</a:t>
            </a:r>
          </a:p>
          <a:p>
            <a:pPr algn="just"/>
            <a:endParaRPr lang="it-IT" sz="2800" b="1" dirty="0" smtClean="0"/>
          </a:p>
          <a:p>
            <a:pPr algn="just"/>
            <a:r>
              <a:rPr lang="it-IT" sz="2800" b="1" dirty="0" smtClean="0"/>
              <a:t>Se si tratta di atto introduttivo, si dovrà predisporre con l’usuale programma di videoscrittura la procura alle liti  che dovrà contenere tutti i dati necessari </a:t>
            </a:r>
            <a:r>
              <a:rPr lang="it-IT" sz="2800" b="1" dirty="0" err="1" smtClean="0"/>
              <a:t>affinchè</a:t>
            </a:r>
            <a:r>
              <a:rPr lang="it-IT" sz="2800" b="1" dirty="0" smtClean="0"/>
              <a:t> possa evincersi che la procura sia stata rilasciata per quel determinato atto e così superate eventuali </a:t>
            </a:r>
            <a:r>
              <a:rPr lang="it-IT" sz="2800" dirty="0" smtClean="0"/>
              <a:t> </a:t>
            </a:r>
            <a:r>
              <a:rPr lang="it-IT" sz="2900" b="1" dirty="0" smtClean="0"/>
              <a:t>dubbi che la medesima procura possa essere utilizzata per </a:t>
            </a:r>
            <a:r>
              <a:rPr lang="it-IT" sz="2900" b="1" dirty="0" err="1" smtClean="0"/>
              <a:t>piu’</a:t>
            </a:r>
            <a:r>
              <a:rPr lang="it-IT" sz="2900" b="1" dirty="0" smtClean="0"/>
              <a:t> procedimenti</a:t>
            </a:r>
            <a:r>
              <a:rPr lang="it-IT" sz="2800" dirty="0" smtClean="0"/>
              <a:t>.</a:t>
            </a:r>
          </a:p>
          <a:p>
            <a:pPr algn="just"/>
            <a:r>
              <a:rPr lang="it-IT" sz="2900" b="1" dirty="0" smtClean="0"/>
              <a:t>Stampata la procura </a:t>
            </a:r>
            <a:r>
              <a:rPr lang="it-IT" sz="2800" b="1" dirty="0" smtClean="0"/>
              <a:t>e la si fa firmare “di pugno” dal cliente poi la sottoscriverà “di pugno” anche l’avvocato  per autentica.</a:t>
            </a:r>
          </a:p>
          <a:p>
            <a:pPr algn="just"/>
            <a:endParaRPr lang="it-IT" sz="2800" b="1" dirty="0" smtClean="0"/>
          </a:p>
          <a:p>
            <a:pPr algn="just"/>
            <a:r>
              <a:rPr lang="it-IT" sz="2800" b="1" dirty="0" smtClean="0"/>
              <a:t> Apposte le firme autografe (</a:t>
            </a:r>
            <a:r>
              <a:rPr lang="it-IT" sz="2800" b="1" dirty="0" err="1" smtClean="0"/>
              <a:t>cliente+avvocato</a:t>
            </a:r>
            <a:r>
              <a:rPr lang="it-IT" sz="2800" b="1" dirty="0" smtClean="0"/>
              <a:t>), si procederà  alla scansione della procura cartacea, ottenendo così la stessa in formato PDF (immagine).</a:t>
            </a:r>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44</a:t>
            </a:fld>
            <a:endParaRPr lang="it-IT"/>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780696"/>
          </a:xfrm>
        </p:spPr>
        <p:txBody>
          <a:bodyPr>
            <a:normAutofit fontScale="90000"/>
          </a:bodyPr>
          <a:lstStyle/>
          <a:p>
            <a:r>
              <a:rPr lang="it-IT" dirty="0" smtClean="0"/>
              <a:t>Procura alle liti</a:t>
            </a:r>
            <a:endParaRPr lang="it-IT" dirty="0"/>
          </a:p>
        </p:txBody>
      </p:sp>
      <p:sp>
        <p:nvSpPr>
          <p:cNvPr id="3" name="Segnaposto contenuto 2"/>
          <p:cNvSpPr>
            <a:spLocks noGrp="1"/>
          </p:cNvSpPr>
          <p:nvPr>
            <p:ph idx="1"/>
          </p:nvPr>
        </p:nvSpPr>
        <p:spPr>
          <a:xfrm>
            <a:off x="457200" y="1484784"/>
            <a:ext cx="8229600" cy="4839816"/>
          </a:xfrm>
        </p:spPr>
        <p:txBody>
          <a:bodyPr>
            <a:normAutofit fontScale="70000" lnSpcReduction="20000"/>
          </a:bodyPr>
          <a:lstStyle/>
          <a:p>
            <a:pPr algn="just"/>
            <a:r>
              <a:rPr lang="it-IT" sz="2800" b="1" dirty="0" smtClean="0"/>
              <a:t>Ottenuta la procura in formato .PDF, la si dovrà sottoscrivere, mediante il dispositivo di firma digitale, prima di allegarla alla PEC da inviare per la notifica in quanto, con la sottoscrizione digitale, si sarà attestata la conformità della copia informatica della procura alle liti all’originale analogico (cartaceo) in possesso dell’avvocato notificatore, così come richiesto dall’articolo 83 </a:t>
            </a:r>
            <a:r>
              <a:rPr lang="it-IT" sz="2800" b="1" dirty="0" err="1" smtClean="0"/>
              <a:t>c.p.c.</a:t>
            </a:r>
            <a:r>
              <a:rPr lang="it-IT" sz="2800" b="1" dirty="0" smtClean="0"/>
              <a:t> – </a:t>
            </a:r>
            <a:r>
              <a:rPr lang="it-IT" sz="2800" b="1" dirty="0" smtClean="0">
                <a:solidFill>
                  <a:srgbClr val="FF0000"/>
                </a:solidFill>
              </a:rPr>
              <a:t>Vedi cartella esempio 3 A</a:t>
            </a:r>
          </a:p>
          <a:p>
            <a:pPr algn="just"/>
            <a:endParaRPr lang="it-IT" sz="2800" b="1" dirty="0" smtClean="0"/>
          </a:p>
          <a:p>
            <a:pPr algn="just"/>
            <a:r>
              <a:rPr lang="it-IT" sz="2800" b="1" dirty="0" smtClean="0"/>
              <a:t>Se si è in possesso di una procura generale del cliente rilasciata necessariamente per atto notarile non sarà necessario allegarla alla notifica ma occorrerà menzionarla  nell’atto </a:t>
            </a:r>
            <a:r>
              <a:rPr lang="it-IT" sz="2800" b="1" dirty="0" err="1" smtClean="0"/>
              <a:t>e\o</a:t>
            </a:r>
            <a:r>
              <a:rPr lang="it-IT" sz="2800" b="1" dirty="0" smtClean="0"/>
              <a:t> nella </a:t>
            </a:r>
            <a:r>
              <a:rPr lang="it-IT" sz="2800" b="1" dirty="0" err="1" smtClean="0"/>
              <a:t>relata</a:t>
            </a:r>
            <a:r>
              <a:rPr lang="it-IT" sz="2800" b="1" dirty="0" smtClean="0"/>
              <a:t> di notifica.</a:t>
            </a:r>
          </a:p>
          <a:p>
            <a:pPr algn="just"/>
            <a:endParaRPr lang="it-IT" sz="2800" b="1" dirty="0" smtClean="0"/>
          </a:p>
          <a:p>
            <a:pPr algn="just"/>
            <a:r>
              <a:rPr lang="it-IT" sz="2800" dirty="0" smtClean="0"/>
              <a:t>Nel caso in cui si notifichi un atto in un procedimento in cui la procura sia già stata “spesa” (es. notifica di una sentenza al procuratore ai fini del decorso termine breve per l’impugnazione) non è necessaria allegarla nuovamente, è però quanto meno buona regola indicarla nella </a:t>
            </a:r>
            <a:r>
              <a:rPr lang="it-IT" sz="2800" dirty="0" err="1" smtClean="0"/>
              <a:t>relata</a:t>
            </a:r>
            <a:r>
              <a:rPr lang="it-IT" sz="2800" dirty="0" smtClean="0"/>
              <a:t> di notifica.</a:t>
            </a:r>
          </a:p>
          <a:p>
            <a:pPr algn="just"/>
            <a:endParaRPr lang="it-IT" sz="2800"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45</a:t>
            </a:fld>
            <a:endParaRPr lang="it-IT"/>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708688"/>
          </a:xfrm>
        </p:spPr>
        <p:txBody>
          <a:bodyPr>
            <a:normAutofit fontScale="90000"/>
          </a:bodyPr>
          <a:lstStyle/>
          <a:p>
            <a:r>
              <a:rPr lang="it-IT" dirty="0" smtClean="0"/>
              <a:t>Esempio di procura “telematica”</a:t>
            </a:r>
            <a:endParaRPr lang="it-IT" dirty="0"/>
          </a:p>
        </p:txBody>
      </p:sp>
      <p:sp>
        <p:nvSpPr>
          <p:cNvPr id="3" name="Segnaposto contenuto 2"/>
          <p:cNvSpPr>
            <a:spLocks noGrp="1"/>
          </p:cNvSpPr>
          <p:nvPr>
            <p:ph idx="1"/>
          </p:nvPr>
        </p:nvSpPr>
        <p:spPr>
          <a:xfrm>
            <a:off x="428596" y="1556792"/>
            <a:ext cx="8258204" cy="4872604"/>
          </a:xfrm>
        </p:spPr>
        <p:txBody>
          <a:bodyPr>
            <a:normAutofit lnSpcReduction="10000"/>
          </a:bodyPr>
          <a:lstStyle/>
          <a:p>
            <a:pPr algn="ctr" eaLnBrk="1" hangingPunct="1">
              <a:lnSpc>
                <a:spcPct val="80000"/>
              </a:lnSpc>
              <a:buFont typeface="Wingdings" pitchFamily="2" charset="2"/>
              <a:buNone/>
              <a:defRPr/>
            </a:pPr>
            <a:r>
              <a:rPr lang="it-IT" sz="1600" b="1" dirty="0" smtClean="0"/>
              <a:t>PROCURA ALLE LITI</a:t>
            </a:r>
            <a:endParaRPr lang="it-IT" sz="1600" dirty="0" smtClean="0"/>
          </a:p>
          <a:p>
            <a:pPr algn="just" eaLnBrk="1" hangingPunct="1">
              <a:lnSpc>
                <a:spcPct val="80000"/>
              </a:lnSpc>
              <a:buFont typeface="Wingdings" pitchFamily="2" charset="2"/>
              <a:buNone/>
              <a:defRPr/>
            </a:pPr>
            <a:r>
              <a:rPr lang="it-IT" sz="1600" dirty="0" smtClean="0"/>
              <a:t>Io sottoscritto ____________ nato a __________ il ____________(cod. </a:t>
            </a:r>
            <a:r>
              <a:rPr lang="it-IT" sz="1600" dirty="0" err="1" smtClean="0"/>
              <a:t>fisc</a:t>
            </a:r>
            <a:r>
              <a:rPr lang="it-IT" sz="1600" dirty="0" smtClean="0"/>
              <a:t>. ___________) residente a ___________ in Via ____________ n. __,  delego l’Avv. __________del foro di _____________ (cod. fisc_____________) ad assistermi, rappresentarmi e difendermi </a:t>
            </a:r>
          </a:p>
          <a:p>
            <a:pPr algn="just" eaLnBrk="1" hangingPunct="1">
              <a:lnSpc>
                <a:spcPct val="80000"/>
              </a:lnSpc>
              <a:buFont typeface="Wingdings" pitchFamily="2" charset="2"/>
              <a:buNone/>
              <a:defRPr/>
            </a:pPr>
            <a:r>
              <a:rPr lang="it-IT" sz="1600" dirty="0" smtClean="0"/>
              <a:t>(</a:t>
            </a:r>
            <a:r>
              <a:rPr lang="it-IT" sz="1600" dirty="0" smtClean="0">
                <a:solidFill>
                  <a:srgbClr val="0066FF"/>
                </a:solidFill>
                <a:effectLst>
                  <a:outerShdw blurRad="38100" dist="38100" dir="2700000" algn="tl">
                    <a:srgbClr val="000000"/>
                  </a:outerShdw>
                </a:effectLst>
              </a:rPr>
              <a:t>se la procura riguarda un giudizio ancora non radicato</a:t>
            </a:r>
            <a:r>
              <a:rPr lang="it-IT" sz="1600" dirty="0" smtClean="0"/>
              <a:t>, </a:t>
            </a:r>
            <a:r>
              <a:rPr lang="it-IT" sz="1600" i="1" dirty="0" smtClean="0"/>
              <a:t>ossia ad esempio trattasi della notifica telematica di una citazione o di un precetto inserire indicativamente  la seguente dicitura per rendere la procura “speciale” ossia riferita ad una specifica controversia</a:t>
            </a:r>
            <a:r>
              <a:rPr lang="it-IT" sz="1600" dirty="0" smtClean="0"/>
              <a:t>)</a:t>
            </a:r>
          </a:p>
          <a:p>
            <a:pPr algn="just" eaLnBrk="1" hangingPunct="1">
              <a:lnSpc>
                <a:spcPct val="80000"/>
              </a:lnSpc>
              <a:buFont typeface="Wingdings" pitchFamily="2" charset="2"/>
              <a:buNone/>
              <a:defRPr/>
            </a:pPr>
            <a:r>
              <a:rPr lang="it-IT" sz="1600" dirty="0" smtClean="0"/>
              <a:t>nell’instaurando giudizio, in ogni fase e grado, compreso l’eventuale giudizio di esecuzione ed impugnazione,  avanti al  (es. Tribunale di ____________) tra il sottoscritto e la società (ALFA) avente ad oggetto (indicare sinteticamente l’oggetto della controversia)</a:t>
            </a:r>
          </a:p>
          <a:p>
            <a:pPr algn="just" eaLnBrk="1" hangingPunct="1">
              <a:lnSpc>
                <a:spcPct val="80000"/>
              </a:lnSpc>
              <a:buFont typeface="Wingdings" pitchFamily="2" charset="2"/>
              <a:buNone/>
              <a:defRPr/>
            </a:pPr>
            <a:r>
              <a:rPr lang="it-IT" sz="1600" dirty="0" smtClean="0"/>
              <a:t>(</a:t>
            </a:r>
            <a:r>
              <a:rPr lang="it-IT" sz="1600" dirty="0" smtClean="0">
                <a:solidFill>
                  <a:srgbClr val="0066FF"/>
                </a:solidFill>
                <a:effectLst>
                  <a:outerShdw blurRad="38100" dist="38100" dir="2700000" algn="tl">
                    <a:srgbClr val="000000"/>
                  </a:outerShdw>
                </a:effectLst>
              </a:rPr>
              <a:t>oppure se dobbiamo costituirci telematicamente in un giudizio già pendente occorre inserire indicativamente la seguente dicitura</a:t>
            </a:r>
            <a:r>
              <a:rPr lang="it-IT" sz="1600" dirty="0" smtClean="0"/>
              <a:t>)</a:t>
            </a:r>
          </a:p>
          <a:p>
            <a:pPr algn="just" eaLnBrk="1" hangingPunct="1">
              <a:lnSpc>
                <a:spcPct val="80000"/>
              </a:lnSpc>
              <a:buFont typeface="Wingdings" pitchFamily="2" charset="2"/>
              <a:buNone/>
              <a:defRPr/>
            </a:pPr>
            <a:r>
              <a:rPr lang="it-IT" sz="1600" dirty="0" smtClean="0"/>
              <a:t>pendente avanti il (Tribunale di …, Sezione …, RG …), promosso da _______________ nei confronti di_________________, in ogni fase e grado, compreso l’eventuale giudizio di esecuzione ed impugnazione, </a:t>
            </a:r>
          </a:p>
          <a:p>
            <a:pPr algn="just" eaLnBrk="1" hangingPunct="1">
              <a:lnSpc>
                <a:spcPct val="80000"/>
              </a:lnSpc>
              <a:buFont typeface="Wingdings" pitchFamily="2" charset="2"/>
              <a:buNone/>
              <a:defRPr/>
            </a:pPr>
            <a:r>
              <a:rPr lang="it-IT" sz="1600" dirty="0" smtClean="0"/>
              <a:t>con ogni e più ampia facoltà, compresa quella di impugnare, sottoscrivere precetto, promuovere esecuzione, incassare e rilasciare quietanza, transigere e conciliare anche ai sensi dell’art. 185 </a:t>
            </a:r>
            <a:r>
              <a:rPr lang="it-IT" sz="1600" dirty="0" err="1" smtClean="0"/>
              <a:t>c.p.c.</a:t>
            </a:r>
            <a:r>
              <a:rPr lang="it-IT" sz="1600" dirty="0" smtClean="0"/>
              <a:t>, e sin d'ora espressamente ai sensi del </a:t>
            </a:r>
            <a:r>
              <a:rPr lang="it-IT" sz="1600" dirty="0" err="1" smtClean="0"/>
              <a:t>D.Lgs.</a:t>
            </a:r>
            <a:r>
              <a:rPr lang="it-IT" sz="1600" dirty="0" smtClean="0"/>
              <a:t> n. 28/2010, nonché rinunciare ed accettare rinuncia agli atti del giudizio, farsi sostituire, eleggere domicili, deferire e riferire il giuramento,  nonché di nominare, sostituire a sé e revocare altri procuratori, rinunziare alla comparizione personale delle parti, riassumere la causa, proseguirla, chiamare terzi in causa anche svolgendo domande nuove, proporre domande riconvenzionali ed azioni cautelari di qualsiasi genere e natura in corso di causa, chiedere ed accettare rendiconti.</a:t>
            </a: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46</a:t>
            </a:fld>
            <a:endParaRPr lang="it-IT"/>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492664"/>
          </a:xfrm>
        </p:spPr>
        <p:txBody>
          <a:bodyPr>
            <a:normAutofit fontScale="90000"/>
          </a:bodyPr>
          <a:lstStyle/>
          <a:p>
            <a:r>
              <a:rPr lang="it-IT" sz="4000" dirty="0" smtClean="0"/>
              <a:t>Segue Esempio di procura “telematica”</a:t>
            </a:r>
            <a:endParaRPr lang="it-IT" sz="4000" dirty="0"/>
          </a:p>
        </p:txBody>
      </p:sp>
      <p:sp>
        <p:nvSpPr>
          <p:cNvPr id="3" name="Segnaposto contenuto 2"/>
          <p:cNvSpPr>
            <a:spLocks noGrp="1"/>
          </p:cNvSpPr>
          <p:nvPr>
            <p:ph idx="1"/>
          </p:nvPr>
        </p:nvSpPr>
        <p:spPr>
          <a:xfrm>
            <a:off x="251520" y="1340768"/>
            <a:ext cx="8258204" cy="5184576"/>
          </a:xfrm>
        </p:spPr>
        <p:txBody>
          <a:bodyPr>
            <a:noAutofit/>
          </a:bodyPr>
          <a:lstStyle/>
          <a:p>
            <a:pPr algn="just" eaLnBrk="1" hangingPunct="1">
              <a:lnSpc>
                <a:spcPct val="80000"/>
              </a:lnSpc>
              <a:buFont typeface="Wingdings" pitchFamily="2" charset="2"/>
              <a:buNone/>
              <a:defRPr/>
            </a:pPr>
            <a:r>
              <a:rPr lang="it-IT" sz="1400" dirty="0" smtClean="0"/>
              <a:t>Autorizzo il medesimo al trattamento dei miei dati personali anche sensibili ai sensi del Codice Privacy e successive modifiche. Dichiaro di essere stato informato della possibilità di avvalermi del procedimento di mediazione disciplinato dal </a:t>
            </a:r>
            <a:r>
              <a:rPr lang="it-IT" sz="1400" dirty="0" err="1" smtClean="0"/>
              <a:t>D.Lgs</a:t>
            </a:r>
            <a:r>
              <a:rPr lang="it-IT" sz="1400" dirty="0" smtClean="0"/>
              <a:t> n. 28/2010 e delle agevolazioni fiscali di cui agli articoli 17 e 20 del decreto medesimo, nonché dei casi in cui l’esperimento del procedimento di mediazione è condizione di procedibilità della domanda giudiziale nei tempi e modi di Legge, nelle controversie in materia di: condominio, diritti reali, divisione, successioni ereditarie, patti di famiglia, locazione, comodato, affitto di aziende, da responsabilità sanitaria e medica e da diffamazione con il mezzo della stampa o con altro mezzo di pubblicità, contratti assicurativi, bancari e finanziari. </a:t>
            </a:r>
          </a:p>
          <a:p>
            <a:pPr algn="just" eaLnBrk="1" hangingPunct="1">
              <a:lnSpc>
                <a:spcPct val="80000"/>
              </a:lnSpc>
              <a:buFont typeface="Wingdings" pitchFamily="2" charset="2"/>
              <a:buNone/>
              <a:defRPr/>
            </a:pPr>
            <a:endParaRPr lang="it-IT" sz="1400" dirty="0" smtClean="0"/>
          </a:p>
          <a:p>
            <a:pPr algn="just" eaLnBrk="1" hangingPunct="1">
              <a:lnSpc>
                <a:spcPct val="80000"/>
              </a:lnSpc>
              <a:buFont typeface="Wingdings" pitchFamily="2" charset="2"/>
              <a:buNone/>
              <a:defRPr/>
            </a:pPr>
            <a:r>
              <a:rPr lang="it-IT" sz="1400" dirty="0" smtClean="0"/>
              <a:t>La presente procura alle liti deve intendersi in calce _______________(indicare l’atto) ai sensi e per gli effetti del combinato disposto di cui agli </a:t>
            </a:r>
            <a:r>
              <a:rPr lang="it-IT" sz="1400" dirty="0" err="1" smtClean="0"/>
              <a:t>artt</a:t>
            </a:r>
            <a:r>
              <a:rPr lang="it-IT" sz="1400" dirty="0" smtClean="0"/>
              <a:t> 83 </a:t>
            </a:r>
            <a:r>
              <a:rPr lang="it-IT" sz="1400" dirty="0" err="1" smtClean="0"/>
              <a:t>c.p.c.</a:t>
            </a:r>
            <a:r>
              <a:rPr lang="it-IT" sz="1400" dirty="0" smtClean="0"/>
              <a:t> e  18, comma 5, del D.M. 44/2011, così come modificato  dall'articolo 5, comma 1, lettere a) e b), del D.M. 15 ottobre 2012, n. 209 e successivamente sostituito dall'articolo 1, comma 1, del D.M. 3 aprile 2013, n. 48. con cui è unitamente notificato (se trattasi di notifica telematica) (</a:t>
            </a:r>
            <a:r>
              <a:rPr lang="it-IT" sz="1400" dirty="0" smtClean="0">
                <a:solidFill>
                  <a:srgbClr val="FF0000"/>
                </a:solidFill>
              </a:rPr>
              <a:t>alternativamente</a:t>
            </a:r>
            <a:r>
              <a:rPr lang="it-IT" sz="1400" dirty="0" smtClean="0"/>
              <a:t>) ed inserita nella busta telematica contenente il presente (</a:t>
            </a:r>
            <a:r>
              <a:rPr lang="it-IT" sz="1400" dirty="0" err="1" smtClean="0"/>
              <a:t>ricorso\comparsa</a:t>
            </a:r>
            <a:r>
              <a:rPr lang="it-IT" sz="1400" dirty="0" smtClean="0"/>
              <a:t> di </a:t>
            </a:r>
            <a:r>
              <a:rPr lang="it-IT" sz="1400" dirty="0" err="1" smtClean="0"/>
              <a:t>costituzione\memoria</a:t>
            </a:r>
            <a:r>
              <a:rPr lang="it-IT" sz="1400" dirty="0" smtClean="0"/>
              <a:t> difensiva) .</a:t>
            </a:r>
          </a:p>
          <a:p>
            <a:pPr algn="just" eaLnBrk="1" hangingPunct="1">
              <a:lnSpc>
                <a:spcPct val="80000"/>
              </a:lnSpc>
              <a:buFont typeface="Wingdings" pitchFamily="2" charset="2"/>
              <a:buNone/>
              <a:defRPr/>
            </a:pPr>
            <a:endParaRPr lang="it-IT" sz="1400" dirty="0" smtClean="0"/>
          </a:p>
          <a:p>
            <a:pPr algn="just" eaLnBrk="1" hangingPunct="1">
              <a:lnSpc>
                <a:spcPct val="80000"/>
              </a:lnSpc>
              <a:buFont typeface="Wingdings" pitchFamily="2" charset="2"/>
              <a:buNone/>
              <a:defRPr/>
            </a:pPr>
            <a:r>
              <a:rPr lang="it-IT" sz="1400" dirty="0" smtClean="0"/>
              <a:t>Eleggo domicilio presso lo studio dell’Avv. ____________in ________, Via ____________ n. ____</a:t>
            </a:r>
          </a:p>
          <a:p>
            <a:pPr algn="just" eaLnBrk="1" hangingPunct="1">
              <a:lnSpc>
                <a:spcPct val="80000"/>
              </a:lnSpc>
              <a:buFont typeface="Wingdings" pitchFamily="2" charset="2"/>
              <a:buNone/>
              <a:defRPr/>
            </a:pPr>
            <a:r>
              <a:rPr lang="it-IT" sz="1400" dirty="0" smtClean="0"/>
              <a:t>Rimini, lì </a:t>
            </a:r>
          </a:p>
          <a:p>
            <a:pPr algn="just" eaLnBrk="1" hangingPunct="1">
              <a:lnSpc>
                <a:spcPct val="80000"/>
              </a:lnSpc>
              <a:buFont typeface="Wingdings" pitchFamily="2" charset="2"/>
              <a:buNone/>
              <a:defRPr/>
            </a:pPr>
            <a:r>
              <a:rPr lang="it-IT" sz="1400" dirty="0" smtClean="0"/>
              <a:t>F.to </a:t>
            </a:r>
            <a:r>
              <a:rPr lang="it-IT" sz="1400" dirty="0" err="1" smtClean="0"/>
              <a:t>Sig</a:t>
            </a:r>
            <a:r>
              <a:rPr lang="it-IT" sz="1400" dirty="0" smtClean="0"/>
              <a:t>. [TIZIO] </a:t>
            </a:r>
          </a:p>
          <a:p>
            <a:pPr algn="just" eaLnBrk="1" hangingPunct="1">
              <a:lnSpc>
                <a:spcPct val="80000"/>
              </a:lnSpc>
              <a:buFont typeface="Wingdings" pitchFamily="2" charset="2"/>
              <a:buNone/>
              <a:defRPr/>
            </a:pPr>
            <a:r>
              <a:rPr lang="it-IT" sz="1400" dirty="0" smtClean="0"/>
              <a:t>____________________</a:t>
            </a:r>
          </a:p>
          <a:p>
            <a:pPr algn="just" eaLnBrk="1" hangingPunct="1">
              <a:lnSpc>
                <a:spcPct val="80000"/>
              </a:lnSpc>
              <a:buFont typeface="Wingdings" pitchFamily="2" charset="2"/>
              <a:buNone/>
              <a:defRPr/>
            </a:pPr>
            <a:r>
              <a:rPr lang="it-IT" sz="1400" dirty="0" smtClean="0"/>
              <a:t>Si certifica l’autografia della sottoscrizione.</a:t>
            </a:r>
          </a:p>
          <a:p>
            <a:pPr algn="just" eaLnBrk="1" hangingPunct="1">
              <a:lnSpc>
                <a:spcPct val="80000"/>
              </a:lnSpc>
              <a:buFont typeface="Wingdings" pitchFamily="2" charset="2"/>
              <a:buNone/>
              <a:defRPr/>
            </a:pPr>
            <a:r>
              <a:rPr lang="it-IT" sz="1400" dirty="0" smtClean="0"/>
              <a:t>Avv. _______________</a:t>
            </a:r>
          </a:p>
          <a:p>
            <a:pPr algn="just" eaLnBrk="1" hangingPunct="1">
              <a:lnSpc>
                <a:spcPct val="80000"/>
              </a:lnSpc>
              <a:buFont typeface="Wingdings" pitchFamily="2" charset="2"/>
              <a:buNone/>
              <a:defRPr/>
            </a:pPr>
            <a:r>
              <a:rPr lang="it-IT" sz="1400" dirty="0" smtClean="0"/>
              <a:t>_____________________</a:t>
            </a:r>
          </a:p>
          <a:p>
            <a:pPr algn="just" eaLnBrk="1" hangingPunct="1">
              <a:lnSpc>
                <a:spcPct val="80000"/>
              </a:lnSpc>
              <a:buFont typeface="Wingdings" pitchFamily="2" charset="2"/>
              <a:buNone/>
              <a:defRPr/>
            </a:pPr>
            <a:r>
              <a:rPr lang="it-IT" sz="1400" dirty="0" smtClean="0">
                <a:solidFill>
                  <a:srgbClr val="FF0000"/>
                </a:solidFill>
              </a:rPr>
              <a:t>ATTESTAZIONE </a:t>
            </a:r>
            <a:r>
              <a:rPr lang="it-IT" sz="1400" dirty="0" err="1" smtClean="0">
                <a:solidFill>
                  <a:srgbClr val="FF0000"/>
                </a:solidFill>
              </a:rPr>
              <a:t>DI</a:t>
            </a:r>
            <a:r>
              <a:rPr lang="it-IT" sz="1400" dirty="0" smtClean="0">
                <a:solidFill>
                  <a:srgbClr val="FF0000"/>
                </a:solidFill>
              </a:rPr>
              <a:t> CONFORMITA' Mediante apposizione della firma digitale l'Avv. ____________dichiara che la presente copia per immagine su supporto informatico è conforme all'originale formato su supporto analogico in suo possesso.</a:t>
            </a:r>
            <a:endParaRPr lang="it-IT" sz="1400" i="1" dirty="0" smtClean="0">
              <a:solidFill>
                <a:srgbClr val="FF0000"/>
              </a:solidFill>
            </a:endParaRPr>
          </a:p>
          <a:p>
            <a:pPr algn="just" eaLnBrk="1" hangingPunct="1">
              <a:lnSpc>
                <a:spcPct val="80000"/>
              </a:lnSpc>
              <a:buFont typeface="Wingdings" pitchFamily="2" charset="2"/>
              <a:buNone/>
              <a:defRPr/>
            </a:pPr>
            <a:r>
              <a:rPr lang="it-IT" sz="1400" i="1" dirty="0" smtClean="0">
                <a:solidFill>
                  <a:srgbClr val="FF0000"/>
                </a:solidFill>
              </a:rPr>
              <a:t>F.to digitalmente da Avv. ____________</a:t>
            </a:r>
          </a:p>
          <a:p>
            <a:endParaRPr lang="it-IT" sz="1400"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47</a:t>
            </a:fld>
            <a:endParaRPr lang="it-IT"/>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t>Corretta indicazione della procura nel corpo dell’atto</a:t>
            </a:r>
            <a:endParaRPr lang="it-IT" sz="3600" dirty="0"/>
          </a:p>
        </p:txBody>
      </p:sp>
      <p:sp>
        <p:nvSpPr>
          <p:cNvPr id="3" name="Segnaposto contenuto 2"/>
          <p:cNvSpPr>
            <a:spLocks noGrp="1"/>
          </p:cNvSpPr>
          <p:nvPr>
            <p:ph idx="1"/>
          </p:nvPr>
        </p:nvSpPr>
        <p:spPr/>
        <p:txBody>
          <a:bodyPr>
            <a:noAutofit/>
          </a:bodyPr>
          <a:lstStyle/>
          <a:p>
            <a:pPr algn="ctr"/>
            <a:r>
              <a:rPr lang="it-IT" sz="1300" b="1" u="sng" dirty="0" smtClean="0"/>
              <a:t>TRIBUNALE </a:t>
            </a:r>
            <a:r>
              <a:rPr lang="it-IT" sz="1300" b="1" u="sng" dirty="0" err="1" smtClean="0"/>
              <a:t>DI</a:t>
            </a:r>
            <a:r>
              <a:rPr lang="it-IT" sz="1300" b="1" u="sng" dirty="0" smtClean="0"/>
              <a:t> ________</a:t>
            </a:r>
            <a:endParaRPr lang="it-IT" sz="1300" dirty="0" smtClean="0"/>
          </a:p>
          <a:p>
            <a:pPr algn="ctr"/>
            <a:r>
              <a:rPr lang="it-IT" sz="1300" b="1" i="1" u="sng" dirty="0" smtClean="0"/>
              <a:t>Atto di citazione di citazione</a:t>
            </a:r>
          </a:p>
          <a:p>
            <a:pPr algn="just"/>
            <a:r>
              <a:rPr lang="it-IT" sz="1300" dirty="0" smtClean="0"/>
              <a:t>Il Sig._____________</a:t>
            </a:r>
            <a:r>
              <a:rPr lang="it-IT" sz="1300" b="1" dirty="0" smtClean="0"/>
              <a:t>,</a:t>
            </a:r>
            <a:r>
              <a:rPr lang="it-IT" sz="1300" dirty="0" smtClean="0"/>
              <a:t> nato a ________________ il ______________  (cod. </a:t>
            </a:r>
            <a:r>
              <a:rPr lang="it-IT" sz="1300" dirty="0" err="1" smtClean="0"/>
              <a:t>fisc</a:t>
            </a:r>
            <a:r>
              <a:rPr lang="it-IT" sz="1300" dirty="0" smtClean="0"/>
              <a:t>. ____________),  residente in ________________ alla via _____________,  che dichiara di aver ricevuto l’informativa ex art. 4, comma 3, del </a:t>
            </a:r>
            <a:r>
              <a:rPr lang="it-IT" sz="1300" dirty="0" err="1" smtClean="0"/>
              <a:t>D.L</a:t>
            </a:r>
            <a:r>
              <a:rPr lang="it-IT" sz="1300" dirty="0" smtClean="0"/>
              <a:t> n. 28/2010 e successive modifiche ed integrazioni, elettivamente domiciliato in _____________, Via __________ n. _____, presso e nello studio dell’Avv. __________ (cod. </a:t>
            </a:r>
            <a:r>
              <a:rPr lang="it-IT" sz="1300" dirty="0" err="1" smtClean="0"/>
              <a:t>Fisc</a:t>
            </a:r>
            <a:r>
              <a:rPr lang="it-IT" sz="1300" dirty="0" smtClean="0"/>
              <a:t>. ____________), che lo rappresenta e difende,   </a:t>
            </a:r>
            <a:r>
              <a:rPr lang="it-IT" sz="1300" b="1" dirty="0" smtClean="0"/>
              <a:t>in virtù di procura in calce al presente atto, rilasciata</a:t>
            </a:r>
            <a:r>
              <a:rPr lang="it-IT" sz="1300" b="1" i="1" dirty="0" smtClean="0"/>
              <a:t> (</a:t>
            </a:r>
            <a:r>
              <a:rPr lang="it-IT" sz="1300" i="1" dirty="0" smtClean="0"/>
              <a:t>ai sensi e per gli effetti di cui agli artt. 83, III comma, </a:t>
            </a:r>
            <a:r>
              <a:rPr lang="it-IT" sz="1300" i="1" dirty="0" err="1" smtClean="0"/>
              <a:t>c.p.c.</a:t>
            </a:r>
            <a:r>
              <a:rPr lang="it-IT" sz="1300" i="1" dirty="0" smtClean="0"/>
              <a:t> e 18, comma 5, del DM 44/2011, così come modificato  dall'articolo 5, comma 1, lettere a e b, del D.M. 15 ottobre 2012, n. 209 e successivamente sostituito dall'articolo 1, comma 1, del D.M. 3 aprile 2013, n. 48</a:t>
            </a:r>
            <a:r>
              <a:rPr lang="it-IT" sz="1300" b="1" i="1" dirty="0" smtClean="0"/>
              <a:t>),</a:t>
            </a:r>
            <a:r>
              <a:rPr lang="it-IT" sz="1300" b="1" dirty="0" smtClean="0"/>
              <a:t> su foglio separato dal quale è stata estratta copia informatica per immagine </a:t>
            </a:r>
            <a:r>
              <a:rPr lang="it-IT" sz="1300" b="1" u="sng" dirty="0" smtClean="0">
                <a:solidFill>
                  <a:srgbClr val="FF0000"/>
                </a:solidFill>
              </a:rPr>
              <a:t>inserita nel messaggio di posta elettronica certificata con cui è unitamente notificata</a:t>
            </a:r>
            <a:r>
              <a:rPr lang="it-IT" sz="1300" b="1" dirty="0" smtClean="0"/>
              <a:t>, </a:t>
            </a:r>
            <a:r>
              <a:rPr lang="it-IT" sz="1300" dirty="0" smtClean="0"/>
              <a:t>che dichiara  di voler ricevere le comunicazioni e le notificazioni  ai sensi e per gli effetti di cui all’art. 2 D.P.R. n. 68/2005 e del D.L. 98/2011 (convertito con L. 111/2011) al seguente n. fax 0541.394468</a:t>
            </a:r>
            <a:r>
              <a:rPr lang="it-IT" sz="1300" strike="sngStrike" dirty="0" smtClean="0"/>
              <a:t>  o all’indirizzo di posta elettronica certificata </a:t>
            </a:r>
            <a:r>
              <a:rPr lang="it-IT" sz="1300" strike="sngStrike" dirty="0" smtClean="0">
                <a:hlinkClick r:id="rId2"/>
              </a:rPr>
              <a:t>nome.cognome@ordineavvocatirimini.it</a:t>
            </a:r>
            <a:r>
              <a:rPr lang="it-IT" sz="1300" dirty="0" smtClean="0"/>
              <a:t>)</a:t>
            </a:r>
            <a:r>
              <a:rPr lang="it-IT" sz="1300" dirty="0" smtClean="0">
                <a:solidFill>
                  <a:srgbClr val="FF0000"/>
                </a:solidFill>
              </a:rPr>
              <a:t> (1)</a:t>
            </a:r>
          </a:p>
          <a:p>
            <a:pPr algn="just"/>
            <a:endParaRPr lang="it-IT" sz="1400" dirty="0" smtClean="0">
              <a:solidFill>
                <a:srgbClr val="FF0000"/>
              </a:solidFill>
            </a:endParaRPr>
          </a:p>
          <a:p>
            <a:pPr algn="just"/>
            <a:r>
              <a:rPr lang="it-IT" sz="1400" dirty="0" smtClean="0">
                <a:solidFill>
                  <a:srgbClr val="FF0000"/>
                </a:solidFill>
              </a:rPr>
              <a:t>(1) </a:t>
            </a:r>
            <a:r>
              <a:rPr lang="it-IT" sz="1100" dirty="0" smtClean="0"/>
              <a:t>L'art. 45 bis introdotto nel Decreto Legge 24 giugno 2014, n. 90 dalla legge di conversione dell’11 agosto 2014 n. 114, ha modificato sia il primo comma dell’art. 125 del codice di procedura civile sia l’art. 13 comma 3 bis del T.U. delle disposizioni legislative e regolamentari in materia di spese di giustizia del D.P.R. 30 maggio 2002 n. 115 e successive modificazioni; </a:t>
            </a:r>
            <a:r>
              <a:rPr lang="it-IT" sz="1100" b="1" u="sng" dirty="0" smtClean="0"/>
              <a:t>a seguito di tali modifiche viene meno, da una parte, l’obbligo per il difensore di indicare, nei propri atti, l’indirizzo di posta elettronica certificata comunicato al Consiglio dell’Ordine degli Avvocati</a:t>
            </a:r>
            <a:r>
              <a:rPr lang="it-IT" sz="1100" dirty="0" smtClean="0"/>
              <a:t> e, dall’altra, il pagamento del contributo unificato aumentato dalla metà così come prima previsto in caso di mancata indicazione; </a:t>
            </a:r>
            <a:r>
              <a:rPr lang="it-IT" sz="1100" u="sng" dirty="0" smtClean="0"/>
              <a:t>rimane l’obbligo di indicare il numero di fax.</a:t>
            </a:r>
          </a:p>
          <a:p>
            <a:endParaRPr lang="it-IT" sz="1400" dirty="0" smtClean="0"/>
          </a:p>
          <a:p>
            <a:endParaRPr lang="it-IT" sz="1400"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48</a:t>
            </a:fld>
            <a:endParaRPr lang="it-IT"/>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Modalità di autentica della procura</a:t>
            </a:r>
            <a:endParaRPr lang="it-IT" dirty="0"/>
          </a:p>
        </p:txBody>
      </p:sp>
      <p:sp>
        <p:nvSpPr>
          <p:cNvPr id="3" name="Segnaposto contenuto 2"/>
          <p:cNvSpPr>
            <a:spLocks noGrp="1"/>
          </p:cNvSpPr>
          <p:nvPr>
            <p:ph idx="1"/>
          </p:nvPr>
        </p:nvSpPr>
        <p:spPr/>
        <p:txBody>
          <a:bodyPr/>
          <a:lstStyle/>
          <a:p>
            <a:pPr algn="just"/>
            <a:r>
              <a:rPr lang="it-IT" sz="2800" dirty="0" smtClean="0"/>
              <a:t>Ci si è domandati se modifiche introdotte con il DECRETO-LEGGE 27 giugno 2015, n. 83, convertito con modificazioni dalla L. 6 agosto 2015, n. 132 in punto alla conformità delle copie informatiche di atti processuali in possesso dell’avvocato abbiano influito sulle modalità di attestazione della conformità della procura cd. “TRADIZIONALE” ossia quella rilasciata a margine o in calce di un atto, sottoscritta analogicamente dal cliente e altrettanto per autentica dell’avvocato.</a:t>
            </a: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49</a:t>
            </a:fld>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Notifica pec = obbligatorietà?</a:t>
            </a:r>
            <a:endParaRPr lang="it-IT" dirty="0"/>
          </a:p>
        </p:txBody>
      </p:sp>
      <p:sp>
        <p:nvSpPr>
          <p:cNvPr id="3" name="Segnaposto contenuto 2"/>
          <p:cNvSpPr>
            <a:spLocks noGrp="1"/>
          </p:cNvSpPr>
          <p:nvPr>
            <p:ph idx="1"/>
          </p:nvPr>
        </p:nvSpPr>
        <p:spPr/>
        <p:txBody>
          <a:bodyPr>
            <a:normAutofit fontScale="92500"/>
          </a:bodyPr>
          <a:lstStyle/>
          <a:p>
            <a:pPr algn="just"/>
            <a:r>
              <a:rPr lang="it-IT" dirty="0" smtClean="0"/>
              <a:t>La notifica in proprio tramite PEC, così come disciplinata dalla legge </a:t>
            </a:r>
            <a:r>
              <a:rPr lang="it-IT" sz="2800" dirty="0" smtClean="0"/>
              <a:t>21 gennaio 1994 n. 53 21 gennaio 1994 n. 53  </a:t>
            </a:r>
            <a:r>
              <a:rPr lang="it-IT" sz="2200" u="sng" dirty="0" smtClean="0">
                <a:hlinkClick r:id="rId2"/>
              </a:rPr>
              <a:t>www.normattiva.it/</a:t>
            </a:r>
            <a:r>
              <a:rPr lang="it-IT" sz="2200" u="sng" dirty="0" err="1" smtClean="0">
                <a:hlinkClick r:id="rId2"/>
              </a:rPr>
              <a:t>uri-res</a:t>
            </a:r>
            <a:r>
              <a:rPr lang="it-IT" sz="2200" u="sng" dirty="0" smtClean="0">
                <a:hlinkClick r:id="rId2"/>
              </a:rPr>
              <a:t>/N2Ls?</a:t>
            </a:r>
            <a:r>
              <a:rPr lang="it-IT" sz="2200" u="sng" dirty="0" err="1" smtClean="0">
                <a:hlinkClick r:id="rId2"/>
              </a:rPr>
              <a:t>urn</a:t>
            </a:r>
            <a:r>
              <a:rPr lang="it-IT" sz="2200" u="sng" dirty="0" smtClean="0">
                <a:hlinkClick r:id="rId2"/>
              </a:rPr>
              <a:t>:</a:t>
            </a:r>
            <a:r>
              <a:rPr lang="it-IT" sz="2200" u="sng" dirty="0" err="1" smtClean="0">
                <a:hlinkClick r:id="rId2"/>
              </a:rPr>
              <a:t>nir</a:t>
            </a:r>
            <a:r>
              <a:rPr lang="it-IT" sz="2200" u="sng" dirty="0" smtClean="0">
                <a:hlinkClick r:id="rId2"/>
              </a:rPr>
              <a:t>:stato:legge:1994-01-21;53!</a:t>
            </a:r>
            <a:r>
              <a:rPr lang="it-IT" sz="2200" u="sng" dirty="0" err="1" smtClean="0">
                <a:hlinkClick r:id="rId2"/>
              </a:rPr>
              <a:t>vig=</a:t>
            </a:r>
            <a:r>
              <a:rPr lang="it-IT" sz="2200" u="sng" dirty="0" smtClean="0">
                <a:hlinkClick r:id="rId2"/>
              </a:rPr>
              <a:t> </a:t>
            </a:r>
            <a:r>
              <a:rPr lang="it-IT" dirty="0" smtClean="0"/>
              <a:t>, nata come modalità alternativa e, soprattutto, facoltativa a quella tradizionale, è divenuta, in alcuni casi, obbligatoria al punto che, ove effettuata in modalità diversa, deve intendersi </a:t>
            </a:r>
            <a:r>
              <a:rPr lang="it-IT" u="sng" dirty="0" smtClean="0">
                <a:solidFill>
                  <a:srgbClr val="FF0000"/>
                </a:solidFill>
              </a:rPr>
              <a:t>nulla</a:t>
            </a:r>
            <a:r>
              <a:rPr lang="it-IT" dirty="0" smtClean="0"/>
              <a:t>; ciò a seguito dell’entrata in vigore (19.08.2014) del c.d. </a:t>
            </a:r>
            <a:r>
              <a:rPr lang="it-IT" b="1" dirty="0" smtClean="0"/>
              <a:t>“domicilio digitale”</a:t>
            </a:r>
            <a:r>
              <a:rPr lang="it-IT" dirty="0" smtClean="0"/>
              <a:t> ex </a:t>
            </a:r>
            <a:r>
              <a:rPr lang="it-IT" b="1" dirty="0" smtClean="0">
                <a:hlinkClick r:id="rId3"/>
              </a:rPr>
              <a:t>articolo 16 </a:t>
            </a:r>
            <a:r>
              <a:rPr lang="it-IT" b="1" dirty="0" err="1" smtClean="0">
                <a:hlinkClick r:id="rId3"/>
              </a:rPr>
              <a:t>sexies</a:t>
            </a:r>
            <a:r>
              <a:rPr lang="it-IT" b="1" dirty="0" smtClean="0">
                <a:hlinkClick r:id="rId3"/>
              </a:rPr>
              <a:t> D.L. n. 179 del 2012</a:t>
            </a:r>
            <a:r>
              <a:rPr lang="it-IT" dirty="0" smtClean="0"/>
              <a:t>, introdotto dal </a:t>
            </a:r>
            <a:r>
              <a:rPr lang="it-IT" b="1" dirty="0" smtClean="0">
                <a:hlinkClick r:id="rId4"/>
              </a:rPr>
              <a:t>D.L. n. 90 del 2014</a:t>
            </a:r>
            <a:r>
              <a:rPr lang="it-IT" b="1" dirty="0" smtClean="0"/>
              <a:t>, </a:t>
            </a:r>
            <a:r>
              <a:rPr lang="it-IT" dirty="0" smtClean="0"/>
              <a:t>art. 52, convertito, con modificazioni, dalla </a:t>
            </a:r>
            <a:r>
              <a:rPr lang="it-IT" b="1" dirty="0" smtClean="0">
                <a:hlinkClick r:id="rId5"/>
              </a:rPr>
              <a:t>L. n. 114 del 2014</a:t>
            </a:r>
            <a:r>
              <a:rPr lang="it-IT" b="1" dirty="0" smtClean="0"/>
              <a:t> </a:t>
            </a:r>
            <a:r>
              <a:rPr lang="it-IT" sz="2000" dirty="0" smtClean="0">
                <a:hlinkClick r:id="rId6"/>
              </a:rPr>
              <a:t>www.normattiva.it/</a:t>
            </a:r>
            <a:r>
              <a:rPr lang="it-IT" sz="2000" dirty="0" err="1" smtClean="0">
                <a:hlinkClick r:id="rId6"/>
              </a:rPr>
              <a:t>uri-res</a:t>
            </a:r>
            <a:r>
              <a:rPr lang="it-IT" sz="2000" dirty="0" smtClean="0">
                <a:hlinkClick r:id="rId6"/>
              </a:rPr>
              <a:t>/N2Ls?</a:t>
            </a:r>
            <a:r>
              <a:rPr lang="it-IT" sz="2000" dirty="0" err="1" smtClean="0">
                <a:hlinkClick r:id="rId6"/>
              </a:rPr>
              <a:t>urn</a:t>
            </a:r>
            <a:r>
              <a:rPr lang="it-IT" sz="2000" dirty="0" smtClean="0">
                <a:hlinkClick r:id="rId6"/>
              </a:rPr>
              <a:t>:</a:t>
            </a:r>
            <a:r>
              <a:rPr lang="it-IT" sz="2000" dirty="0" err="1" smtClean="0">
                <a:hlinkClick r:id="rId6"/>
              </a:rPr>
              <a:t>nir</a:t>
            </a:r>
            <a:r>
              <a:rPr lang="it-IT" sz="2000" dirty="0" smtClean="0">
                <a:hlinkClick r:id="rId6"/>
              </a:rPr>
              <a:t>:stato:</a:t>
            </a:r>
            <a:r>
              <a:rPr lang="it-IT" sz="2000" dirty="0" err="1" smtClean="0">
                <a:hlinkClick r:id="rId6"/>
              </a:rPr>
              <a:t>decreto.legge</a:t>
            </a:r>
            <a:r>
              <a:rPr lang="it-IT" sz="2000" dirty="0" smtClean="0">
                <a:hlinkClick r:id="rId6"/>
              </a:rPr>
              <a:t>:2012-10-18;179!vig=2018-03-15</a:t>
            </a:r>
            <a:endParaRPr lang="it-IT" sz="2200" u="sng" dirty="0">
              <a:hlinkClick r:id="rId2"/>
            </a:endParaRPr>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5</a:t>
            </a:fld>
            <a:endParaRPr lang="it-IT"/>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92696"/>
            <a:ext cx="8229600" cy="5433467"/>
          </a:xfrm>
        </p:spPr>
        <p:txBody>
          <a:bodyPr>
            <a:normAutofit lnSpcReduction="10000"/>
          </a:bodyPr>
          <a:lstStyle/>
          <a:p>
            <a:pPr algn="just"/>
            <a:r>
              <a:rPr lang="it-IT" sz="2200" dirty="0" smtClean="0"/>
              <a:t>il Legislatore ha privilegiato un’esigenza di semplificazione, prevedendo che la firma digitale apposta ad un documento già firmato analogicamente (sulla carta) dalla parte e, per la relativa certificazione d’autografia, dal Difensore, debba essere firmato digitalmente dal Difensore stesso ai soli fini di attestare (implicitamente) che quel documento è conforme all’originale cartaceo (e ciò anche alla luce della banalissima considerazione che una firma digitale colà apposta altra funzione non potrebbe avere), così collocando la procura digitalizzata e firmata digitalmente dall’Avvocato nel novero delle copie ex art. 22 comma 1 del CAD ed esattamente nel novero dei “documenti informatici contenenti copia di scritture private” cui “</a:t>
            </a:r>
            <a:r>
              <a:rPr lang="it-IT" sz="2200" dirty="0" err="1" smtClean="0"/>
              <a:t>…e</a:t>
            </a:r>
            <a:r>
              <a:rPr lang="it-IT" sz="2200" dirty="0" smtClean="0"/>
              <a:t>’ apposta o associata, da parte di colui che li spedisce o rilascia, una firma digitale”, pacifica essendo l’attribuzione della qualità di pubblico ufficiale all’Avvocato che compie la certificazione di autografia in calce alla procura.</a:t>
            </a:r>
          </a:p>
          <a:p>
            <a:pPr algn="just"/>
            <a:endParaRPr lang="it-IT" sz="2200"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50</a:t>
            </a:fld>
            <a:endParaRPr lang="it-IT"/>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Come utilizzare la procura “cartacea” nelle notifiche via pec </a:t>
            </a:r>
            <a:endParaRPr lang="it-IT" dirty="0"/>
          </a:p>
        </p:txBody>
      </p:sp>
      <p:sp>
        <p:nvSpPr>
          <p:cNvPr id="3" name="Segnaposto contenuto 2"/>
          <p:cNvSpPr>
            <a:spLocks noGrp="1"/>
          </p:cNvSpPr>
          <p:nvPr>
            <p:ph idx="1"/>
          </p:nvPr>
        </p:nvSpPr>
        <p:spPr/>
        <p:txBody>
          <a:bodyPr/>
          <a:lstStyle/>
          <a:p>
            <a:pPr algn="just"/>
            <a:r>
              <a:rPr lang="it-IT" u="sng" dirty="0" smtClean="0"/>
              <a:t>In altri termini, basta scansionare la procura (completa della firma “di pugno” del cliente e per autentica dell’avvocato) e firmarla digitalmente, senza aggiungere altro.</a:t>
            </a: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51</a:t>
            </a:fld>
            <a:endParaRPr lang="it-IT"/>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t>La procura sottoscritta con </a:t>
            </a:r>
            <a:r>
              <a:rPr lang="it-IT" sz="3200" u="sng" dirty="0" smtClean="0"/>
              <a:t>firma digitale</a:t>
            </a:r>
            <a:r>
              <a:rPr lang="it-IT" sz="3200" dirty="0" smtClean="0"/>
              <a:t> dal cliente nelle notifiche pec</a:t>
            </a:r>
            <a:endParaRPr lang="it-IT" sz="3200" dirty="0"/>
          </a:p>
        </p:txBody>
      </p:sp>
      <p:sp>
        <p:nvSpPr>
          <p:cNvPr id="3" name="Segnaposto contenuto 2"/>
          <p:cNvSpPr>
            <a:spLocks noGrp="1"/>
          </p:cNvSpPr>
          <p:nvPr>
            <p:ph idx="1"/>
          </p:nvPr>
        </p:nvSpPr>
        <p:spPr/>
        <p:txBody>
          <a:bodyPr>
            <a:normAutofit lnSpcReduction="10000"/>
          </a:bodyPr>
          <a:lstStyle/>
          <a:p>
            <a:pPr algn="just" eaLnBrk="1" hangingPunct="1">
              <a:lnSpc>
                <a:spcPct val="80000"/>
              </a:lnSpc>
              <a:buFont typeface="Wingdings" pitchFamily="2" charset="2"/>
              <a:buNone/>
              <a:defRPr/>
            </a:pPr>
            <a:r>
              <a:rPr lang="it-IT" sz="2400" dirty="0" smtClean="0"/>
              <a:t>Come procedere:</a:t>
            </a:r>
            <a:endParaRPr lang="it-IT" sz="2400" i="1" dirty="0" smtClean="0"/>
          </a:p>
          <a:p>
            <a:pPr algn="just" eaLnBrk="1" hangingPunct="1">
              <a:lnSpc>
                <a:spcPct val="80000"/>
              </a:lnSpc>
              <a:buFont typeface="Wingdings" pitchFamily="2" charset="2"/>
              <a:buNone/>
              <a:defRPr/>
            </a:pPr>
            <a:r>
              <a:rPr lang="it-IT" sz="2400" i="1" dirty="0" smtClean="0"/>
              <a:t>1) Si redige  la procura in file word (procura su foglio separato dall’atto cui accede, resa speciale con i riferimenti al giudizio per cui è rilasciata);</a:t>
            </a:r>
          </a:p>
          <a:p>
            <a:pPr algn="just" eaLnBrk="1" hangingPunct="1">
              <a:lnSpc>
                <a:spcPct val="80000"/>
              </a:lnSpc>
              <a:buFont typeface="Wingdings" pitchFamily="2" charset="2"/>
              <a:buNone/>
              <a:defRPr/>
            </a:pPr>
            <a:r>
              <a:rPr lang="it-IT" sz="2400" i="1" dirty="0" smtClean="0"/>
              <a:t>2) Si converte il file word in pdf; </a:t>
            </a:r>
          </a:p>
          <a:p>
            <a:pPr algn="just" eaLnBrk="1" hangingPunct="1">
              <a:lnSpc>
                <a:spcPct val="80000"/>
              </a:lnSpc>
              <a:buFont typeface="Wingdings" pitchFamily="2" charset="2"/>
              <a:buNone/>
              <a:defRPr/>
            </a:pPr>
            <a:r>
              <a:rPr lang="it-IT" sz="2400" i="1" dirty="0" smtClean="0"/>
              <a:t>3) Il cliente firma digitalmente l’atto (MEGLIO SE IN FORMATO </a:t>
            </a:r>
            <a:r>
              <a:rPr lang="it-IT" sz="2400" i="1" dirty="0" err="1" smtClean="0"/>
              <a:t>pades-bes</a:t>
            </a:r>
            <a:r>
              <a:rPr lang="it-IT" sz="2400" i="1" dirty="0" smtClean="0"/>
              <a:t> NO </a:t>
            </a:r>
            <a:r>
              <a:rPr lang="it-IT" sz="2400" i="1" dirty="0" err="1" smtClean="0"/>
              <a:t>pades</a:t>
            </a:r>
            <a:r>
              <a:rPr lang="it-IT" sz="2400" i="1" dirty="0" smtClean="0"/>
              <a:t> </a:t>
            </a:r>
            <a:r>
              <a:rPr lang="it-IT" sz="2400" i="1" dirty="0" err="1" smtClean="0"/>
              <a:t>basic</a:t>
            </a:r>
            <a:r>
              <a:rPr lang="it-IT" sz="2400" i="1" dirty="0" smtClean="0"/>
              <a:t> ); </a:t>
            </a:r>
          </a:p>
          <a:p>
            <a:pPr algn="just" eaLnBrk="1" hangingPunct="1">
              <a:lnSpc>
                <a:spcPct val="80000"/>
              </a:lnSpc>
              <a:buFont typeface="Wingdings" pitchFamily="2" charset="2"/>
              <a:buNone/>
              <a:defRPr/>
            </a:pPr>
            <a:r>
              <a:rPr lang="it-IT" sz="2400" i="1" dirty="0" smtClean="0"/>
              <a:t>4) L’avvocato firma digitalmente per autentica della firma digitale  del cliente (in formato </a:t>
            </a:r>
            <a:r>
              <a:rPr lang="it-IT" sz="2400" i="1" dirty="0" err="1" smtClean="0"/>
              <a:t>cades-bes</a:t>
            </a:r>
            <a:r>
              <a:rPr lang="it-IT" sz="2400" i="1" dirty="0" smtClean="0"/>
              <a:t> o </a:t>
            </a:r>
            <a:r>
              <a:rPr lang="it-IT" sz="2400" i="1" dirty="0" err="1" smtClean="0"/>
              <a:t>pades-bes</a:t>
            </a:r>
            <a:r>
              <a:rPr lang="it-IT" sz="2400" i="1" dirty="0" smtClean="0"/>
              <a:t> NO </a:t>
            </a:r>
            <a:r>
              <a:rPr lang="it-IT" sz="2400" i="1" dirty="0" err="1" smtClean="0"/>
              <a:t>pades</a:t>
            </a:r>
            <a:r>
              <a:rPr lang="it-IT" sz="2400" i="1" dirty="0" smtClean="0"/>
              <a:t> </a:t>
            </a:r>
            <a:r>
              <a:rPr lang="it-IT" sz="2400" i="1" dirty="0" err="1" smtClean="0"/>
              <a:t>basic</a:t>
            </a:r>
            <a:r>
              <a:rPr lang="it-IT" sz="2400" i="1" dirty="0" smtClean="0"/>
              <a:t> ); </a:t>
            </a:r>
          </a:p>
          <a:p>
            <a:pPr algn="just" eaLnBrk="1" hangingPunct="1">
              <a:lnSpc>
                <a:spcPct val="80000"/>
              </a:lnSpc>
              <a:buFont typeface="Wingdings" pitchFamily="2" charset="2"/>
              <a:buNone/>
              <a:defRPr/>
            </a:pPr>
            <a:r>
              <a:rPr lang="it-IT" sz="2400" i="1" dirty="0" smtClean="0"/>
              <a:t> 5) Si allega la procura firmata digitalmente dal cliente e dall’avvocato al messaggio pec della notifica. </a:t>
            </a:r>
          </a:p>
          <a:p>
            <a:pPr algn="just">
              <a:lnSpc>
                <a:spcPct val="80000"/>
              </a:lnSpc>
              <a:buNone/>
              <a:defRPr/>
            </a:pPr>
            <a:endParaRPr lang="it-IT" sz="1600" dirty="0" smtClean="0"/>
          </a:p>
          <a:p>
            <a:pPr algn="just">
              <a:lnSpc>
                <a:spcPct val="80000"/>
              </a:lnSpc>
              <a:buNone/>
              <a:defRPr/>
            </a:pPr>
            <a:r>
              <a:rPr lang="it-IT" sz="1800" b="1" dirty="0" smtClean="0"/>
              <a:t>Segnalo, solo per completezza di risposta, l’esistenza di una tesi secondo cui la procura firmata digitalmente ex art. 83 </a:t>
            </a:r>
            <a:r>
              <a:rPr lang="it-IT" sz="1800" b="1" dirty="0" err="1" smtClean="0"/>
              <a:t>c.p.c.</a:t>
            </a:r>
            <a:r>
              <a:rPr lang="it-IT" sz="1800" b="1" dirty="0" smtClean="0"/>
              <a:t> non necessiterebbe di autentica: nel dubbio, una firma in più non fa mai male!!.  </a:t>
            </a:r>
          </a:p>
          <a:p>
            <a:pPr eaLnBrk="1" hangingPunct="1">
              <a:lnSpc>
                <a:spcPct val="80000"/>
              </a:lnSpc>
              <a:buFont typeface="Wingdings" pitchFamily="2" charset="2"/>
              <a:buNone/>
              <a:defRPr/>
            </a:pPr>
            <a:endParaRPr lang="it-IT" sz="1600" i="1"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52</a:t>
            </a:fld>
            <a:endParaRPr lang="it-IT"/>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smtClean="0"/>
              <a:t>VANTAGGI E SVANTAGGI DELLA PROCURA FIRMATA DIGITALMENTE</a:t>
            </a:r>
            <a:endParaRPr lang="it-IT" sz="2800" dirty="0"/>
          </a:p>
        </p:txBody>
      </p:sp>
      <p:sp>
        <p:nvSpPr>
          <p:cNvPr id="3" name="Segnaposto contenuto 2"/>
          <p:cNvSpPr>
            <a:spLocks noGrp="1"/>
          </p:cNvSpPr>
          <p:nvPr>
            <p:ph idx="1"/>
          </p:nvPr>
        </p:nvSpPr>
        <p:spPr/>
        <p:txBody>
          <a:bodyPr>
            <a:normAutofit fontScale="70000" lnSpcReduction="20000"/>
          </a:bodyPr>
          <a:lstStyle/>
          <a:p>
            <a:pPr algn="just">
              <a:lnSpc>
                <a:spcPct val="80000"/>
              </a:lnSpc>
              <a:defRPr/>
            </a:pPr>
            <a:r>
              <a:rPr lang="it-IT" sz="2800" b="1" dirty="0" smtClean="0"/>
              <a:t>Domanda (tratta dal sito avvocati telematici Napoli a cura dell’Avv. Roberto </a:t>
            </a:r>
            <a:r>
              <a:rPr lang="it-IT" sz="2800" b="1" dirty="0" err="1" smtClean="0"/>
              <a:t>Arcella</a:t>
            </a:r>
            <a:r>
              <a:rPr lang="it-IT" sz="2800" b="1" dirty="0" smtClean="0"/>
              <a:t> - </a:t>
            </a:r>
            <a:r>
              <a:rPr lang="it-IT" sz="2800" b="1" dirty="0" smtClean="0">
                <a:solidFill>
                  <a:srgbClr val="FF0000"/>
                </a:solidFill>
              </a:rPr>
              <a:t>https://avvocatotelematico.wordpress.com</a:t>
            </a:r>
            <a:r>
              <a:rPr lang="it-IT" sz="2800" b="1" dirty="0" smtClean="0"/>
              <a:t>) : </a:t>
            </a:r>
            <a:r>
              <a:rPr lang="it-IT" sz="2800" i="1" dirty="0" smtClean="0"/>
              <a:t>Devo notificare una intimazione di sfratto per morosità. La cliente, società, mi ha conferito procura con documento firmato digitalmente che io, a mia volta, ho sottoscritto digitalmente per autentica della firma. Ora mi trovo con il file digitale ma devo notificare a persona fisica, quindi atto cartaceo a mezzo ufficiale giudiziario. Posso autenticare la procura telematica per notificarla in cartaceo o sono costretto a chiedere alla cliente una nuova procura in formato … “tradizionale”, ossia con firma autografa del cliente? Grazie</a:t>
            </a:r>
            <a:endParaRPr lang="it-IT" sz="2800" b="1" dirty="0" smtClean="0"/>
          </a:p>
          <a:p>
            <a:pPr algn="just">
              <a:lnSpc>
                <a:spcPct val="80000"/>
              </a:lnSpc>
              <a:defRPr/>
            </a:pPr>
            <a:r>
              <a:rPr lang="it-IT" sz="2800" b="1" dirty="0" smtClean="0"/>
              <a:t>R: </a:t>
            </a:r>
            <a:r>
              <a:rPr lang="it-IT" sz="2800" dirty="0" smtClean="0"/>
              <a:t>Per l’art. 83 </a:t>
            </a:r>
            <a:r>
              <a:rPr lang="it-IT" sz="2800" dirty="0" err="1" smtClean="0"/>
              <a:t>cpc</a:t>
            </a:r>
            <a:r>
              <a:rPr lang="it-IT" sz="2800" dirty="0" smtClean="0"/>
              <a:t>, “</a:t>
            </a:r>
            <a:r>
              <a:rPr lang="it-IT" sz="2800" i="1" dirty="0" smtClean="0"/>
              <a:t>La procura si considera apposta in calce anche se rilasciata su foglio separato che sia però congiunto materialmente all’atto cui si riferisce, o su documento informatico separato sottoscritto con firma digitale e congiunto all’atto cui si riferisce mediante strumenti </a:t>
            </a:r>
            <a:r>
              <a:rPr lang="it-IT" sz="2800" i="1" dirty="0" err="1" smtClean="0"/>
              <a:t>informatici…</a:t>
            </a:r>
            <a:r>
              <a:rPr lang="it-IT" sz="2800" dirty="0" smtClean="0"/>
              <a:t>“. </a:t>
            </a:r>
            <a:r>
              <a:rPr lang="it-IT" sz="2800" b="1" u="sng" dirty="0" smtClean="0">
                <a:solidFill>
                  <a:srgbClr val="FF0000"/>
                </a:solidFill>
              </a:rPr>
              <a:t>Per espresso dettato normativo, quindi, la procura digitale può essere adoperata soltanto se “legata” ad altro documento digitalizzato mediante strumenti informatici (la </a:t>
            </a:r>
            <a:r>
              <a:rPr lang="it-IT" sz="2800" b="1" u="sng" dirty="0" err="1" smtClean="0">
                <a:solidFill>
                  <a:srgbClr val="FF0000"/>
                </a:solidFill>
              </a:rPr>
              <a:t>p.e.c.</a:t>
            </a:r>
            <a:r>
              <a:rPr lang="it-IT" sz="2800" b="1" u="sng" dirty="0" smtClean="0">
                <a:solidFill>
                  <a:srgbClr val="FF0000"/>
                </a:solidFill>
              </a:rPr>
              <a:t> o al busta telematica di un deposito).</a:t>
            </a:r>
          </a:p>
          <a:p>
            <a:pPr algn="just">
              <a:lnSpc>
                <a:spcPct val="80000"/>
              </a:lnSpc>
              <a:defRPr/>
            </a:pPr>
            <a:r>
              <a:rPr lang="it-IT" sz="2800" dirty="0" smtClean="0"/>
              <a:t>Ne consegue che, per procedere alla notifica ed al deposito cartaceo, dovrai necessariamente </a:t>
            </a:r>
            <a:r>
              <a:rPr lang="it-IT" sz="2800" dirty="0" err="1" smtClean="0"/>
              <a:t>farTi</a:t>
            </a:r>
            <a:r>
              <a:rPr lang="it-IT" sz="2800" dirty="0" smtClean="0"/>
              <a:t> rilasciare una nuova procura in formato cartaceo.</a:t>
            </a: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53</a:t>
            </a:fld>
            <a:endParaRPr lang="it-IT"/>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t>NELLE NOTIFICHE VIA PEC </a:t>
            </a:r>
            <a:r>
              <a:rPr lang="it-IT" sz="2400" dirty="0" err="1" smtClean="0"/>
              <a:t>DI</a:t>
            </a:r>
            <a:r>
              <a:rPr lang="it-IT" sz="2400" dirty="0" smtClean="0"/>
              <a:t> ATTI </a:t>
            </a:r>
            <a:r>
              <a:rPr lang="it-IT" sz="2400" dirty="0" err="1" smtClean="0"/>
              <a:t>E\O</a:t>
            </a:r>
            <a:r>
              <a:rPr lang="it-IT" sz="2400" dirty="0" smtClean="0"/>
              <a:t> PROVVEDIMENTI E’ OBBLIGATORIO NOTIFICARE ANCHE LA PROCURA ALLE LITI??</a:t>
            </a:r>
            <a:endParaRPr lang="it-IT" sz="2400" dirty="0"/>
          </a:p>
        </p:txBody>
      </p:sp>
      <p:sp>
        <p:nvSpPr>
          <p:cNvPr id="3" name="Segnaposto contenuto 2"/>
          <p:cNvSpPr>
            <a:spLocks noGrp="1"/>
          </p:cNvSpPr>
          <p:nvPr>
            <p:ph idx="1"/>
          </p:nvPr>
        </p:nvSpPr>
        <p:spPr/>
        <p:txBody>
          <a:bodyPr>
            <a:normAutofit fontScale="92500" lnSpcReduction="20000"/>
          </a:bodyPr>
          <a:lstStyle/>
          <a:p>
            <a:pPr algn="just">
              <a:lnSpc>
                <a:spcPct val="80000"/>
              </a:lnSpc>
              <a:defRPr/>
            </a:pPr>
            <a:r>
              <a:rPr lang="it-IT" sz="2800" dirty="0" smtClean="0"/>
              <a:t>Secondo la migliore dottrina che condivido la procura  non va notificata obbligatoriamente se non nell’ottica di attribuire ad essa data certa anteriore (ex art. 2704 cc) alla notifica ex art. 3 bis L. 53/94, essendo la preesistenza della procura prerequisito di fattibilità della notifica stessa. </a:t>
            </a:r>
          </a:p>
          <a:p>
            <a:pPr algn="just">
              <a:lnSpc>
                <a:spcPct val="80000"/>
              </a:lnSpc>
              <a:defRPr/>
            </a:pPr>
            <a:r>
              <a:rPr lang="it-IT" sz="2800" dirty="0" smtClean="0"/>
              <a:t>Se, quindi, tale preesistenza può essere desunta </a:t>
            </a:r>
            <a:r>
              <a:rPr lang="it-IT" sz="2800" i="1" dirty="0" err="1" smtClean="0"/>
              <a:t>aliunde</a:t>
            </a:r>
            <a:r>
              <a:rPr lang="it-IT" sz="2800" dirty="0" smtClean="0"/>
              <a:t>, la notifica sarà valida.</a:t>
            </a:r>
          </a:p>
          <a:p>
            <a:pPr algn="just">
              <a:lnSpc>
                <a:spcPct val="80000"/>
              </a:lnSpc>
              <a:defRPr/>
            </a:pPr>
            <a:r>
              <a:rPr lang="it-IT" sz="2800" dirty="0" smtClean="0"/>
              <a:t>La preesistenza della notifica può essere desunta, in linea di principio, sia dal fatto che la stessa è già depositata nel fascicolo telematico, così come dalla circostanza che la stessa venga notificata assieme all’atto (tipicamente nel caso della notifica di una citazione ai sensi dell’art. 3 bis, nel qual caso l’allegazione alla stessa busta vale ad attribuire alla procura data certa anteriore alla notifica stessa, ex art. 2704, primo comma, seconda parte c.c.).</a:t>
            </a: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54</a:t>
            </a:fld>
            <a:endParaRPr lang="it-IT"/>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268760"/>
            <a:ext cx="8229600" cy="5055840"/>
          </a:xfrm>
        </p:spPr>
        <p:txBody>
          <a:bodyPr>
            <a:normAutofit/>
          </a:bodyPr>
          <a:lstStyle/>
          <a:p>
            <a:pPr algn="just">
              <a:lnSpc>
                <a:spcPct val="80000"/>
              </a:lnSpc>
              <a:defRPr/>
            </a:pPr>
            <a:r>
              <a:rPr lang="it-IT" sz="2400" dirty="0" smtClean="0"/>
              <a:t>SE NOTIFICO UN ATTO </a:t>
            </a:r>
            <a:r>
              <a:rPr lang="it-IT" sz="2400" dirty="0" err="1" smtClean="0"/>
              <a:t>DI</a:t>
            </a:r>
            <a:r>
              <a:rPr lang="it-IT" sz="2400" dirty="0" smtClean="0"/>
              <a:t> CITAZIONE in forza della classica procura speciale al fine di dimostrare l’esistenza della procura non mi pare dubbio che debba essere obbligatoriamente notificata con il messaggio di invio della pec di notifica:</a:t>
            </a:r>
          </a:p>
          <a:p>
            <a:pPr algn="just">
              <a:lnSpc>
                <a:spcPct val="80000"/>
              </a:lnSpc>
              <a:defRPr/>
            </a:pPr>
            <a:endParaRPr lang="it-IT" sz="2400" dirty="0" smtClean="0"/>
          </a:p>
          <a:p>
            <a:pPr algn="just">
              <a:lnSpc>
                <a:spcPct val="80000"/>
              </a:lnSpc>
              <a:defRPr/>
            </a:pPr>
            <a:r>
              <a:rPr lang="it-IT" sz="2400" dirty="0" smtClean="0"/>
              <a:t>Non deve essere notificata con la citazione se trattasi di una procura generale alle liti (basta menzionarla nell’atto). In tale ipotesi se è vero che la stessa non è soggetta a registrazione ex art. 2 della tabella allegata al d.p.r. n. 131 del 1986, la stessa è tuttavia certamente una scrittura privata autenticata ed ha pertanto data certa, argomentando </a:t>
            </a:r>
            <a:r>
              <a:rPr lang="it-IT" sz="2400" i="1" dirty="0" smtClean="0"/>
              <a:t>a contrario </a:t>
            </a:r>
            <a:r>
              <a:rPr lang="it-IT" sz="2400" dirty="0" smtClean="0"/>
              <a:t>dal tenore dell’art. 2704 c.c., comma 1 prima parte,  “</a:t>
            </a:r>
            <a:r>
              <a:rPr lang="it-IT" sz="2400" i="1" dirty="0" smtClean="0"/>
              <a:t>La data della scrittura privata della quale </a:t>
            </a:r>
            <a:r>
              <a:rPr lang="it-IT" sz="2400" i="1" u="sng" dirty="0" smtClean="0"/>
              <a:t>non</a:t>
            </a:r>
            <a:r>
              <a:rPr lang="it-IT" sz="2400" i="1" dirty="0" smtClean="0"/>
              <a:t> è autenticata la </a:t>
            </a:r>
            <a:r>
              <a:rPr lang="it-IT" sz="2400" i="1" dirty="0" err="1" smtClean="0"/>
              <a:t>sottoscrizione…</a:t>
            </a:r>
            <a:r>
              <a:rPr lang="it-IT" sz="2400" i="1" dirty="0" smtClean="0"/>
              <a:t>.</a:t>
            </a:r>
            <a:r>
              <a:rPr lang="it-IT" sz="2400" dirty="0" smtClean="0"/>
              <a:t>“.</a:t>
            </a:r>
          </a:p>
          <a:p>
            <a:endParaRPr lang="it-IT" sz="2400" dirty="0" smtClean="0"/>
          </a:p>
          <a:p>
            <a:endParaRPr lang="it-IT" sz="2400"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55</a:t>
            </a:fld>
            <a:endParaRPr lang="it-IT"/>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268760"/>
            <a:ext cx="8229600" cy="5055840"/>
          </a:xfrm>
        </p:spPr>
        <p:txBody>
          <a:bodyPr>
            <a:normAutofit fontScale="92500" lnSpcReduction="10000"/>
          </a:bodyPr>
          <a:lstStyle/>
          <a:p>
            <a:pPr algn="just">
              <a:lnSpc>
                <a:spcPct val="80000"/>
              </a:lnSpc>
              <a:defRPr/>
            </a:pPr>
            <a:r>
              <a:rPr lang="it-IT" sz="2800" dirty="0" smtClean="0"/>
              <a:t>Nel caso di IN OPPOSIZIONE A DECRETO INGIUNTIVO laddove avessi già depositato procura alle liti con l’istanza di visibilità e quindi la mia procura ha già data certa perché depositata nel fascicolo del decreto ingiuntivo non vi sarebbe motivo di notificarla ai fini della certezza della data coeva alla notifica</a:t>
            </a:r>
          </a:p>
          <a:p>
            <a:pPr algn="just">
              <a:lnSpc>
                <a:spcPct val="80000"/>
              </a:lnSpc>
              <a:defRPr/>
            </a:pPr>
            <a:endParaRPr lang="it-IT" sz="2800" dirty="0" smtClean="0"/>
          </a:p>
          <a:p>
            <a:pPr algn="just">
              <a:lnSpc>
                <a:spcPct val="80000"/>
              </a:lnSpc>
              <a:defRPr/>
            </a:pPr>
            <a:r>
              <a:rPr lang="it-IT" sz="2800" dirty="0" smtClean="0"/>
              <a:t>Nel caso in cui notifico un atto di appello avvalendomi della procura rilasciata dal cliente nel giudizio di primo grado non debbo necessariamente allegarla al messaggio pec dell’impugnazione, basta menzionarla, in quanto la procura è sicuramente preesistente ed ha data certa anteriore all’esecuzione della notifica (certezza della data che si desume dal fatto che sia stata depositata nel fascicolo di parte del giudizio di primo grado).</a:t>
            </a: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56</a:t>
            </a:fld>
            <a:endParaRPr lang="it-IT"/>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Riepilogando…</a:t>
            </a:r>
            <a:endParaRPr lang="it-IT" dirty="0"/>
          </a:p>
        </p:txBody>
      </p:sp>
      <p:pic>
        <p:nvPicPr>
          <p:cNvPr id="5" name="Segnaposto contenuto 4" descr="PROCURA ALLE LITI.PNG"/>
          <p:cNvPicPr>
            <a:picLocks noGrp="1" noChangeAspect="1"/>
          </p:cNvPicPr>
          <p:nvPr>
            <p:ph idx="1"/>
          </p:nvPr>
        </p:nvPicPr>
        <p:blipFill>
          <a:blip r:embed="rId2" cstate="print"/>
          <a:stretch>
            <a:fillRect/>
          </a:stretch>
        </p:blipFill>
        <p:spPr>
          <a:xfrm>
            <a:off x="971047" y="2100773"/>
            <a:ext cx="7201906" cy="4058217"/>
          </a:xfrm>
        </p:spPr>
      </p:pic>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57</a:t>
            </a:fld>
            <a:endParaRPr lang="it-IT"/>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Autofit/>
          </a:bodyPr>
          <a:lstStyle/>
          <a:p>
            <a:r>
              <a:rPr lang="it-IT" sz="4400" dirty="0" smtClean="0">
                <a:solidFill>
                  <a:srgbClr val="FF0000"/>
                </a:solidFill>
              </a:rPr>
              <a:t>PRE-REQUISITI DELLA NOTIFICA VIA PEC</a:t>
            </a:r>
            <a:endParaRPr lang="it-IT" sz="4400" dirty="0"/>
          </a:p>
        </p:txBody>
      </p:sp>
      <p:pic>
        <p:nvPicPr>
          <p:cNvPr id="58370" name="Picture 2" descr="C:\Users\HP ENVY\AppData\Local\Microsoft\Windows\INetCache\IE\9IGE5QYP\MC900346317[1].wmf"/>
          <p:cNvPicPr>
            <a:picLocks noGrp="1" noChangeAspect="1" noChangeArrowheads="1"/>
          </p:cNvPicPr>
          <p:nvPr>
            <p:ph idx="1"/>
          </p:nvPr>
        </p:nvPicPr>
        <p:blipFill>
          <a:blip r:embed="rId3" cstate="print"/>
          <a:srcRect/>
          <a:stretch>
            <a:fillRect/>
          </a:stretch>
        </p:blipFill>
        <p:spPr>
          <a:xfrm>
            <a:off x="323850" y="2133600"/>
            <a:ext cx="941388" cy="755650"/>
          </a:xfrm>
        </p:spPr>
      </p:pic>
      <p:sp>
        <p:nvSpPr>
          <p:cNvPr id="5" name="Segnaposto numero diapositiva 4"/>
          <p:cNvSpPr>
            <a:spLocks noGrp="1"/>
          </p:cNvSpPr>
          <p:nvPr>
            <p:ph type="sldNum" sz="quarter" idx="12"/>
          </p:nvPr>
        </p:nvSpPr>
        <p:spPr/>
        <p:txBody>
          <a:bodyPr/>
          <a:lstStyle/>
          <a:p>
            <a:pPr>
              <a:defRPr/>
            </a:pPr>
            <a:fld id="{6760DCDF-4545-43EB-A83E-5BCC688F7EC7}" type="slidenum">
              <a:rPr lang="it-IT" smtClean="0"/>
              <a:pPr>
                <a:defRPr/>
              </a:pPr>
              <a:t>58</a:t>
            </a:fld>
            <a:endParaRPr lang="it-IT"/>
          </a:p>
        </p:txBody>
      </p:sp>
      <p:sp>
        <p:nvSpPr>
          <p:cNvPr id="58371" name="Rettangolo 3"/>
          <p:cNvSpPr>
            <a:spLocks noChangeArrowheads="1"/>
          </p:cNvSpPr>
          <p:nvPr/>
        </p:nvSpPr>
        <p:spPr bwMode="auto">
          <a:xfrm>
            <a:off x="1403350" y="1772816"/>
            <a:ext cx="7056438" cy="4832092"/>
          </a:xfrm>
          <a:prstGeom prst="rect">
            <a:avLst/>
          </a:prstGeom>
          <a:noFill/>
          <a:ln w="9525">
            <a:noFill/>
            <a:miter lim="800000"/>
            <a:headEnd/>
            <a:tailEnd/>
          </a:ln>
        </p:spPr>
        <p:txBody>
          <a:bodyPr wrap="square">
            <a:spAutoFit/>
          </a:bodyPr>
          <a:lstStyle/>
          <a:p>
            <a:pPr algn="just"/>
            <a:r>
              <a:rPr lang="it-IT" sz="2800" dirty="0">
                <a:latin typeface="Calibri" pitchFamily="34" charset="0"/>
              </a:rPr>
              <a:t>Il potere del cliente di conferire la </a:t>
            </a:r>
            <a:r>
              <a:rPr lang="it-IT" sz="2800" dirty="0" smtClean="0">
                <a:latin typeface="Calibri" pitchFamily="34" charset="0"/>
              </a:rPr>
              <a:t>procura e dell’avvocato di certificarne l’autografia </a:t>
            </a:r>
            <a:r>
              <a:rPr lang="it-IT" sz="2800" dirty="0">
                <a:latin typeface="Calibri" pitchFamily="34" charset="0"/>
              </a:rPr>
              <a:t>riguarda </a:t>
            </a:r>
            <a:r>
              <a:rPr lang="it-IT" sz="2800" dirty="0" smtClean="0">
                <a:latin typeface="Calibri" pitchFamily="34" charset="0"/>
              </a:rPr>
              <a:t> SOLO gli </a:t>
            </a:r>
            <a:r>
              <a:rPr lang="it-IT" sz="2800" dirty="0">
                <a:latin typeface="Calibri" pitchFamily="34" charset="0"/>
              </a:rPr>
              <a:t>atti giudiziari indicati nell’art. 83, III comma C.P.C.</a:t>
            </a:r>
          </a:p>
          <a:p>
            <a:pPr algn="just"/>
            <a:r>
              <a:rPr lang="it-IT" sz="2800" dirty="0">
                <a:latin typeface="Calibri" pitchFamily="34" charset="0"/>
              </a:rPr>
              <a:t>Per la </a:t>
            </a:r>
            <a:r>
              <a:rPr lang="it-IT" sz="2800" u="sng" dirty="0" smtClean="0">
                <a:solidFill>
                  <a:srgbClr val="FF0000"/>
                </a:solidFill>
                <a:latin typeface="Calibri" pitchFamily="34" charset="0"/>
              </a:rPr>
              <a:t>NOTIFICA VIA PEC </a:t>
            </a:r>
            <a:r>
              <a:rPr lang="it-IT" sz="2800" dirty="0" smtClean="0">
                <a:latin typeface="Calibri" pitchFamily="34" charset="0"/>
              </a:rPr>
              <a:t>di </a:t>
            </a:r>
            <a:r>
              <a:rPr lang="it-IT" sz="2800" dirty="0">
                <a:latin typeface="Calibri" pitchFamily="34" charset="0"/>
              </a:rPr>
              <a:t>un atto stragiudiziale l’avvocato deve essere in possesso di una procura notarile (generale o speciale</a:t>
            </a:r>
            <a:r>
              <a:rPr lang="it-IT" sz="2800" dirty="0" smtClean="0">
                <a:latin typeface="Calibri" pitchFamily="34" charset="0"/>
              </a:rPr>
              <a:t>) che non occorre allegare ma indicare nella </a:t>
            </a:r>
            <a:r>
              <a:rPr lang="it-IT" sz="2800" dirty="0" err="1" smtClean="0">
                <a:latin typeface="Calibri" pitchFamily="34" charset="0"/>
              </a:rPr>
              <a:t>relata</a:t>
            </a:r>
            <a:r>
              <a:rPr lang="it-IT" sz="2800" dirty="0" smtClean="0">
                <a:latin typeface="Calibri" pitchFamily="34" charset="0"/>
              </a:rPr>
              <a:t> di notifica con tutti gli specifici riferimenti (data rilascio, Notaio rogante, numero di </a:t>
            </a:r>
            <a:r>
              <a:rPr lang="it-IT" sz="2800" dirty="0" err="1" smtClean="0">
                <a:latin typeface="Calibri" pitchFamily="34" charset="0"/>
              </a:rPr>
              <a:t>rep</a:t>
            </a:r>
            <a:r>
              <a:rPr lang="it-IT" sz="2800" dirty="0" smtClean="0">
                <a:latin typeface="Calibri" pitchFamily="34" charset="0"/>
              </a:rPr>
              <a:t> e raccolta) </a:t>
            </a:r>
            <a:endParaRPr lang="it-IT" sz="2800" dirty="0">
              <a:latin typeface="Calibri"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p:cNvSpPr>
          <p:nvPr>
            <p:ph type="title"/>
          </p:nvPr>
        </p:nvSpPr>
        <p:spPr/>
        <p:txBody>
          <a:bodyPr>
            <a:normAutofit fontScale="90000"/>
          </a:bodyPr>
          <a:lstStyle/>
          <a:p>
            <a:r>
              <a:rPr lang="it-IT" sz="4000" b="1" dirty="0" smtClean="0">
                <a:solidFill>
                  <a:srgbClr val="FF0000"/>
                </a:solidFill>
                <a:latin typeface="Arial" charset="0"/>
                <a:cs typeface="Arial" charset="0"/>
              </a:rPr>
              <a:t>PRE-REQUISITI PER LA NOTIFICA A MEZZO PEC</a:t>
            </a:r>
          </a:p>
        </p:txBody>
      </p:sp>
      <p:sp>
        <p:nvSpPr>
          <p:cNvPr id="5" name="Segnaposto numero diapositiva 4"/>
          <p:cNvSpPr>
            <a:spLocks noGrp="1"/>
          </p:cNvSpPr>
          <p:nvPr>
            <p:ph type="sldNum" sz="quarter" idx="12"/>
          </p:nvPr>
        </p:nvSpPr>
        <p:spPr/>
        <p:txBody>
          <a:bodyPr/>
          <a:lstStyle/>
          <a:p>
            <a:pPr>
              <a:defRPr/>
            </a:pPr>
            <a:fld id="{6760DCDF-4545-43EB-A83E-5BCC688F7EC7}" type="slidenum">
              <a:rPr lang="it-IT" smtClean="0"/>
              <a:pPr>
                <a:defRPr/>
              </a:pPr>
              <a:t>59</a:t>
            </a:fld>
            <a:endParaRPr lang="it-IT" dirty="0"/>
          </a:p>
        </p:txBody>
      </p:sp>
      <p:pic>
        <p:nvPicPr>
          <p:cNvPr id="60418" name="Picture 3" descr="C:\Users\HP ENVY\AppData\Local\Microsoft\Windows\INetCache\IE\9IGE5QYP\MC900346317[1].wmf"/>
          <p:cNvPicPr>
            <a:picLocks noChangeAspect="1" noChangeArrowheads="1"/>
          </p:cNvPicPr>
          <p:nvPr/>
        </p:nvPicPr>
        <p:blipFill>
          <a:blip r:embed="rId2" cstate="print"/>
          <a:srcRect/>
          <a:stretch>
            <a:fillRect/>
          </a:stretch>
        </p:blipFill>
        <p:spPr bwMode="auto">
          <a:xfrm>
            <a:off x="107504" y="1916832"/>
            <a:ext cx="941387" cy="755650"/>
          </a:xfrm>
          <a:prstGeom prst="rect">
            <a:avLst/>
          </a:prstGeom>
          <a:noFill/>
          <a:ln w="9525">
            <a:noFill/>
            <a:miter lim="800000"/>
            <a:headEnd/>
            <a:tailEnd/>
          </a:ln>
        </p:spPr>
      </p:pic>
      <p:sp>
        <p:nvSpPr>
          <p:cNvPr id="60419" name="Rettangolo 4"/>
          <p:cNvSpPr>
            <a:spLocks noChangeArrowheads="1"/>
          </p:cNvSpPr>
          <p:nvPr/>
        </p:nvSpPr>
        <p:spPr bwMode="auto">
          <a:xfrm>
            <a:off x="1116013" y="1844824"/>
            <a:ext cx="6911975" cy="5324535"/>
          </a:xfrm>
          <a:prstGeom prst="rect">
            <a:avLst/>
          </a:prstGeom>
          <a:noFill/>
          <a:ln w="9525">
            <a:noFill/>
            <a:miter lim="800000"/>
            <a:headEnd/>
            <a:tailEnd/>
          </a:ln>
        </p:spPr>
        <p:txBody>
          <a:bodyPr wrap="square">
            <a:spAutoFit/>
          </a:bodyPr>
          <a:lstStyle/>
          <a:p>
            <a:pPr algn="just"/>
            <a:r>
              <a:rPr lang="it-IT" sz="2000" dirty="0"/>
              <a:t>L’avvocato esclusivamente </a:t>
            </a:r>
            <a:r>
              <a:rPr lang="it-IT" sz="2000" dirty="0" err="1"/>
              <a:t>domiciliatario</a:t>
            </a:r>
            <a:r>
              <a:rPr lang="it-IT" sz="2000" dirty="0"/>
              <a:t>, così come non poteva notificare in proprio a mezzo del servizio postale poiché privo di procura alle liti, allo stesso modo non può notificare a mezzo PEC. </a:t>
            </a:r>
            <a:r>
              <a:rPr lang="it-IT" sz="2000" dirty="0" smtClean="0"/>
              <a:t>La </a:t>
            </a:r>
            <a:r>
              <a:rPr lang="it-IT" sz="2000" dirty="0"/>
              <a:t>Corte di Cassazione, sez. III Civile, con sentenza 8 luglio – 10 ottobre 2014, n. 21414, ha affermato il principio secondo cui la notifica eseguita in proprio dall’Avvocato mero </a:t>
            </a:r>
            <a:r>
              <a:rPr lang="it-IT" sz="2000" dirty="0" err="1"/>
              <a:t>domiciliatario</a:t>
            </a:r>
            <a:r>
              <a:rPr lang="it-IT" sz="2000" dirty="0"/>
              <a:t> è </a:t>
            </a:r>
            <a:r>
              <a:rPr lang="it-IT" sz="2000" b="1" dirty="0">
                <a:solidFill>
                  <a:srgbClr val="FF0000"/>
                </a:solidFill>
              </a:rPr>
              <a:t>inesistente</a:t>
            </a:r>
            <a:r>
              <a:rPr lang="it-IT" sz="2000" dirty="0"/>
              <a:t> e non semplicemente nulla. </a:t>
            </a:r>
            <a:endParaRPr lang="it-IT" sz="2000" dirty="0" smtClean="0"/>
          </a:p>
          <a:p>
            <a:pPr algn="just"/>
            <a:endParaRPr lang="it-IT" sz="2000" dirty="0"/>
          </a:p>
          <a:p>
            <a:pPr algn="just"/>
            <a:r>
              <a:rPr lang="it-IT" sz="2000" dirty="0" smtClean="0">
                <a:latin typeface="Calibri" pitchFamily="34" charset="0"/>
              </a:rPr>
              <a:t>Il </a:t>
            </a:r>
            <a:r>
              <a:rPr lang="it-IT" sz="2000" dirty="0">
                <a:latin typeface="Calibri" pitchFamily="34" charset="0"/>
              </a:rPr>
              <a:t>praticante avvocato abilitato può essere destinatario di notifiche nell’ambito dei </a:t>
            </a:r>
            <a:r>
              <a:rPr lang="it-IT" sz="2000" dirty="0" smtClean="0">
                <a:latin typeface="Calibri" pitchFamily="34" charset="0"/>
              </a:rPr>
              <a:t>giudizi in cui è difensore </a:t>
            </a:r>
            <a:r>
              <a:rPr lang="it-IT" sz="2000" dirty="0">
                <a:latin typeface="Calibri" pitchFamily="34" charset="0"/>
              </a:rPr>
              <a:t>ma non può eseguire notificazioni via PEC</a:t>
            </a:r>
            <a:r>
              <a:rPr lang="it-IT" sz="2000" dirty="0" smtClean="0">
                <a:latin typeface="Calibri" pitchFamily="34" charset="0"/>
              </a:rPr>
              <a:t>.</a:t>
            </a:r>
          </a:p>
          <a:p>
            <a:pPr algn="just"/>
            <a:r>
              <a:rPr lang="it-IT" sz="2000" u="sng" dirty="0" smtClean="0">
                <a:latin typeface="Calibri" pitchFamily="34" charset="0"/>
              </a:rPr>
              <a:t>Può </a:t>
            </a:r>
            <a:r>
              <a:rPr lang="it-IT" sz="2000" u="sng" dirty="0">
                <a:latin typeface="Calibri" pitchFamily="34" charset="0"/>
              </a:rPr>
              <a:t>invece compiere le attestazioni di conformità </a:t>
            </a:r>
            <a:r>
              <a:rPr lang="it-IT" sz="2000" u="sng" dirty="0" smtClean="0">
                <a:latin typeface="Calibri" pitchFamily="34" charset="0"/>
              </a:rPr>
              <a:t>dei documenti informatici nel processo in cui legittimamente esercita la difesa</a:t>
            </a:r>
            <a:r>
              <a:rPr lang="it-IT" sz="2400" dirty="0" smtClean="0">
                <a:latin typeface="Calibri" pitchFamily="34" charset="0"/>
              </a:rPr>
              <a:t>.</a:t>
            </a:r>
            <a:endParaRPr lang="it-IT" sz="2400" dirty="0">
              <a:latin typeface="Calibri" pitchFamily="34" charset="0"/>
            </a:endParaRPr>
          </a:p>
          <a:p>
            <a:pPr algn="just"/>
            <a:r>
              <a:rPr lang="it-IT" sz="2800" dirty="0">
                <a:latin typeface="Calibri" pitchFamily="34" charset="0"/>
              </a:rPr>
              <a:t> </a:t>
            </a:r>
          </a:p>
          <a:p>
            <a:pPr algn="just"/>
            <a:endParaRPr lang="it-IT" sz="2800" dirty="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476672"/>
            <a:ext cx="8147248" cy="1152128"/>
          </a:xfrm>
        </p:spPr>
        <p:txBody>
          <a:bodyPr>
            <a:normAutofit fontScale="90000"/>
          </a:bodyPr>
          <a:lstStyle/>
          <a:p>
            <a:pPr algn="ctr"/>
            <a:r>
              <a:rPr lang="it-IT" dirty="0" smtClean="0"/>
              <a:t/>
            </a:r>
            <a:br>
              <a:rPr lang="it-IT" dirty="0" smtClean="0"/>
            </a:br>
            <a:r>
              <a:rPr lang="it-IT" sz="3100" dirty="0" smtClean="0"/>
              <a:t/>
            </a:r>
            <a:br>
              <a:rPr lang="it-IT" sz="3100" dirty="0" smtClean="0"/>
            </a:br>
            <a:r>
              <a:rPr lang="it-IT" sz="3100" b="1" dirty="0" smtClean="0">
                <a:solidFill>
                  <a:srgbClr val="FF0000"/>
                </a:solidFill>
              </a:rPr>
              <a:t>Art. 16 </a:t>
            </a:r>
            <a:r>
              <a:rPr lang="it-IT" sz="3100" b="1" dirty="0" err="1" smtClean="0">
                <a:solidFill>
                  <a:srgbClr val="FF0000"/>
                </a:solidFill>
              </a:rPr>
              <a:t>sexies</a:t>
            </a:r>
            <a:r>
              <a:rPr lang="it-IT" sz="3100" b="1" dirty="0" smtClean="0">
                <a:solidFill>
                  <a:srgbClr val="FF0000"/>
                </a:solidFill>
              </a:rPr>
              <a:t> D.L. 179/2012 </a:t>
            </a:r>
            <a:br>
              <a:rPr lang="it-IT" sz="3100" b="1" dirty="0" smtClean="0">
                <a:solidFill>
                  <a:srgbClr val="FF0000"/>
                </a:solidFill>
              </a:rPr>
            </a:br>
            <a:r>
              <a:rPr lang="it-IT" sz="3100" b="1" dirty="0" smtClean="0">
                <a:solidFill>
                  <a:srgbClr val="FF0000"/>
                </a:solidFill>
              </a:rPr>
              <a:t> (introdotto dall’art. 52 del </a:t>
            </a:r>
            <a:r>
              <a:rPr lang="it-IT" sz="3100" b="1" dirty="0" smtClean="0">
                <a:solidFill>
                  <a:srgbClr val="FF0000"/>
                </a:solidFill>
                <a:hlinkClick r:id="rId2"/>
              </a:rPr>
              <a:t>Decreto Legge n. 90/14</a:t>
            </a:r>
            <a:r>
              <a:rPr lang="it-IT" sz="3100" b="1" dirty="0" smtClean="0">
                <a:solidFill>
                  <a:srgbClr val="FF0000"/>
                </a:solidFill>
              </a:rPr>
              <a:t>)</a:t>
            </a:r>
          </a:p>
        </p:txBody>
      </p:sp>
      <p:sp>
        <p:nvSpPr>
          <p:cNvPr id="3" name="Segnaposto contenuto 2"/>
          <p:cNvSpPr>
            <a:spLocks noGrp="1"/>
          </p:cNvSpPr>
          <p:nvPr>
            <p:ph idx="1"/>
          </p:nvPr>
        </p:nvSpPr>
        <p:spPr/>
        <p:txBody>
          <a:bodyPr>
            <a:normAutofit fontScale="92500" lnSpcReduction="10000"/>
          </a:bodyPr>
          <a:lstStyle/>
          <a:p>
            <a:pPr algn="just"/>
            <a:r>
              <a:rPr lang="it-IT" b="1" i="1" dirty="0" smtClean="0"/>
              <a:t>“Salvo quanto previsto dall'</a:t>
            </a:r>
            <a:r>
              <a:rPr lang="it-IT" b="1" i="1" dirty="0" smtClean="0">
                <a:hlinkClick r:id="rId3"/>
              </a:rPr>
              <a:t>articolo 366 del codice di procedura civile</a:t>
            </a:r>
            <a:r>
              <a:rPr lang="it-IT" b="1" i="1" dirty="0" smtClean="0"/>
              <a:t>, quando la legge prevede che le notificazioni degli atti in materia civile al difensore siano eseguite, ad istanza di parte, presso la cancelleria dell'ufficio giudiziario, alla notificazione con le predette modalità può procedersi esclusivamente quando non sia possibile, per causa imputabile al destinatario, la notificazione presso l'indirizzo di posta elettronica certificata, risultante dagli elenchi di cui all'articolo 6-bis del </a:t>
            </a:r>
            <a:r>
              <a:rPr lang="it-IT" b="1" i="1" dirty="0" smtClean="0">
                <a:hlinkClick r:id="rId4"/>
              </a:rPr>
              <a:t>decreto legislativo 7 marzo 2005, n. 82</a:t>
            </a:r>
            <a:r>
              <a:rPr lang="it-IT" b="1" i="1" dirty="0" smtClean="0"/>
              <a:t> (</a:t>
            </a:r>
            <a:r>
              <a:rPr lang="it-IT" b="1" i="1" dirty="0" err="1" smtClean="0"/>
              <a:t>Ini-Pec</a:t>
            </a:r>
            <a:r>
              <a:rPr lang="it-IT" b="1" i="1" dirty="0" smtClean="0"/>
              <a:t>), </a:t>
            </a:r>
            <a:r>
              <a:rPr lang="it-IT" b="1" i="1" dirty="0" err="1" smtClean="0"/>
              <a:t>nonchè</a:t>
            </a:r>
            <a:r>
              <a:rPr lang="it-IT" b="1" i="1" dirty="0" smtClean="0"/>
              <a:t> dal registro generale degli indirizzi elettronici, gestito dal ministero della giustizia (</a:t>
            </a:r>
            <a:r>
              <a:rPr lang="it-IT" i="1" dirty="0" err="1" smtClean="0"/>
              <a:t>ReGIndE</a:t>
            </a:r>
            <a:r>
              <a:rPr lang="it-IT" dirty="0" smtClean="0"/>
              <a:t>)</a:t>
            </a:r>
            <a:r>
              <a:rPr lang="it-IT" b="1" i="1" dirty="0" smtClean="0"/>
              <a:t>”.</a:t>
            </a:r>
            <a:r>
              <a:rPr lang="it-IT" dirty="0" smtClean="0"/>
              <a:t> </a:t>
            </a: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6</a:t>
            </a:fld>
            <a:endParaRPr lang="it-IT"/>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467544" y="764704"/>
            <a:ext cx="8229600" cy="1143000"/>
          </a:xfrm>
        </p:spPr>
        <p:txBody>
          <a:bodyPr>
            <a:noAutofit/>
          </a:bodyPr>
          <a:lstStyle/>
          <a:p>
            <a:pPr algn="just"/>
            <a:r>
              <a:rPr lang="it-IT" sz="4400" b="1" dirty="0" smtClean="0">
                <a:solidFill>
                  <a:srgbClr val="FF0000"/>
                </a:solidFill>
                <a:latin typeface="Arial" charset="0"/>
                <a:cs typeface="Arial" charset="0"/>
              </a:rPr>
              <a:t>PRE-REQUISITI PER LA NOTIFICA A MEZZO PEC</a:t>
            </a:r>
            <a:endParaRPr lang="it-IT" sz="4400" dirty="0"/>
          </a:p>
        </p:txBody>
      </p:sp>
      <p:sp>
        <p:nvSpPr>
          <p:cNvPr id="61442" name="Segnaposto contenuto 2"/>
          <p:cNvSpPr>
            <a:spLocks noGrp="1"/>
          </p:cNvSpPr>
          <p:nvPr>
            <p:ph idx="1"/>
          </p:nvPr>
        </p:nvSpPr>
        <p:spPr>
          <a:xfrm>
            <a:off x="900113" y="2060848"/>
            <a:ext cx="7272337" cy="4392340"/>
          </a:xfrm>
        </p:spPr>
        <p:txBody>
          <a:bodyPr>
            <a:normAutofit fontScale="92500"/>
          </a:bodyPr>
          <a:lstStyle/>
          <a:p>
            <a:pPr algn="just" eaLnBrk="1" hangingPunct="1">
              <a:lnSpc>
                <a:spcPct val="80000"/>
              </a:lnSpc>
              <a:buNone/>
            </a:pPr>
            <a:r>
              <a:rPr lang="it-IT" sz="4800" dirty="0" smtClean="0">
                <a:solidFill>
                  <a:srgbClr val="0070C0"/>
                </a:solidFill>
              </a:rPr>
              <a:t>2) </a:t>
            </a:r>
            <a:r>
              <a:rPr lang="it-IT" sz="3500" dirty="0" smtClean="0">
                <a:solidFill>
                  <a:srgbClr val="0070C0"/>
                </a:solidFill>
              </a:rPr>
              <a:t>L’indirizzo PEC del destinatario della notifica </a:t>
            </a:r>
            <a:r>
              <a:rPr lang="it-IT" sz="3500" b="1" dirty="0" smtClean="0">
                <a:solidFill>
                  <a:srgbClr val="0070C0"/>
                </a:solidFill>
              </a:rPr>
              <a:t>deve essere presente </a:t>
            </a:r>
            <a:r>
              <a:rPr lang="it-IT" sz="3500" dirty="0" smtClean="0">
                <a:solidFill>
                  <a:srgbClr val="0070C0"/>
                </a:solidFill>
              </a:rPr>
              <a:t>nei pubblici registri indicati dalla legge.</a:t>
            </a:r>
          </a:p>
          <a:p>
            <a:pPr algn="just" eaLnBrk="1" hangingPunct="1">
              <a:lnSpc>
                <a:spcPct val="80000"/>
              </a:lnSpc>
              <a:buNone/>
            </a:pPr>
            <a:endParaRPr lang="it-IT" sz="3500" dirty="0" smtClean="0">
              <a:solidFill>
                <a:srgbClr val="0070C0"/>
              </a:solidFill>
            </a:endParaRPr>
          </a:p>
          <a:p>
            <a:pPr algn="just" eaLnBrk="1" hangingPunct="1">
              <a:lnSpc>
                <a:spcPct val="80000"/>
              </a:lnSpc>
              <a:buFont typeface="Arial" charset="0"/>
              <a:buNone/>
            </a:pPr>
            <a:r>
              <a:rPr lang="it-IT" sz="2800" dirty="0" smtClean="0"/>
              <a:t>Per gli avvocati (e per tutti professionisti iscritti in albi) il registro di riferimento è il </a:t>
            </a:r>
            <a:r>
              <a:rPr lang="it-IT" sz="2800" dirty="0" err="1" smtClean="0"/>
              <a:t>Reg.Ind.E</a:t>
            </a:r>
            <a:r>
              <a:rPr lang="it-IT" sz="2800" dirty="0" smtClean="0"/>
              <a:t> a cui il </a:t>
            </a:r>
            <a:r>
              <a:rPr lang="it-IT" sz="2800" dirty="0" err="1" smtClean="0"/>
              <a:t>C.O.A</a:t>
            </a:r>
            <a:r>
              <a:rPr lang="it-IT" sz="2800" dirty="0" smtClean="0"/>
              <a:t> di appartenenza invia periodicamente gli indirizzi dei propri iscritti e le eventuali variazioni.</a:t>
            </a:r>
          </a:p>
          <a:p>
            <a:pPr algn="just" eaLnBrk="1" hangingPunct="1">
              <a:lnSpc>
                <a:spcPct val="80000"/>
              </a:lnSpc>
              <a:buNone/>
            </a:pPr>
            <a:r>
              <a:rPr lang="it-IT" sz="2800" dirty="0" smtClean="0"/>
              <a:t>I dati del  </a:t>
            </a:r>
            <a:r>
              <a:rPr lang="it-IT" sz="2800" dirty="0" err="1" smtClean="0"/>
              <a:t>Reg.Ind.E</a:t>
            </a:r>
            <a:r>
              <a:rPr lang="it-IT" sz="2800" dirty="0" smtClean="0"/>
              <a:t> vengono inviati al registro INI-PEC che è equivalente al primo.</a:t>
            </a:r>
          </a:p>
          <a:p>
            <a:pPr algn="just" eaLnBrk="1" hangingPunct="1">
              <a:lnSpc>
                <a:spcPct val="80000"/>
              </a:lnSpc>
              <a:buFont typeface="Arial" charset="0"/>
              <a:buNone/>
            </a:pPr>
            <a:endParaRPr lang="it-IT" sz="2800" dirty="0" smtClean="0"/>
          </a:p>
          <a:p>
            <a:pPr algn="just" eaLnBrk="1" hangingPunct="1">
              <a:lnSpc>
                <a:spcPct val="80000"/>
              </a:lnSpc>
              <a:buFont typeface="Arial" charset="0"/>
              <a:buNone/>
            </a:pPr>
            <a:endParaRPr lang="it-IT" sz="2800" dirty="0" smtClean="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60</a:t>
            </a:fld>
            <a:endParaRPr lang="it-IT"/>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p:cNvSpPr>
          <p:nvPr>
            <p:ph type="title"/>
          </p:nvPr>
        </p:nvSpPr>
        <p:spPr/>
        <p:txBody>
          <a:bodyPr>
            <a:normAutofit fontScale="90000"/>
          </a:bodyPr>
          <a:lstStyle/>
          <a:p>
            <a:pPr algn="ctr"/>
            <a:r>
              <a:rPr lang="it-IT" sz="4400" b="1" dirty="0" smtClean="0"/>
              <a:t/>
            </a:r>
            <a:br>
              <a:rPr lang="it-IT" sz="4400" b="1" dirty="0" smtClean="0"/>
            </a:br>
            <a:r>
              <a:rPr lang="it-IT" sz="4400" b="1" dirty="0" smtClean="0"/>
              <a:t>I pubblici elenchi per le notifiche PEC</a:t>
            </a:r>
            <a:r>
              <a:rPr lang="it-IT" sz="4000" b="1" dirty="0" smtClean="0"/>
              <a:t/>
            </a:r>
            <a:br>
              <a:rPr lang="it-IT" sz="4000" b="1" dirty="0" smtClean="0"/>
            </a:br>
            <a:endParaRPr lang="it-IT" sz="4000" b="1" dirty="0" smtClean="0"/>
          </a:p>
        </p:txBody>
      </p:sp>
      <p:pic>
        <p:nvPicPr>
          <p:cNvPr id="63490" name="Picture 4" descr="elenco%20telefonico"/>
          <p:cNvPicPr>
            <a:picLocks noGrp="1" noChangeAspect="1" noChangeArrowheads="1"/>
          </p:cNvPicPr>
          <p:nvPr>
            <p:ph idx="1"/>
          </p:nvPr>
        </p:nvPicPr>
        <p:blipFill>
          <a:blip r:embed="rId2" cstate="print"/>
          <a:stretch>
            <a:fillRect/>
          </a:stretch>
        </p:blipFill>
        <p:spPr>
          <a:xfrm>
            <a:off x="2123728" y="2564904"/>
            <a:ext cx="4765006" cy="3160787"/>
          </a:xfrm>
        </p:spPr>
      </p:pic>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61</a:t>
            </a:fld>
            <a:endParaRPr lang="it-IT"/>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p:cNvSpPr>
          <p:nvPr>
            <p:ph type="title"/>
          </p:nvPr>
        </p:nvSpPr>
        <p:spPr>
          <a:xfrm>
            <a:off x="457200" y="274638"/>
            <a:ext cx="8075240" cy="850106"/>
          </a:xfrm>
        </p:spPr>
        <p:txBody>
          <a:bodyPr/>
          <a:lstStyle/>
          <a:p>
            <a:r>
              <a:rPr lang="it-IT" dirty="0" smtClean="0"/>
              <a:t>I PUBBLICI ELENCHI</a:t>
            </a:r>
          </a:p>
        </p:txBody>
      </p:sp>
      <p:sp>
        <p:nvSpPr>
          <p:cNvPr id="64514" name="Rectangle 3"/>
          <p:cNvSpPr>
            <a:spLocks noGrp="1"/>
          </p:cNvSpPr>
          <p:nvPr>
            <p:ph idx="1"/>
          </p:nvPr>
        </p:nvSpPr>
        <p:spPr>
          <a:xfrm>
            <a:off x="395536" y="1268760"/>
            <a:ext cx="8291264" cy="5040560"/>
          </a:xfrm>
        </p:spPr>
        <p:txBody>
          <a:bodyPr/>
          <a:lstStyle/>
          <a:p>
            <a:pPr>
              <a:lnSpc>
                <a:spcPct val="80000"/>
              </a:lnSpc>
            </a:pPr>
            <a:r>
              <a:rPr lang="it-IT" sz="1600" b="1" dirty="0" smtClean="0"/>
              <a:t>L’articolo 3 bis della </a:t>
            </a:r>
            <a:r>
              <a:rPr lang="it-IT" sz="1600" b="1" dirty="0" smtClean="0">
                <a:hlinkClick r:id="rId2"/>
              </a:rPr>
              <a:t>L. 53/94</a:t>
            </a:r>
            <a:r>
              <a:rPr lang="it-IT" sz="1600" b="1" dirty="0" smtClean="0"/>
              <a:t> prevede che l’avvocato possa procedere alla notifica in proprio tramite la posta elettronica certificata a condizione che l’indirizzo di posta elettronica certificata del destinatario della notifica risulti da pubblici elenchi.</a:t>
            </a:r>
          </a:p>
          <a:p>
            <a:pPr>
              <a:lnSpc>
                <a:spcPct val="80000"/>
              </a:lnSpc>
            </a:pPr>
            <a:r>
              <a:rPr lang="it-IT" sz="1600" b="1" dirty="0" smtClean="0"/>
              <a:t>I pubblici elenchi attualmente utilizzabili sono:</a:t>
            </a:r>
          </a:p>
          <a:p>
            <a:pPr>
              <a:lnSpc>
                <a:spcPct val="80000"/>
              </a:lnSpc>
              <a:buFont typeface="Arial" charset="0"/>
              <a:buNone/>
            </a:pPr>
            <a:r>
              <a:rPr lang="it-IT" sz="2000" b="1" dirty="0" smtClean="0"/>
              <a:t>1) </a:t>
            </a:r>
            <a:r>
              <a:rPr lang="it-IT" sz="2000" b="1" dirty="0" smtClean="0">
                <a:hlinkClick r:id="rId3"/>
              </a:rPr>
              <a:t>REGISTRO IMPRESE</a:t>
            </a:r>
            <a:r>
              <a:rPr lang="it-IT" sz="2000" b="1" dirty="0" smtClean="0"/>
              <a:t> </a:t>
            </a:r>
          </a:p>
          <a:p>
            <a:pPr>
              <a:lnSpc>
                <a:spcPct val="80000"/>
              </a:lnSpc>
            </a:pPr>
            <a:r>
              <a:rPr lang="it-IT" sz="900" b="1" dirty="0" smtClean="0"/>
              <a:t>(previsto dall’articolo 16, comma 6, del decreto-legge 29 novembre 2008, n. 185, convertito, con modificazioni, dalla legge 28 gennaio 2009, n. 2).</a:t>
            </a:r>
          </a:p>
          <a:p>
            <a:pPr>
              <a:lnSpc>
                <a:spcPct val="80000"/>
              </a:lnSpc>
            </a:pPr>
            <a:r>
              <a:rPr lang="it-IT" sz="2000" b="1" dirty="0" smtClean="0"/>
              <a:t>E’ possibile consultare liberamente l’elenco all’indirizzo: http://www.registroimprese.it/</a:t>
            </a:r>
            <a:r>
              <a:rPr lang="it-IT" sz="2000" b="1" dirty="0" err="1" smtClean="0"/>
              <a:t>richiedi-subito-documenti</a:t>
            </a:r>
            <a:endParaRPr lang="it-IT" sz="2000" b="1" dirty="0" smtClean="0"/>
          </a:p>
          <a:p>
            <a:pPr>
              <a:lnSpc>
                <a:spcPct val="80000"/>
              </a:lnSpc>
              <a:buFont typeface="Arial" charset="0"/>
              <a:buNone/>
            </a:pPr>
            <a:r>
              <a:rPr lang="it-IT" sz="2000" b="1" dirty="0" smtClean="0"/>
              <a:t>2)</a:t>
            </a:r>
            <a:r>
              <a:rPr lang="it-IT" sz="2000" b="1" u="sng" dirty="0" smtClean="0">
                <a:solidFill>
                  <a:schemeClr val="hlink"/>
                </a:solidFill>
              </a:rPr>
              <a:t> </a:t>
            </a:r>
            <a:r>
              <a:rPr lang="it-IT" sz="2000" b="1" u="sng" dirty="0" err="1" smtClean="0">
                <a:solidFill>
                  <a:schemeClr val="hlink"/>
                </a:solidFill>
              </a:rPr>
              <a:t>ReG.In.dE</a:t>
            </a:r>
            <a:r>
              <a:rPr lang="it-IT" sz="2000" b="1" u="sng" dirty="0" smtClean="0">
                <a:solidFill>
                  <a:schemeClr val="hlink"/>
                </a:solidFill>
              </a:rPr>
              <a:t>.</a:t>
            </a:r>
            <a:r>
              <a:rPr lang="it-IT" sz="2000" dirty="0" smtClean="0"/>
              <a:t> (</a:t>
            </a:r>
            <a:r>
              <a:rPr lang="it-IT" sz="2000" b="1" dirty="0" smtClean="0"/>
              <a:t>consultabile dal sito www.pst.giustizia.it previa autentificazione)</a:t>
            </a:r>
            <a:r>
              <a:rPr lang="it-IT" sz="2000" dirty="0" smtClean="0"/>
              <a:t> </a:t>
            </a:r>
            <a:r>
              <a:rPr lang="it-IT" sz="1000" b="1" dirty="0" smtClean="0"/>
              <a:t>contiene:</a:t>
            </a:r>
          </a:p>
          <a:p>
            <a:pPr>
              <a:lnSpc>
                <a:spcPct val="80000"/>
              </a:lnSpc>
            </a:pPr>
            <a:r>
              <a:rPr lang="it-IT" sz="1000" b="1" dirty="0" smtClean="0"/>
              <a:t> indirizzi dei professionisti iscritti in albi ed elenchi istituiti con legge </a:t>
            </a:r>
          </a:p>
          <a:p>
            <a:pPr>
              <a:lnSpc>
                <a:spcPct val="80000"/>
              </a:lnSpc>
            </a:pPr>
            <a:r>
              <a:rPr lang="it-IT" sz="1000" b="1" dirty="0" smtClean="0"/>
              <a:t>ausiliari del giudice non appartenenti ad un ordine di categoria o che appartengono ad ente/ordine professionale che non abbia ancora inviato l’albo al Ministero della giustizia</a:t>
            </a:r>
          </a:p>
          <a:p>
            <a:pPr>
              <a:lnSpc>
                <a:spcPct val="80000"/>
              </a:lnSpc>
              <a:buFont typeface="Arial" charset="0"/>
              <a:buNone/>
            </a:pPr>
            <a:r>
              <a:rPr lang="it-IT" sz="2000" b="1" dirty="0" smtClean="0"/>
              <a:t>3) </a:t>
            </a:r>
            <a:r>
              <a:rPr lang="it-IT" sz="2000" b="1" dirty="0" smtClean="0">
                <a:hlinkClick r:id="rId4"/>
              </a:rPr>
              <a:t>INDICE NAZIONALE DELLA POSTA ELETTRONICA CERTIFICATA (INI-PEC)</a:t>
            </a:r>
            <a:r>
              <a:rPr lang="it-IT" sz="2000" b="1" dirty="0" smtClean="0"/>
              <a:t> consultabile dal sito www.inipec.gov.it</a:t>
            </a:r>
          </a:p>
          <a:p>
            <a:pPr>
              <a:lnSpc>
                <a:spcPct val="80000"/>
              </a:lnSpc>
            </a:pPr>
            <a:r>
              <a:rPr lang="it-IT" sz="1000" b="1" dirty="0" smtClean="0"/>
              <a:t>(previsto dall’art. 6-bis del decreto legislativo 7 marzo 2005, n. 82).</a:t>
            </a:r>
          </a:p>
          <a:p>
            <a:pPr>
              <a:lnSpc>
                <a:spcPct val="80000"/>
              </a:lnSpc>
              <a:buFont typeface="Arial" charset="0"/>
              <a:buNone/>
            </a:pPr>
            <a:r>
              <a:rPr lang="it-IT" sz="2000" b="1" strike="dblStrike" dirty="0" smtClean="0"/>
              <a:t>  ) </a:t>
            </a:r>
            <a:r>
              <a:rPr lang="it-IT" sz="2000" b="1" strike="dblStrike" dirty="0" smtClean="0">
                <a:solidFill>
                  <a:srgbClr val="FF9900"/>
                </a:solidFill>
                <a:hlinkClick r:id="rId5"/>
              </a:rPr>
              <a:t>INDICE DELLE PUBBLICHE AMMINISTRAZIONI (IPA)</a:t>
            </a:r>
            <a:r>
              <a:rPr lang="it-IT" sz="2000" b="1" strike="dblStrike" dirty="0" smtClean="0">
                <a:solidFill>
                  <a:srgbClr val="FF9900"/>
                </a:solidFill>
              </a:rPr>
              <a:t> consultabile dal sito </a:t>
            </a:r>
            <a:r>
              <a:rPr lang="it-IT" sz="2000" b="1" strike="dblStrike" dirty="0" smtClean="0">
                <a:solidFill>
                  <a:srgbClr val="FF9900"/>
                </a:solidFill>
                <a:hlinkClick r:id="rId6"/>
              </a:rPr>
              <a:t>www.indicepa.gov.it</a:t>
            </a:r>
            <a:r>
              <a:rPr lang="it-IT" sz="2000" b="1" strike="dblStrike" dirty="0" smtClean="0"/>
              <a:t> </a:t>
            </a:r>
          </a:p>
          <a:p>
            <a:pPr>
              <a:lnSpc>
                <a:spcPct val="80000"/>
              </a:lnSpc>
              <a:buFont typeface="Arial" charset="0"/>
              <a:buNone/>
            </a:pPr>
            <a:r>
              <a:rPr lang="it-IT" sz="1800" b="1" dirty="0" smtClean="0"/>
              <a:t>NB</a:t>
            </a:r>
            <a:r>
              <a:rPr lang="it-IT" sz="1400" b="1" dirty="0" smtClean="0"/>
              <a:t> </a:t>
            </a:r>
            <a:r>
              <a:rPr lang="it-IT" sz="1200" b="1" dirty="0" smtClean="0"/>
              <a:t>l’IPA, consultabile sul sito </a:t>
            </a:r>
            <a:r>
              <a:rPr lang="it-IT" sz="1200" b="1" dirty="0" smtClean="0">
                <a:hlinkClick r:id="rId7"/>
              </a:rPr>
              <a:t>http://www.indicep.gov.it</a:t>
            </a:r>
            <a:r>
              <a:rPr lang="it-IT" sz="1200" b="1" dirty="0" smtClean="0"/>
              <a:t> dal 19 agosto 2014 non è più “elenco pubblico” utile ai fini delle notificazioni.</a:t>
            </a:r>
            <a:r>
              <a:rPr lang="it-IT" sz="1200" dirty="0" smtClean="0"/>
              <a:t> </a:t>
            </a:r>
            <a:endParaRPr lang="it-IT" sz="2000" b="1" dirty="0" smtClean="0"/>
          </a:p>
          <a:p>
            <a:pPr>
              <a:lnSpc>
                <a:spcPct val="80000"/>
              </a:lnSpc>
              <a:buFont typeface="Arial" charset="0"/>
              <a:buNone/>
            </a:pPr>
            <a:endParaRPr lang="it-IT" sz="2000" b="1" dirty="0" smtClean="0"/>
          </a:p>
          <a:p>
            <a:pPr>
              <a:lnSpc>
                <a:spcPct val="80000"/>
              </a:lnSpc>
              <a:buFont typeface="Arial" charset="0"/>
              <a:buNone/>
            </a:pPr>
            <a:endParaRPr lang="it-IT" sz="2000" b="1" dirty="0" smtClean="0"/>
          </a:p>
          <a:p>
            <a:pPr>
              <a:lnSpc>
                <a:spcPct val="80000"/>
              </a:lnSpc>
            </a:pPr>
            <a:endParaRPr lang="it-IT" sz="1000" b="1" dirty="0" smtClean="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62</a:t>
            </a:fld>
            <a:endParaRPr lang="it-IT"/>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p:cNvSpPr>
          <p:nvPr>
            <p:ph type="title"/>
          </p:nvPr>
        </p:nvSpPr>
        <p:spPr/>
        <p:txBody>
          <a:bodyPr/>
          <a:lstStyle/>
          <a:p>
            <a:r>
              <a:rPr lang="it-IT" dirty="0" err="1" smtClean="0"/>
              <a:t>Segue…</a:t>
            </a:r>
            <a:r>
              <a:rPr lang="it-IT" dirty="0" smtClean="0"/>
              <a:t>. I PUBBLICI ELENCHI</a:t>
            </a:r>
          </a:p>
        </p:txBody>
      </p:sp>
      <p:sp>
        <p:nvSpPr>
          <p:cNvPr id="65538" name="Rectangle 3"/>
          <p:cNvSpPr>
            <a:spLocks noGrp="1"/>
          </p:cNvSpPr>
          <p:nvPr>
            <p:ph idx="1"/>
          </p:nvPr>
        </p:nvSpPr>
        <p:spPr/>
        <p:txBody>
          <a:bodyPr/>
          <a:lstStyle/>
          <a:p>
            <a:pPr>
              <a:lnSpc>
                <a:spcPct val="80000"/>
              </a:lnSpc>
              <a:buNone/>
            </a:pPr>
            <a:r>
              <a:rPr lang="it-IT" sz="1600" b="1" dirty="0" smtClean="0"/>
              <a:t>4) </a:t>
            </a:r>
            <a:r>
              <a:rPr lang="it-IT" sz="1600" b="1" dirty="0" smtClean="0">
                <a:hlinkClick r:id="rId2"/>
              </a:rPr>
              <a:t>REGISTRO </a:t>
            </a:r>
            <a:r>
              <a:rPr lang="it-IT" sz="1600" b="1" dirty="0" err="1" smtClean="0">
                <a:hlinkClick r:id="rId2"/>
              </a:rPr>
              <a:t>PP.AA</a:t>
            </a:r>
            <a:r>
              <a:rPr lang="it-IT" sz="1600" b="1" dirty="0" smtClean="0"/>
              <a:t> consultabile dal sito http://pst.giustizia.it/PST/</a:t>
            </a:r>
          </a:p>
          <a:p>
            <a:pPr algn="just">
              <a:lnSpc>
                <a:spcPct val="80000"/>
              </a:lnSpc>
            </a:pPr>
            <a:r>
              <a:rPr lang="it-IT" sz="1600" dirty="0" smtClean="0"/>
              <a:t>Registro contenente gli indirizzi di Posta Elettronica Certificata delle Amministrazioni pubbliche ai sensi del </a:t>
            </a:r>
            <a:r>
              <a:rPr lang="it-IT" sz="1600" dirty="0" err="1" smtClean="0"/>
              <a:t>DL</a:t>
            </a:r>
            <a:r>
              <a:rPr lang="it-IT" sz="1600" dirty="0" smtClean="0"/>
              <a:t> 179/2012 art 16, comma 12 - consultabile esclusivamente dagli uffici giudiziari, dagli uffici notificazioni, esecuzioni e protesti, e dagli avvocati.</a:t>
            </a:r>
          </a:p>
          <a:p>
            <a:pPr algn="just">
              <a:lnSpc>
                <a:spcPct val="80000"/>
              </a:lnSpc>
            </a:pPr>
            <a:r>
              <a:rPr lang="it-IT" sz="1600" dirty="0" smtClean="0"/>
              <a:t>Il </a:t>
            </a:r>
            <a:r>
              <a:rPr lang="it-IT" sz="1600" b="1" dirty="0" smtClean="0"/>
              <a:t>completamento</a:t>
            </a:r>
            <a:r>
              <a:rPr lang="it-IT" sz="1600" dirty="0" smtClean="0"/>
              <a:t> di tale elenco era fissato per il </a:t>
            </a:r>
            <a:r>
              <a:rPr lang="it-IT" sz="1600" b="1" dirty="0" smtClean="0"/>
              <a:t>30 novembre 2014</a:t>
            </a:r>
            <a:r>
              <a:rPr lang="it-IT" sz="1600" dirty="0" smtClean="0"/>
              <a:t>, termine questo stabilito dall’art. 47 n. 1 del decreto legge n. 90 del 2014 convertito con la </a:t>
            </a:r>
            <a:r>
              <a:rPr lang="it-IT" sz="1600" dirty="0" smtClean="0">
                <a:hlinkClick r:id="rId3"/>
              </a:rPr>
              <a:t>Legge 11 agosto 2014 n. 114 pubblicata in G.U. il 18 agosto 2014</a:t>
            </a:r>
            <a:r>
              <a:rPr lang="it-IT" sz="1600" dirty="0" smtClean="0"/>
              <a:t> ed in vigore dal 19 agosto 2014. </a:t>
            </a:r>
          </a:p>
          <a:p>
            <a:pPr algn="just">
              <a:lnSpc>
                <a:spcPct val="80000"/>
              </a:lnSpc>
            </a:pPr>
            <a:r>
              <a:rPr lang="it-IT" sz="1600" dirty="0" smtClean="0"/>
              <a:t>Tale registro </a:t>
            </a:r>
            <a:r>
              <a:rPr lang="it-IT" sz="1600" b="1" dirty="0" smtClean="0"/>
              <a:t>non è liberamente consultabile</a:t>
            </a:r>
            <a:r>
              <a:rPr lang="it-IT" sz="1600" dirty="0" smtClean="0"/>
              <a:t>, essendo necessaria l'identificazione c.d. "forte" tramite </a:t>
            </a:r>
            <a:r>
              <a:rPr lang="it-IT" sz="1600" dirty="0" err="1" smtClean="0"/>
              <a:t>token</a:t>
            </a:r>
            <a:r>
              <a:rPr lang="it-IT" sz="1600" dirty="0" smtClean="0"/>
              <a:t> crittografico (esempio: </a:t>
            </a:r>
            <a:r>
              <a:rPr lang="it-IT" sz="1600" dirty="0" err="1" smtClean="0"/>
              <a:t>smart</a:t>
            </a:r>
            <a:r>
              <a:rPr lang="it-IT" sz="1600" dirty="0" smtClean="0"/>
              <a:t> card, chiavetta USB,...) contenente un certificato di </a:t>
            </a:r>
            <a:r>
              <a:rPr lang="it-IT" sz="1600" dirty="0" err="1" smtClean="0"/>
              <a:t>autenticazione.E</a:t>
            </a:r>
            <a:r>
              <a:rPr lang="it-IT" sz="1600" dirty="0" smtClean="0"/>
              <a:t>’ possibile consultare l’elenco</a:t>
            </a:r>
            <a:r>
              <a:rPr lang="it-IT" sz="1600" b="1" dirty="0" smtClean="0"/>
              <a:t> tramite l’area riservata del </a:t>
            </a:r>
            <a:r>
              <a:rPr lang="it-IT" sz="1600" b="1" dirty="0" smtClean="0">
                <a:hlinkClick r:id="rId4"/>
              </a:rPr>
              <a:t>Portale dei Servizi Telematici del Ministero della Giustizia</a:t>
            </a:r>
            <a:r>
              <a:rPr lang="it-IT" sz="1600" b="1" dirty="0" smtClean="0"/>
              <a:t>.</a:t>
            </a:r>
            <a:endParaRPr lang="it-IT" sz="1600" dirty="0" smtClean="0"/>
          </a:p>
          <a:p>
            <a:pPr algn="just">
              <a:lnSpc>
                <a:spcPct val="80000"/>
              </a:lnSpc>
            </a:pPr>
            <a:r>
              <a:rPr lang="it-IT" sz="1600" dirty="0" smtClean="0"/>
              <a:t/>
            </a:r>
            <a:br>
              <a:rPr lang="it-IT" sz="1600" dirty="0" smtClean="0"/>
            </a:br>
            <a:r>
              <a:rPr lang="it-IT" sz="1600" u="sng" dirty="0" smtClean="0">
                <a:solidFill>
                  <a:schemeClr val="hlink"/>
                </a:solidFill>
              </a:rPr>
              <a:t>L’unico indice</a:t>
            </a:r>
            <a:r>
              <a:rPr lang="it-IT" sz="1600" dirty="0" smtClean="0"/>
              <a:t> ora utilizzabile per le notifiche via pec alle pubbliche amministrazioni è quindi il “Registro </a:t>
            </a:r>
            <a:r>
              <a:rPr lang="it-IT" sz="1600" dirty="0" err="1" smtClean="0"/>
              <a:t>PP.AA.</a:t>
            </a:r>
            <a:r>
              <a:rPr lang="it-IT" sz="1600" dirty="0" smtClean="0"/>
              <a:t>”, consultabile in modalità autenticata da </a:t>
            </a:r>
            <a:r>
              <a:rPr lang="it-IT" sz="1600" dirty="0" err="1" smtClean="0"/>
              <a:t>pst.giustizia.it</a:t>
            </a:r>
            <a:r>
              <a:rPr lang="it-IT" sz="1600" dirty="0" smtClean="0"/>
              <a:t> (vedi figura), al quale le Pubbliche Amministrazioni avrebbero dovuto comunicare entro il 30.11.2014 (termine tuttavia meramente ordinatorio) i propri indirizzi </a:t>
            </a:r>
            <a:r>
              <a:rPr lang="it-IT" sz="1600" dirty="0" err="1" smtClean="0"/>
              <a:t>p.e.c.</a:t>
            </a:r>
            <a:r>
              <a:rPr lang="it-IT" sz="1600" dirty="0" smtClean="0"/>
              <a:t> utilizzabili ai fini giudiziari.</a:t>
            </a:r>
          </a:p>
          <a:p>
            <a:pPr algn="just">
              <a:lnSpc>
                <a:spcPct val="80000"/>
              </a:lnSpc>
            </a:pPr>
            <a:r>
              <a:rPr lang="it-IT" sz="1600" dirty="0" smtClean="0"/>
              <a:t>Nel  caso, la notifica – ove l’indirizzo pec della P.A. destinataria non risultasse anche da tale registro – sarebbe conseguentemente nulla ed occorre pertanto rinnovarla.</a:t>
            </a:r>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63</a:t>
            </a:fld>
            <a:endParaRPr lang="it-IT"/>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22114"/>
          </a:xfrm>
        </p:spPr>
        <p:txBody>
          <a:bodyPr/>
          <a:lstStyle/>
          <a:p>
            <a:r>
              <a:rPr lang="it-IT" sz="3200" dirty="0" smtClean="0">
                <a:solidFill>
                  <a:srgbClr val="FF0000"/>
                </a:solidFill>
              </a:rPr>
              <a:t>Cass. civ., </a:t>
            </a:r>
            <a:r>
              <a:rPr lang="it-IT" sz="3200" dirty="0" err="1" smtClean="0">
                <a:solidFill>
                  <a:srgbClr val="FF0000"/>
                </a:solidFill>
              </a:rPr>
              <a:t>ord</a:t>
            </a:r>
            <a:r>
              <a:rPr lang="it-IT" sz="3200" dirty="0" smtClean="0">
                <a:solidFill>
                  <a:srgbClr val="FF0000"/>
                </a:solidFill>
              </a:rPr>
              <a:t>. sez. </a:t>
            </a:r>
            <a:r>
              <a:rPr lang="it-IT" sz="3200" dirty="0" err="1" smtClean="0">
                <a:solidFill>
                  <a:srgbClr val="FF0000"/>
                </a:solidFill>
              </a:rPr>
              <a:t>VI</a:t>
            </a:r>
            <a:r>
              <a:rPr lang="it-IT" sz="3200" dirty="0" smtClean="0">
                <a:solidFill>
                  <a:srgbClr val="FF0000"/>
                </a:solidFill>
              </a:rPr>
              <a:t>, 9 giugno 2017, n. 14523</a:t>
            </a:r>
            <a:endParaRPr lang="it-IT" sz="3200" dirty="0">
              <a:solidFill>
                <a:srgbClr val="FF0000"/>
              </a:solidFill>
            </a:endParaRPr>
          </a:p>
        </p:txBody>
      </p:sp>
      <p:sp>
        <p:nvSpPr>
          <p:cNvPr id="3" name="Segnaposto contenuto 2"/>
          <p:cNvSpPr>
            <a:spLocks noGrp="1"/>
          </p:cNvSpPr>
          <p:nvPr>
            <p:ph idx="1"/>
          </p:nvPr>
        </p:nvSpPr>
        <p:spPr>
          <a:xfrm>
            <a:off x="467544" y="1484784"/>
            <a:ext cx="8219256" cy="4968552"/>
          </a:xfrm>
        </p:spPr>
        <p:txBody>
          <a:bodyPr>
            <a:normAutofit fontScale="92500" lnSpcReduction="20000"/>
          </a:bodyPr>
          <a:lstStyle/>
          <a:p>
            <a:pPr algn="just"/>
            <a:r>
              <a:rPr lang="it-IT" sz="2300" dirty="0" smtClean="0"/>
              <a:t>Nulla la notifica a un indirizzo PEC diverso da quello indicato in </a:t>
            </a:r>
            <a:r>
              <a:rPr lang="it-IT" sz="2300" dirty="0" err="1" smtClean="0"/>
              <a:t>Reginde</a:t>
            </a:r>
            <a:r>
              <a:rPr lang="it-IT" sz="2300" dirty="0" smtClean="0"/>
              <a:t>. Secondo la Cassazione, il motivo è fondato. I pubblici elenchi da cui estrarre l’indirizzo PEC del destinatario ai fini della notificazione (</a:t>
            </a:r>
            <a:r>
              <a:rPr lang="it-IT" sz="2300" i="1" dirty="0" smtClean="0"/>
              <a:t>ex </a:t>
            </a:r>
            <a:r>
              <a:rPr lang="it-IT" sz="2300" dirty="0" smtClean="0"/>
              <a:t>art. 3-</a:t>
            </a:r>
            <a:r>
              <a:rPr lang="it-IT" sz="2300" i="1" dirty="0" smtClean="0"/>
              <a:t>bis, comma 1, l. n. 53/1994) e comunicazione degli atti in materia civile sono individuati dall’art. 16-ter, </a:t>
            </a:r>
            <a:r>
              <a:rPr lang="it-IT" sz="2300" dirty="0" smtClean="0"/>
              <a:t>comma 1, </a:t>
            </a:r>
            <a:r>
              <a:rPr lang="it-IT" sz="2300" dirty="0" err="1" smtClean="0"/>
              <a:t>d.l</a:t>
            </a:r>
            <a:r>
              <a:rPr lang="it-IT" sz="2300" dirty="0" smtClean="0"/>
              <a:t> n. 179/2012 che menziona, tra gli altri, il </a:t>
            </a:r>
            <a:r>
              <a:rPr lang="it-IT" sz="2300" dirty="0" err="1" smtClean="0"/>
              <a:t>Reginde</a:t>
            </a:r>
            <a:r>
              <a:rPr lang="it-IT" sz="2300" dirty="0" smtClean="0"/>
              <a:t> previsto dall’art. 7 </a:t>
            </a:r>
            <a:r>
              <a:rPr lang="it-IT" sz="2300" dirty="0" err="1" smtClean="0"/>
              <a:t>d.m.</a:t>
            </a:r>
            <a:r>
              <a:rPr lang="it-IT" sz="2300" dirty="0" smtClean="0"/>
              <a:t> n. 44/2011. Pertanto, la notificazione del ricorso introduttivo nel caso in esame deve considerarsi nulla poiché effettuata ad un indirizzo PEC dell’Avvocatura distrettuale dello Stato diverso da quello risultante dal </a:t>
            </a:r>
            <a:r>
              <a:rPr lang="it-IT" sz="2300" dirty="0" err="1" smtClean="0"/>
              <a:t>Reginde</a:t>
            </a:r>
            <a:r>
              <a:rPr lang="it-IT" sz="2300" dirty="0" smtClean="0"/>
              <a:t>. Inoltre, poiché il Ministero non si è costituito in giudizio, il Giudice avrebbe dovuto disporre la rinnovazione della notificazione non potendo dichiararne la contumacia.</a:t>
            </a:r>
          </a:p>
          <a:p>
            <a:pPr algn="just"/>
            <a:endParaRPr lang="it-IT" sz="2300" dirty="0" smtClean="0"/>
          </a:p>
          <a:p>
            <a:pPr algn="just"/>
            <a:r>
              <a:rPr lang="it-IT" sz="2300" dirty="0" smtClean="0"/>
              <a:t>Di contrario avviso </a:t>
            </a:r>
            <a:r>
              <a:rPr lang="it-IT" sz="2300" dirty="0" smtClean="0">
                <a:solidFill>
                  <a:srgbClr val="FF0000"/>
                </a:solidFill>
              </a:rPr>
              <a:t>Trib. Milano, 8 dicembre 2016, n. 33200 </a:t>
            </a:r>
            <a:r>
              <a:rPr lang="it-IT" sz="2300" dirty="0" smtClean="0"/>
              <a:t>secondo cui la notifica al Ministero effettuata presso l'</a:t>
            </a:r>
            <a:r>
              <a:rPr lang="it-IT" sz="2300" dirty="0" err="1" smtClean="0"/>
              <a:t>indirizzoPEC</a:t>
            </a:r>
            <a:r>
              <a:rPr lang="it-IT" sz="2300" dirty="0" smtClean="0"/>
              <a:t> dell'avvocatura dello Stato deve ritenersi valida a prescindere dal pubblico elenco dal quale l'indirizzo sia stato estratto</a:t>
            </a:r>
            <a:endParaRPr lang="it-IT" sz="2300"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64</a:t>
            </a:fld>
            <a:endParaRPr lang="it-IT"/>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p:cNvSpPr>
          <p:nvPr>
            <p:ph type="title"/>
          </p:nvPr>
        </p:nvSpPr>
        <p:spPr/>
        <p:txBody>
          <a:bodyPr/>
          <a:lstStyle/>
          <a:p>
            <a:endParaRPr lang="it-IT" smtClean="0"/>
          </a:p>
        </p:txBody>
      </p:sp>
      <p:sp>
        <p:nvSpPr>
          <p:cNvPr id="66562" name="Rectangle 3"/>
          <p:cNvSpPr>
            <a:spLocks noGrp="1"/>
          </p:cNvSpPr>
          <p:nvPr>
            <p:ph idx="1"/>
          </p:nvPr>
        </p:nvSpPr>
        <p:spPr/>
        <p:txBody>
          <a:bodyPr/>
          <a:lstStyle/>
          <a:p>
            <a:endParaRPr lang="it-IT" smtClean="0"/>
          </a:p>
        </p:txBody>
      </p:sp>
      <p:sp>
        <p:nvSpPr>
          <p:cNvPr id="5" name="Segnaposto numero diapositiva 4"/>
          <p:cNvSpPr>
            <a:spLocks noGrp="1"/>
          </p:cNvSpPr>
          <p:nvPr>
            <p:ph type="sldNum" sz="quarter" idx="12"/>
          </p:nvPr>
        </p:nvSpPr>
        <p:spPr/>
        <p:txBody>
          <a:bodyPr/>
          <a:lstStyle/>
          <a:p>
            <a:pPr>
              <a:defRPr/>
            </a:pPr>
            <a:fld id="{6760DCDF-4545-43EB-A83E-5BCC688F7EC7}" type="slidenum">
              <a:rPr lang="it-IT" smtClean="0"/>
              <a:pPr>
                <a:defRPr/>
              </a:pPr>
              <a:t>65</a:t>
            </a:fld>
            <a:endParaRPr lang="it-IT"/>
          </a:p>
        </p:txBody>
      </p:sp>
      <p:pic>
        <p:nvPicPr>
          <p:cNvPr id="66563" name="Picture 4"/>
          <p:cNvPicPr>
            <a:picLocks noChangeAspect="1" noChangeArrowheads="1"/>
          </p:cNvPicPr>
          <p:nvPr/>
        </p:nvPicPr>
        <p:blipFill>
          <a:blip r:embed="rId2" cstate="print"/>
          <a:srcRect/>
          <a:stretch>
            <a:fillRect/>
          </a:stretch>
        </p:blipFill>
        <p:spPr bwMode="auto">
          <a:xfrm>
            <a:off x="395288" y="1125538"/>
            <a:ext cx="8256587" cy="524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780696"/>
          </a:xfrm>
        </p:spPr>
        <p:txBody>
          <a:bodyPr>
            <a:normAutofit fontScale="90000"/>
          </a:bodyPr>
          <a:lstStyle/>
          <a:p>
            <a:r>
              <a:rPr lang="it-IT" b="1" dirty="0" smtClean="0"/>
              <a:t/>
            </a:r>
            <a:br>
              <a:rPr lang="it-IT" b="1" dirty="0" smtClean="0"/>
            </a:br>
            <a:r>
              <a:rPr lang="it-IT" b="1" dirty="0" smtClean="0"/>
              <a:t/>
            </a:r>
            <a:br>
              <a:rPr lang="it-IT" b="1" dirty="0" smtClean="0"/>
            </a:br>
            <a:r>
              <a:rPr lang="it-IT" b="1" dirty="0" smtClean="0"/>
              <a:t/>
            </a:r>
            <a:br>
              <a:rPr lang="it-IT" b="1" dirty="0" smtClean="0"/>
            </a:br>
            <a:r>
              <a:rPr lang="it-IT" sz="5400" b="1" dirty="0" smtClean="0"/>
              <a:t> </a:t>
            </a:r>
            <a:r>
              <a:rPr lang="it-IT" sz="3100" b="1" dirty="0" smtClean="0"/>
              <a:t>IL DOMICILIO DIGITALE DEL CITTADINO (</a:t>
            </a:r>
            <a:r>
              <a:rPr lang="it-IT" sz="3100" b="1" dirty="0" err="1" smtClean="0"/>
              <a:t>A.N.P.R.</a:t>
            </a:r>
            <a:r>
              <a:rPr lang="it-IT" sz="3100" b="1" dirty="0" smtClean="0"/>
              <a:t>)</a:t>
            </a:r>
            <a:endParaRPr lang="it-IT" sz="3100" dirty="0"/>
          </a:p>
        </p:txBody>
      </p:sp>
      <p:sp>
        <p:nvSpPr>
          <p:cNvPr id="3" name="Segnaposto contenuto 2"/>
          <p:cNvSpPr>
            <a:spLocks noGrp="1"/>
          </p:cNvSpPr>
          <p:nvPr>
            <p:ph idx="1"/>
          </p:nvPr>
        </p:nvSpPr>
        <p:spPr>
          <a:xfrm>
            <a:off x="395536" y="1916832"/>
            <a:ext cx="8291264" cy="4752528"/>
          </a:xfrm>
        </p:spPr>
        <p:txBody>
          <a:bodyPr>
            <a:normAutofit fontScale="92500" lnSpcReduction="10000"/>
          </a:bodyPr>
          <a:lstStyle/>
          <a:p>
            <a:pPr algn="just"/>
            <a:r>
              <a:rPr lang="it-IT" sz="2000" b="1" dirty="0" smtClean="0"/>
              <a:t>E’ (previsto dall’art. 4  Legge 17 dicembre 2012, n. 221 conversione, con modificazioni, del decreto-legge 18 ottobre 2012, n. 179). Tale elenco non è ancora stato istituito ma è ragionevole pensare che includerà tutti gli indirizzi PEC comunicati spontaneamente dai cittadini alla Pubblica Amministrazione.</a:t>
            </a:r>
          </a:p>
          <a:p>
            <a:pPr algn="just"/>
            <a:r>
              <a:rPr lang="it-IT" sz="2000" b="1" dirty="0" smtClean="0"/>
              <a:t>Tali indirizzi poi dovrebbero essere inseriti nell’Anagrafe nazionale della popolazione residente (ANPR) e resi disponibili per la consultazione.</a:t>
            </a:r>
          </a:p>
          <a:p>
            <a:pPr algn="just"/>
            <a:r>
              <a:rPr lang="it-IT" sz="2000" b="1" dirty="0" smtClean="0"/>
              <a:t>Anche l’ANPR, istituita dall’art. 2 del decreto legge 179/2012 che ha disposto l’accorpamento in un’unica anagrafe del sistema anagrafico precedentemente strutturato in quattro partizioni (Indice nazionale delle </a:t>
            </a:r>
            <a:r>
              <a:rPr lang="it-IT" sz="2000" b="1" dirty="0" err="1" smtClean="0"/>
              <a:t>anagrafi-INA</a:t>
            </a:r>
            <a:r>
              <a:rPr lang="it-IT" sz="2000" b="1" dirty="0" smtClean="0"/>
              <a:t>, anagrafe comunale, AIRE centrale e AIRE comunale), non è ancora di fatto entrata a regime non essendo ancora stati adottati i decreti attuativi previsti dai commi 4 e 6 del citato art. 2 del D.L. 179/2012.</a:t>
            </a:r>
          </a:p>
          <a:p>
            <a:pPr algn="just"/>
            <a:r>
              <a:rPr lang="it-IT" sz="2000" b="1" u="sng" dirty="0" smtClean="0">
                <a:solidFill>
                  <a:srgbClr val="FF0000"/>
                </a:solidFill>
              </a:rPr>
              <a:t>Presumibile che verrà abilitato come pubblico elenco solo per le notifiche delle pubbliche amministrazioni e non tra privati.</a:t>
            </a: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66</a:t>
            </a:fld>
            <a:endParaRPr lang="it-IT"/>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just"/>
            <a:r>
              <a:rPr lang="it-IT" sz="2800" b="1" dirty="0" smtClean="0"/>
              <a:t>Posso notificare ad un titolare di un indirizzo pec risultante dai pubblici elenchi un c.d. atto “estraneo”?</a:t>
            </a:r>
            <a:endParaRPr lang="it-IT" sz="2800" b="1" dirty="0"/>
          </a:p>
        </p:txBody>
      </p:sp>
      <p:sp>
        <p:nvSpPr>
          <p:cNvPr id="3" name="Segnaposto contenuto 2"/>
          <p:cNvSpPr>
            <a:spLocks noGrp="1"/>
          </p:cNvSpPr>
          <p:nvPr>
            <p:ph idx="1"/>
          </p:nvPr>
        </p:nvSpPr>
        <p:spPr/>
        <p:txBody>
          <a:bodyPr>
            <a:normAutofit fontScale="77500" lnSpcReduction="20000"/>
          </a:bodyPr>
          <a:lstStyle/>
          <a:p>
            <a:pPr algn="just"/>
            <a:r>
              <a:rPr lang="it-IT" dirty="0" smtClean="0"/>
              <a:t>Uno dei dubbi applicativi sulle notificazioni telematiche ex art. 3 bis L. 53/1994 riguarda la possibilità o meno di adoperare gli indirizzari PEC di cui all’art. 16 </a:t>
            </a:r>
            <a:r>
              <a:rPr lang="it-IT" dirty="0" err="1" smtClean="0"/>
              <a:t>ter</a:t>
            </a:r>
            <a:r>
              <a:rPr lang="it-IT" dirty="0" smtClean="0"/>
              <a:t> </a:t>
            </a:r>
            <a:r>
              <a:rPr lang="it-IT" dirty="0" err="1" smtClean="0"/>
              <a:t>DL</a:t>
            </a:r>
            <a:r>
              <a:rPr lang="it-IT" dirty="0" smtClean="0"/>
              <a:t> 179/2012 (i c.d. “elenchi pubblici”) per notificazioni di atti estranei all’ambito professionale o imprenditoriale o comunque alla finalità per la quale il cittadino, il professionista o l’impresa si vede iscritto in quel determinato elenco.</a:t>
            </a:r>
          </a:p>
          <a:p>
            <a:pPr algn="just"/>
            <a:r>
              <a:rPr lang="it-IT" dirty="0" smtClean="0"/>
              <a:t>In termini concreti ci si domanda se sia possibile notificare, ad esempio, un ricorso per separazione di coniugi all’indirizzo pec che l’imprenditore individuale abbia comunicato al Registro Imprese, oppure all’amministratore di condominio all’indirizzo PEC che egli abbia dichiarato al proprio Ordine di appartenenza quale dottore commercialista, oppure ad un medico una citazione per divisione ereditaria.</a:t>
            </a:r>
          </a:p>
          <a:p>
            <a:pPr algn="just"/>
            <a:r>
              <a:rPr lang="it-IT" dirty="0" smtClean="0"/>
              <a:t>Anticipiamo che la risposta è senz’altro positiva e lo è per le considerazioni che seguono.</a:t>
            </a:r>
          </a:p>
          <a:p>
            <a:pPr algn="just"/>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67</a:t>
            </a:fld>
            <a:endParaRPr lang="it-IT"/>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764704"/>
            <a:ext cx="8229600" cy="5559896"/>
          </a:xfrm>
        </p:spPr>
        <p:txBody>
          <a:bodyPr>
            <a:noAutofit/>
          </a:bodyPr>
          <a:lstStyle/>
          <a:p>
            <a:r>
              <a:rPr lang="it-IT" sz="1500" dirty="0" smtClean="0"/>
              <a:t>E’ noto che, ai fini delle notificazioni ex L. 53/1994, l’art. 16-ter </a:t>
            </a:r>
            <a:r>
              <a:rPr lang="it-IT" sz="1500" dirty="0" err="1" smtClean="0"/>
              <a:t>DL</a:t>
            </a:r>
            <a:r>
              <a:rPr lang="it-IT" sz="1500" dirty="0" smtClean="0"/>
              <a:t> 179/2012 contiene una precisa indicazione degli elenchi pubblici utilizzabili:</a:t>
            </a:r>
          </a:p>
          <a:p>
            <a:r>
              <a:rPr lang="it-IT" sz="1500" dirty="0" smtClean="0"/>
              <a:t>“A decorrere dal 15 dicembre 2013, ai fini della notificazione e comunicazione degli atti in materia civile, penale, amministrativa e stragiudiziale si intendono per pubblici elenchi quelli previsti dagli articoli 4 e 16, comma 12, del presente decreto; dall’articolo 16 del decreto-legge 29 novembre 2008, n. 185, convertito con modificazioni dalla legge 28 gennaio 2009, n. 2, dall’articolo 6-bis del decreto legislativo 7 marzo 2005, n. 82, </a:t>
            </a:r>
            <a:r>
              <a:rPr lang="it-IT" sz="1500" dirty="0" err="1" smtClean="0"/>
              <a:t>nonche’</a:t>
            </a:r>
            <a:r>
              <a:rPr lang="it-IT" sz="1500" dirty="0" smtClean="0"/>
              <a:t> il registro generale degli indirizzi elettronici, gestito dal ministero della giustizia”. Tale indicazione comprende, invero:</a:t>
            </a:r>
          </a:p>
          <a:p>
            <a:pPr lvl="1">
              <a:buFont typeface="Wingdings" pitchFamily="2" charset="2"/>
              <a:buChar char="Ø"/>
            </a:pPr>
            <a:r>
              <a:rPr lang="it-IT" sz="1500" dirty="0" smtClean="0"/>
              <a:t>l’indirizzario PEC dell’anagrafe nazionale della popolazione residente (non ancora esistente), di cui all’art. 3-bis del CAD;</a:t>
            </a:r>
          </a:p>
          <a:p>
            <a:pPr lvl="1">
              <a:buFont typeface="Wingdings" pitchFamily="2" charset="2"/>
              <a:buChar char="Ø"/>
            </a:pPr>
            <a:r>
              <a:rPr lang="it-IT" sz="1500" dirty="0" smtClean="0"/>
              <a:t>il “Registro </a:t>
            </a:r>
            <a:r>
              <a:rPr lang="it-IT" sz="1500" dirty="0" err="1" smtClean="0"/>
              <a:t>PP.AA</a:t>
            </a:r>
            <a:r>
              <a:rPr lang="it-IT" sz="1500" dirty="0" smtClean="0"/>
              <a:t>.” previsto dall’art. 16 comma 12 </a:t>
            </a:r>
            <a:r>
              <a:rPr lang="it-IT" sz="1500" dirty="0" err="1" smtClean="0"/>
              <a:t>DL</a:t>
            </a:r>
            <a:r>
              <a:rPr lang="it-IT" sz="1500" dirty="0" smtClean="0"/>
              <a:t> 179/2012 (ancora in larga parte incompleto);</a:t>
            </a:r>
          </a:p>
          <a:p>
            <a:pPr lvl="1">
              <a:buFont typeface="Wingdings" pitchFamily="2" charset="2"/>
              <a:buChar char="Ø"/>
            </a:pPr>
            <a:r>
              <a:rPr lang="it-IT" sz="1500" dirty="0" smtClean="0"/>
              <a:t>Il Registro Imprese (art. 16, comma 6 </a:t>
            </a:r>
            <a:r>
              <a:rPr lang="it-IT" sz="1500" dirty="0" err="1" smtClean="0"/>
              <a:t>DL</a:t>
            </a:r>
            <a:r>
              <a:rPr lang="it-IT" sz="1500" dirty="0" smtClean="0"/>
              <a:t> 185/2008, significativamente finalizzato alla “Riduzione dei costi amministrativi a carico delle imprese”, come da rubrica della norma)</a:t>
            </a:r>
          </a:p>
          <a:p>
            <a:pPr lvl="1">
              <a:buFont typeface="Wingdings" pitchFamily="2" charset="2"/>
              <a:buChar char="Ø"/>
            </a:pPr>
            <a:r>
              <a:rPr lang="it-IT" sz="1500" dirty="0" smtClean="0"/>
              <a:t>l’INIPEC, previsto dall’art. 6-bis del CAD;</a:t>
            </a:r>
          </a:p>
          <a:p>
            <a:pPr lvl="1">
              <a:buFont typeface="Wingdings" pitchFamily="2" charset="2"/>
              <a:buChar char="Ø"/>
            </a:pPr>
            <a:r>
              <a:rPr lang="it-IT" sz="1500" dirty="0" smtClean="0"/>
              <a:t>il </a:t>
            </a:r>
            <a:r>
              <a:rPr lang="it-IT" sz="1500" dirty="0" err="1" smtClean="0"/>
              <a:t>RegInde</a:t>
            </a:r>
            <a:endParaRPr lang="it-IT" sz="1500" dirty="0" smtClean="0"/>
          </a:p>
          <a:p>
            <a:r>
              <a:rPr lang="it-IT" sz="1500" dirty="0" smtClean="0"/>
              <a:t>Com’è possibile verificare dalla lettura delle norme istitutive di ciascuno di tali elenchi, le relative previsioni di utilizzo sono (tranne che per il </a:t>
            </a:r>
            <a:r>
              <a:rPr lang="it-IT" sz="1500" dirty="0" err="1" smtClean="0"/>
              <a:t>RegInde</a:t>
            </a:r>
            <a:r>
              <a:rPr lang="it-IT" sz="1500" dirty="0" smtClean="0"/>
              <a:t> e per il Registro </a:t>
            </a:r>
            <a:r>
              <a:rPr lang="it-IT" sz="1500" dirty="0" err="1" smtClean="0"/>
              <a:t>PP.AA</a:t>
            </a:r>
            <a:r>
              <a:rPr lang="it-IT" sz="1500" dirty="0" smtClean="0"/>
              <a:t>, quest’ultimo espressamente nato “</a:t>
            </a:r>
            <a:r>
              <a:rPr lang="it-IT" sz="1500" i="1" dirty="0" smtClean="0"/>
              <a:t>al fine di favorire le comunicazioni e notificazioni per via telematica alle pubbliche amministrazioni</a:t>
            </a:r>
            <a:r>
              <a:rPr lang="it-IT" sz="1500" dirty="0" smtClean="0"/>
              <a:t>” con conseguente esclusione del più completo IPA dal novero degli elenchi utilizzabili ai fini dell’art. 32 bis L. 53/94) dettate da finalità del tutto estranee all’ambito Giustizia</a:t>
            </a:r>
            <a:endParaRPr lang="it-IT" sz="1500"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68</a:t>
            </a:fld>
            <a:endParaRPr lang="it-IT"/>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smtClean="0"/>
              <a:t>Gli elenchi pubblici degli indirizzi PEC e gli eventuali limiti al relativo utilizzo</a:t>
            </a:r>
            <a:endParaRPr lang="it-IT" sz="2800" dirty="0"/>
          </a:p>
        </p:txBody>
      </p:sp>
      <p:sp>
        <p:nvSpPr>
          <p:cNvPr id="3" name="Segnaposto contenuto 2"/>
          <p:cNvSpPr>
            <a:spLocks noGrp="1"/>
          </p:cNvSpPr>
          <p:nvPr>
            <p:ph idx="1"/>
          </p:nvPr>
        </p:nvSpPr>
        <p:spPr>
          <a:xfrm>
            <a:off x="457200" y="1935480"/>
            <a:ext cx="8229600" cy="4661872"/>
          </a:xfrm>
        </p:spPr>
        <p:txBody>
          <a:bodyPr>
            <a:normAutofit fontScale="62500" lnSpcReduction="20000"/>
          </a:bodyPr>
          <a:lstStyle/>
          <a:p>
            <a:pPr algn="just"/>
            <a:r>
              <a:rPr lang="it-IT" sz="2900" dirty="0" smtClean="0"/>
              <a:t>Ciò significa che l’art. 16-ter </a:t>
            </a:r>
            <a:r>
              <a:rPr lang="it-IT" sz="2900" dirty="0" err="1" smtClean="0"/>
              <a:t>DL</a:t>
            </a:r>
            <a:r>
              <a:rPr lang="it-IT" sz="2900" dirty="0" smtClean="0"/>
              <a:t> 179/2012 non costituisce una mera elencazione fine a sé stessa né esplica un’efficacia meramente limitativa degli elenchi pubblici utilizzabili ai fini delle notificazioni telematiche in proprio dell’Avvocato, ma svolge (soprattutto) una funzione espansiva delle finalità di utilizzo da detti elenchi quale prevista da ciascuna norma istitutiva: è evidente che le notificazioni dell’Avvocato non potrebbero giammai ricondursi allo scopo di facilitare la comunicazione tra pubbliche amministrazioni e cittadini, così come non potrebbero giammai ridurre i costi amministrativi delle imprese (se non in via meramente indiretta e riflessa, in termini di ribaltamento di minori costi sull’impresa cliente) né, infine, “favorire la presentazione di istanze, dichiarazioni e dati” Ciò vuol dire, esemplificando, che se l’art. 16-ter consente (</a:t>
            </a:r>
            <a:r>
              <a:rPr lang="it-IT" sz="2900" dirty="0" err="1" smtClean="0"/>
              <a:t>rectius</a:t>
            </a:r>
            <a:r>
              <a:rPr lang="it-IT" sz="2900" dirty="0" smtClean="0"/>
              <a:t>: consentirà) di notificare atti giudiziari ex art. 3 bis L. 53/94 al privato cittadino che abbia iscritto la propria PEC nell’ANPR, la notificazione potrà avvenire per atti di qualsiasi natura, purché riconducibili a quelli ex art. 1 L. 53/94.</a:t>
            </a:r>
          </a:p>
          <a:p>
            <a:pPr algn="just"/>
            <a:r>
              <a:rPr lang="it-IT" sz="2900" dirty="0" smtClean="0"/>
              <a:t>Ne discende, in linea più generale, che l’utilizzo di ciascun elenco pubblico richiamato dal ricordato art. 16-ter può avvenire per tutte le notificazioni ex art. 3 bis L. 53/94 anche al di fuori dell’ambito “proprio” per il quale questo o quell’indirizzario pec fu istituito. </a:t>
            </a:r>
          </a:p>
          <a:p>
            <a:pPr algn="just"/>
            <a:r>
              <a:rPr lang="it-IT" sz="2900" dirty="0" smtClean="0">
                <a:solidFill>
                  <a:srgbClr val="FF0000"/>
                </a:solidFill>
              </a:rPr>
              <a:t>Esempio cartella n. 3</a:t>
            </a:r>
          </a:p>
          <a:p>
            <a:pPr algn="just"/>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69</a:t>
            </a:fld>
            <a:endParaRPr lang="it-IT"/>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80728"/>
            <a:ext cx="8229600" cy="5343872"/>
          </a:xfrm>
        </p:spPr>
        <p:txBody>
          <a:bodyPr>
            <a:normAutofit fontScale="85000" lnSpcReduction="10000"/>
          </a:bodyPr>
          <a:lstStyle/>
          <a:p>
            <a:pPr algn="just"/>
            <a:r>
              <a:rPr lang="it-IT" b="1" dirty="0" smtClean="0"/>
              <a:t>In alcuni casi, quindi, la notifica tramite PEC ex L.53/1994 da facoltà diventa un vero e proprio obbligo tale da configurare, ove non osservato e rispettato, responsabilità professionali e deontologiche a carico del professionista.</a:t>
            </a:r>
          </a:p>
          <a:p>
            <a:pPr algn="just"/>
            <a:r>
              <a:rPr lang="it-IT" b="1" dirty="0" smtClean="0"/>
              <a:t>Prendiamo ad esempio la notifica dell’opposizione a precetto ed ipotizziamo che il difensore, al quale dobbiamo notificare l’atto di opposizione, non abbia eletto domicilio presso un Collega ubicato nella circoscrizione del giudice adito; in questa ipotesi, l’art. 16 </a:t>
            </a:r>
            <a:r>
              <a:rPr lang="it-IT" b="1" dirty="0" err="1" smtClean="0"/>
              <a:t>sexies</a:t>
            </a:r>
            <a:r>
              <a:rPr lang="it-IT" b="1" dirty="0" smtClean="0"/>
              <a:t> introdotto dal </a:t>
            </a:r>
            <a:r>
              <a:rPr lang="it-IT" b="1" dirty="0" err="1" smtClean="0"/>
              <a:t>DL</a:t>
            </a:r>
            <a:r>
              <a:rPr lang="it-IT" b="1" dirty="0" smtClean="0"/>
              <a:t> 90/14, ci obbliga a notificare al Collega l’opposizione a precetto tramite PEC ai sensi della L. 53/94 all’indirizzo PEC risultante da INIPEC e REGINDE e solo se la notifica tramite PEC non andrà a buon fine per causa imputabile al destinatario della stessa ( es. casella piena, casella non rinnovata), potremo effettuare la (tradizionale) notifica in cancelleria.</a:t>
            </a: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7</a:t>
            </a:fld>
            <a:endParaRPr lang="it-IT"/>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smtClean="0"/>
              <a:t>Corte Appello Torino 27.01.2016 n. 128</a:t>
            </a:r>
            <a:endParaRPr lang="it-IT" sz="4000" dirty="0"/>
          </a:p>
        </p:txBody>
      </p:sp>
      <p:sp>
        <p:nvSpPr>
          <p:cNvPr id="3" name="Segnaposto contenuto 2"/>
          <p:cNvSpPr>
            <a:spLocks noGrp="1"/>
          </p:cNvSpPr>
          <p:nvPr>
            <p:ph idx="1"/>
          </p:nvPr>
        </p:nvSpPr>
        <p:spPr/>
        <p:txBody>
          <a:bodyPr>
            <a:normAutofit fontScale="62500" lnSpcReduction="20000"/>
          </a:bodyPr>
          <a:lstStyle/>
          <a:p>
            <a:r>
              <a:rPr lang="it-IT" dirty="0" smtClean="0"/>
              <a:t>Tali principi hanno del resto già avuto applicazione concreta anche in giurisprudenza. Con sentenza n. 128 del 27 gennaio 2016, resa nell’ambito di un procedimento di reclamo avverso sentenza dichiarativa di fallimento, la Corte d’Appello di Torino è giunta a conclusioni in linea con le considerazioni che precedono.</a:t>
            </a:r>
          </a:p>
          <a:p>
            <a:r>
              <a:rPr lang="it-IT" dirty="0" smtClean="0"/>
              <a:t>Il caso che si è posto all’attenzione del collegio torinese è particolare, trattandosi </a:t>
            </a:r>
            <a:r>
              <a:rPr lang="it-IT" dirty="0" smtClean="0">
                <a:solidFill>
                  <a:srgbClr val="FF0000"/>
                </a:solidFill>
              </a:rPr>
              <a:t>di ditta individuale</a:t>
            </a:r>
            <a:r>
              <a:rPr lang="it-IT" dirty="0" smtClean="0"/>
              <a:t> che, lo si deduce dalle difese della ricorrente in appello, era inattiva dal 1986 sicché non poteva certo avere un indirizzo di PEC. La cancelleria, che pure aveva tentato la notifica, aveva ricevuto l’inevitabile esito negativo e aveva inoltrato la comunicazione al creditore istante affinché procedesse con la notificazione ai sensi dell’art. 15, III comma, l. </a:t>
            </a:r>
            <a:r>
              <a:rPr lang="it-IT" dirty="0" err="1" smtClean="0"/>
              <a:t>fall</a:t>
            </a:r>
            <a:r>
              <a:rPr lang="it-IT" dirty="0" smtClean="0"/>
              <a:t>.</a:t>
            </a:r>
          </a:p>
          <a:p>
            <a:r>
              <a:rPr lang="it-IT" dirty="0" smtClean="0"/>
              <a:t>Tale serie apparentemente lineare è stata però interrotta dall’operato del Curatore il quale, rilevato che la titolare della ditta individuale possedeva un indirizzo PEC derivante dalla professione di consulente del lavoro, aveva provveduto ad inoltrare a detto domicilio di legge tutte le comunicazioni prescritte dalla legge fallimentare.</a:t>
            </a:r>
          </a:p>
          <a:p>
            <a:r>
              <a:rPr lang="it-IT" dirty="0" smtClean="0"/>
              <a:t>In effetti, solo a seguito di tali comunicazioni la fallita aveva avuto effettiva conoscenza dell’intervenuta sentenza dichiarativa di fallimento e aveva proposto il reclamo previsto dall’art. 18 l. </a:t>
            </a:r>
            <a:r>
              <a:rPr lang="it-IT" dirty="0" err="1" smtClean="0"/>
              <a:t>fall</a:t>
            </a:r>
            <a:r>
              <a:rPr lang="it-IT" dirty="0" smtClean="0"/>
              <a:t>, deducendo proprio la nullità del procedimento di notificazione esperito in primo grado.</a:t>
            </a:r>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70</a:t>
            </a:fld>
            <a:endParaRPr lang="it-IT"/>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Segue ….</a:t>
            </a:r>
            <a:endParaRPr lang="it-IT" dirty="0"/>
          </a:p>
        </p:txBody>
      </p:sp>
      <p:sp>
        <p:nvSpPr>
          <p:cNvPr id="3" name="Segnaposto contenuto 2"/>
          <p:cNvSpPr>
            <a:spLocks noGrp="1"/>
          </p:cNvSpPr>
          <p:nvPr>
            <p:ph idx="1"/>
          </p:nvPr>
        </p:nvSpPr>
        <p:spPr/>
        <p:txBody>
          <a:bodyPr>
            <a:normAutofit fontScale="62500" lnSpcReduction="20000"/>
          </a:bodyPr>
          <a:lstStyle/>
          <a:p>
            <a:pPr algn="just"/>
            <a:r>
              <a:rPr lang="it-IT" dirty="0" smtClean="0"/>
              <a:t>Tale argomentazione è stata correttamente condivisa dalla Corte d’Appello che ha dichiarato la nullità della sentenza di primo grado proprio a causa della mancata notifica alla PEC della titolare della ditta fallita, PEC che peraltro era reperibile sui pubblici registri consultabili anche dalla cancelleria.</a:t>
            </a:r>
          </a:p>
          <a:p>
            <a:pPr algn="just"/>
            <a:r>
              <a:rPr lang="it-IT" dirty="0" smtClean="0"/>
              <a:t>Da tale vicenda giudiziaria, che conferma l’assenza di limiti all’utilizzo della casella di posta elettronica certificata quale effettivo domicilio digitale del titolare, discende anche un consiglio operativo alle cancellerie, soprattutto in presenza di ricorsi per la dichiarazione di fallimento.</a:t>
            </a:r>
          </a:p>
          <a:p>
            <a:pPr algn="just"/>
            <a:r>
              <a:rPr lang="it-IT" dirty="0" smtClean="0"/>
              <a:t>In tali casi, l’esperienza insegna che vengono caricati sui registri informatici del SIECIC sia i dati dell’impresa individuale che quelli della persona fisica titolare; tale apparente duplicazione è in realtà fondamentale ai fini del buon fine dell’attività di notifica telematica, stante che la ricerca dell’indirizzo PEC dell’impresa individuale viene effettuata sulla sezione Imprese del registro INI-PEC mentre la ricerca dell’indirizzo PEC della persona fisica viene effettuata nella sezione Professionisti del medesimo registro.</a:t>
            </a:r>
          </a:p>
          <a:p>
            <a:pPr algn="just"/>
            <a:r>
              <a:rPr lang="it-IT" dirty="0" smtClean="0"/>
              <a:t>Alla luce delle considerazioni svolte e della giurisprudenza esaminata, è dunque bene che le cancellerie fallimentari scelgano di inviare la notificazione sia all’impresa che alla persona fisica titolare; in tal modo si potrà evitare che si ripetano casi di nullità come quello scrutinato dalla Corte d’Appello di </a:t>
            </a:r>
            <a:r>
              <a:rPr lang="it-IT" dirty="0" smtClean="0"/>
              <a:t>Torino.</a:t>
            </a:r>
          </a:p>
          <a:p>
            <a:pPr algn="just"/>
            <a:r>
              <a:rPr lang="it-IT" dirty="0" smtClean="0"/>
              <a:t>Altro caso ipotizzabile il fallimento di una  </a:t>
            </a:r>
            <a:r>
              <a:rPr lang="it-IT" dirty="0" err="1" smtClean="0"/>
              <a:t>sas</a:t>
            </a:r>
            <a:r>
              <a:rPr lang="it-IT" dirty="0" smtClean="0"/>
              <a:t> e del socio accomandatario illimitatamente responsabile dotato di indirizzo pec perché ivi iscritto in ragione della sua qualità di ragioniere commercialista</a:t>
            </a:r>
            <a:endParaRPr lang="it-IT" dirty="0" smtClean="0"/>
          </a:p>
          <a:p>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71</a:t>
            </a:fld>
            <a:endParaRPr lang="it-IT"/>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Autofit/>
          </a:bodyPr>
          <a:lstStyle/>
          <a:p>
            <a:pPr algn="ctr"/>
            <a:r>
              <a:rPr lang="it-IT" sz="4000" b="1" dirty="0" smtClean="0">
                <a:solidFill>
                  <a:srgbClr val="FF0000"/>
                </a:solidFill>
                <a:latin typeface="Arial" charset="0"/>
                <a:cs typeface="Arial" charset="0"/>
              </a:rPr>
              <a:t>PRE-REQUISITI PER LA NOTIFICA A MEZZO PEC</a:t>
            </a:r>
            <a:endParaRPr lang="it-IT" sz="4000" dirty="0"/>
          </a:p>
        </p:txBody>
      </p:sp>
      <p:sp>
        <p:nvSpPr>
          <p:cNvPr id="67586" name="Segnaposto contenuto 2"/>
          <p:cNvSpPr>
            <a:spLocks noGrp="1"/>
          </p:cNvSpPr>
          <p:nvPr>
            <p:ph idx="1"/>
          </p:nvPr>
        </p:nvSpPr>
        <p:spPr>
          <a:xfrm>
            <a:off x="900113" y="1988840"/>
            <a:ext cx="7272337" cy="4392340"/>
          </a:xfrm>
        </p:spPr>
        <p:txBody>
          <a:bodyPr>
            <a:normAutofit fontScale="92500" lnSpcReduction="10000"/>
          </a:bodyPr>
          <a:lstStyle/>
          <a:p>
            <a:pPr algn="just" eaLnBrk="1" hangingPunct="1">
              <a:lnSpc>
                <a:spcPct val="80000"/>
              </a:lnSpc>
              <a:buNone/>
            </a:pPr>
            <a:r>
              <a:rPr lang="it-IT" sz="3600" dirty="0" smtClean="0">
                <a:solidFill>
                  <a:srgbClr val="0070C0"/>
                </a:solidFill>
              </a:rPr>
              <a:t>3) Possedere una firma digitale il cui certificato non sia scaduto o revocato e soprattutto </a:t>
            </a:r>
            <a:r>
              <a:rPr lang="it-IT" sz="3600" b="1" u="sng" dirty="0" smtClean="0">
                <a:solidFill>
                  <a:srgbClr val="0070C0"/>
                </a:solidFill>
              </a:rPr>
              <a:t>funzionante</a:t>
            </a:r>
          </a:p>
          <a:p>
            <a:pPr algn="just" eaLnBrk="1" hangingPunct="1">
              <a:lnSpc>
                <a:spcPct val="80000"/>
              </a:lnSpc>
              <a:buFont typeface="Arial" charset="0"/>
              <a:buNone/>
            </a:pPr>
            <a:endParaRPr lang="it-IT" sz="2000" b="1" u="sng" dirty="0" smtClean="0"/>
          </a:p>
          <a:p>
            <a:pPr algn="just" eaLnBrk="1" hangingPunct="1">
              <a:lnSpc>
                <a:spcPct val="80000"/>
              </a:lnSpc>
              <a:buFont typeface="Arial" charset="0"/>
              <a:buNone/>
            </a:pPr>
            <a:r>
              <a:rPr lang="it-IT" sz="2400" dirty="0" smtClean="0"/>
              <a:t>Dal 15.05.2014, data di entrata in vigore delle nuove specifiche tecniche previste dall’art. 34 del D.M. 44/2011, ed in particolare dell’art. 12 n. 2, viene introdotta una nuova modalità di firma denominata </a:t>
            </a:r>
            <a:r>
              <a:rPr lang="it-IT" sz="2400" b="1" dirty="0" err="1" smtClean="0"/>
              <a:t>PAdES-BES</a:t>
            </a:r>
            <a:r>
              <a:rPr lang="it-IT" sz="2400" b="1" dirty="0" smtClean="0"/>
              <a:t> (o </a:t>
            </a:r>
            <a:r>
              <a:rPr lang="it-IT" sz="2400" b="1" dirty="0" err="1" smtClean="0"/>
              <a:t>PAdES</a:t>
            </a:r>
            <a:r>
              <a:rPr lang="it-IT" sz="2400" b="1" dirty="0" smtClean="0"/>
              <a:t>) </a:t>
            </a:r>
            <a:r>
              <a:rPr lang="it-IT" sz="2400" dirty="0" smtClean="0"/>
              <a:t>oltre a quella già prevista dalle precedenti specifiche tecniche del 2011, </a:t>
            </a:r>
            <a:r>
              <a:rPr lang="it-IT" sz="2400" dirty="0" err="1" smtClean="0"/>
              <a:t>CAdES-BES</a:t>
            </a:r>
            <a:r>
              <a:rPr lang="it-IT" sz="2400" dirty="0" smtClean="0"/>
              <a:t>.</a:t>
            </a:r>
          </a:p>
          <a:p>
            <a:pPr algn="just" eaLnBrk="1" hangingPunct="1">
              <a:lnSpc>
                <a:spcPct val="80000"/>
              </a:lnSpc>
              <a:buFont typeface="Arial" charset="0"/>
              <a:buNone/>
            </a:pPr>
            <a:r>
              <a:rPr lang="it-IT" sz="2400" dirty="0" smtClean="0"/>
              <a:t>La firma </a:t>
            </a:r>
            <a:r>
              <a:rPr lang="it-IT" sz="2400" dirty="0" err="1" smtClean="0"/>
              <a:t>PAdES</a:t>
            </a:r>
            <a:r>
              <a:rPr lang="it-IT" sz="2400" dirty="0" smtClean="0"/>
              <a:t> riguarda i documenti in formato pdf (quindi sia i </a:t>
            </a:r>
            <a:r>
              <a:rPr lang="it-IT" sz="2400" dirty="0" err="1" smtClean="0"/>
              <a:t>pdf-testo</a:t>
            </a:r>
            <a:r>
              <a:rPr lang="it-IT" sz="2400" dirty="0" smtClean="0"/>
              <a:t> che i pdf immagine) e rende l’atto visibile come un normale atto pdf pur se sottoscritto digitalmente con tutti i requisiti di legge.</a:t>
            </a:r>
          </a:p>
          <a:p>
            <a:pPr eaLnBrk="1" hangingPunct="1">
              <a:lnSpc>
                <a:spcPct val="80000"/>
              </a:lnSpc>
              <a:buFont typeface="Arial" charset="0"/>
              <a:buNone/>
            </a:pPr>
            <a:endParaRPr lang="it-IT" sz="2400" b="1" u="sng" dirty="0" smtClean="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72</a:t>
            </a:fld>
            <a:endParaRPr lang="it-IT"/>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20688"/>
            <a:ext cx="8229600" cy="1008112"/>
          </a:xfrm>
        </p:spPr>
        <p:txBody>
          <a:bodyPr>
            <a:normAutofit fontScale="90000"/>
          </a:bodyPr>
          <a:lstStyle/>
          <a:p>
            <a:pPr algn="ctr"/>
            <a:r>
              <a:rPr lang="it-IT" sz="3600" b="1" u="sng" dirty="0" smtClean="0">
                <a:solidFill>
                  <a:srgbClr val="FF0000"/>
                </a:solidFill>
              </a:rPr>
              <a:t/>
            </a:r>
            <a:br>
              <a:rPr lang="it-IT" sz="3600" b="1" u="sng" dirty="0" smtClean="0">
                <a:solidFill>
                  <a:srgbClr val="FF0000"/>
                </a:solidFill>
              </a:rPr>
            </a:br>
            <a:r>
              <a:rPr lang="it-IT" sz="3600" b="1" u="sng" dirty="0" smtClean="0">
                <a:solidFill>
                  <a:srgbClr val="FF0000"/>
                </a:solidFill>
              </a:rPr>
              <a:t/>
            </a:r>
            <a:br>
              <a:rPr lang="it-IT" sz="3600" b="1" u="sng" dirty="0" smtClean="0">
                <a:solidFill>
                  <a:srgbClr val="FF0000"/>
                </a:solidFill>
              </a:rPr>
            </a:br>
            <a:r>
              <a:rPr lang="it-IT" sz="3600" b="1" u="sng" dirty="0" smtClean="0">
                <a:solidFill>
                  <a:srgbClr val="FF0000"/>
                </a:solidFill>
              </a:rPr>
              <a:t/>
            </a:r>
            <a:br>
              <a:rPr lang="it-IT" sz="3600" b="1" u="sng" dirty="0" smtClean="0">
                <a:solidFill>
                  <a:srgbClr val="FF0000"/>
                </a:solidFill>
              </a:rPr>
            </a:br>
            <a:r>
              <a:rPr lang="it-IT" sz="3600" b="1" u="sng" dirty="0" smtClean="0">
                <a:solidFill>
                  <a:srgbClr val="FF0000"/>
                </a:solidFill>
              </a:rPr>
              <a:t/>
            </a:r>
            <a:br>
              <a:rPr lang="it-IT" sz="3600" b="1" u="sng" dirty="0" smtClean="0">
                <a:solidFill>
                  <a:srgbClr val="FF0000"/>
                </a:solidFill>
              </a:rPr>
            </a:br>
            <a:r>
              <a:rPr lang="it-IT" sz="3600" b="1" u="sng" dirty="0" smtClean="0">
                <a:solidFill>
                  <a:srgbClr val="FF0000"/>
                </a:solidFill>
              </a:rPr>
              <a:t/>
            </a:r>
            <a:br>
              <a:rPr lang="it-IT" sz="3600" b="1" u="sng" dirty="0" smtClean="0">
                <a:solidFill>
                  <a:srgbClr val="FF0000"/>
                </a:solidFill>
              </a:rPr>
            </a:br>
            <a:r>
              <a:rPr lang="it-IT" sz="3600" b="1" u="sng" dirty="0" smtClean="0">
                <a:solidFill>
                  <a:srgbClr val="FF0000"/>
                </a:solidFill>
              </a:rPr>
              <a:t/>
            </a:r>
            <a:br>
              <a:rPr lang="it-IT" sz="3600" b="1" u="sng" dirty="0" smtClean="0">
                <a:solidFill>
                  <a:srgbClr val="FF0000"/>
                </a:solidFill>
              </a:rPr>
            </a:br>
            <a:r>
              <a:rPr lang="it-IT" sz="3600" b="1" u="sng" dirty="0" smtClean="0">
                <a:solidFill>
                  <a:srgbClr val="FF0000"/>
                </a:solidFill>
              </a:rPr>
              <a:t/>
            </a:r>
            <a:br>
              <a:rPr lang="it-IT" sz="3600" b="1" u="sng" dirty="0" smtClean="0">
                <a:solidFill>
                  <a:srgbClr val="FF0000"/>
                </a:solidFill>
              </a:rPr>
            </a:br>
            <a:r>
              <a:rPr lang="it-IT" sz="3600" b="1" u="sng" dirty="0" smtClean="0">
                <a:solidFill>
                  <a:srgbClr val="FF0000"/>
                </a:solidFill>
              </a:rPr>
              <a:t/>
            </a:r>
            <a:br>
              <a:rPr lang="it-IT" sz="3600" b="1" u="sng" dirty="0" smtClean="0">
                <a:solidFill>
                  <a:srgbClr val="FF0000"/>
                </a:solidFill>
              </a:rPr>
            </a:br>
            <a:r>
              <a:rPr lang="it-IT" sz="3600" b="1" u="sng" dirty="0" smtClean="0">
                <a:solidFill>
                  <a:srgbClr val="FF0000"/>
                </a:solidFill>
              </a:rPr>
              <a:t/>
            </a:r>
            <a:br>
              <a:rPr lang="it-IT" sz="3600" b="1" u="sng" dirty="0" smtClean="0">
                <a:solidFill>
                  <a:srgbClr val="FF0000"/>
                </a:solidFill>
              </a:rPr>
            </a:br>
            <a:r>
              <a:rPr lang="it-IT" sz="3600" b="1" u="sng" dirty="0" smtClean="0">
                <a:solidFill>
                  <a:srgbClr val="FF0000"/>
                </a:solidFill>
              </a:rPr>
              <a:t>Esempi di firma </a:t>
            </a:r>
            <a:r>
              <a:rPr lang="it-IT" sz="3600" b="1" u="sng" dirty="0" err="1" smtClean="0">
                <a:solidFill>
                  <a:srgbClr val="FF0000"/>
                </a:solidFill>
              </a:rPr>
              <a:t>CAdES-BES</a:t>
            </a:r>
            <a:r>
              <a:rPr lang="it-IT" sz="3600" b="1" u="sng" dirty="0" smtClean="0">
                <a:solidFill>
                  <a:srgbClr val="FF0000"/>
                </a:solidFill>
              </a:rPr>
              <a:t> e </a:t>
            </a:r>
            <a:r>
              <a:rPr lang="it-IT" sz="3600" b="1" u="sng" dirty="0" err="1" smtClean="0">
                <a:solidFill>
                  <a:srgbClr val="FF0000"/>
                </a:solidFill>
              </a:rPr>
              <a:t>PAdES-BES</a:t>
            </a:r>
            <a:r>
              <a:rPr lang="it-IT" sz="3600" b="1" u="sng" dirty="0" smtClean="0">
                <a:solidFill>
                  <a:srgbClr val="FF0000"/>
                </a:solidFill>
              </a:rPr>
              <a:t/>
            </a:r>
            <a:br>
              <a:rPr lang="it-IT" sz="3600" b="1" u="sng" dirty="0" smtClean="0">
                <a:solidFill>
                  <a:srgbClr val="FF0000"/>
                </a:solidFill>
              </a:rPr>
            </a:br>
            <a:r>
              <a:rPr lang="it-IT" sz="3600" b="1" dirty="0" smtClean="0">
                <a:solidFill>
                  <a:srgbClr val="FF0000"/>
                </a:solidFill>
              </a:rPr>
              <a:t> cartella esempi n. 4</a:t>
            </a:r>
            <a:endParaRPr lang="it-IT" sz="3600" dirty="0"/>
          </a:p>
        </p:txBody>
      </p:sp>
      <p:pic>
        <p:nvPicPr>
          <p:cNvPr id="5" name="Picture 2" descr="C:\Users\HP ENVY\Desktop\Immagine.jpg"/>
          <p:cNvPicPr>
            <a:picLocks noGrp="1" noChangeAspect="1" noChangeArrowheads="1"/>
          </p:cNvPicPr>
          <p:nvPr>
            <p:ph idx="1"/>
          </p:nvPr>
        </p:nvPicPr>
        <p:blipFill>
          <a:blip r:embed="rId2" cstate="print"/>
          <a:srcRect/>
          <a:stretch>
            <a:fillRect/>
          </a:stretch>
        </p:blipFill>
        <p:spPr bwMode="auto">
          <a:xfrm>
            <a:off x="2555776" y="1916832"/>
            <a:ext cx="4238625" cy="4320480"/>
          </a:xfrm>
          <a:prstGeom prst="rect">
            <a:avLst/>
          </a:prstGeom>
          <a:noFill/>
          <a:ln w="9525">
            <a:noFill/>
            <a:miter lim="800000"/>
            <a:headEnd/>
            <a:tailEnd/>
          </a:ln>
        </p:spPr>
      </p:pic>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73</a:t>
            </a:fld>
            <a:endParaRPr lang="it-IT"/>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just"/>
            <a:r>
              <a:rPr lang="it-IT" sz="4400" b="1" dirty="0" smtClean="0">
                <a:solidFill>
                  <a:srgbClr val="FF0000"/>
                </a:solidFill>
                <a:latin typeface="Arial" panose="020B0604020202020204" pitchFamily="34" charset="0"/>
                <a:cs typeface="Arial" panose="020B0604020202020204" pitchFamily="34" charset="0"/>
              </a:rPr>
              <a:t>PRE-REQUISITI PER LA NOTIFICA A MEZZO PEC</a:t>
            </a:r>
            <a:endParaRPr lang="it-IT" sz="4400" dirty="0"/>
          </a:p>
        </p:txBody>
      </p:sp>
      <p:sp>
        <p:nvSpPr>
          <p:cNvPr id="3" name="Segnaposto contenuto 2"/>
          <p:cNvSpPr>
            <a:spLocks noGrp="1"/>
          </p:cNvSpPr>
          <p:nvPr>
            <p:ph idx="1"/>
          </p:nvPr>
        </p:nvSpPr>
        <p:spPr/>
        <p:txBody>
          <a:bodyPr>
            <a:normAutofit lnSpcReduction="10000"/>
          </a:bodyPr>
          <a:lstStyle/>
          <a:p>
            <a:r>
              <a:rPr lang="it-IT" dirty="0" smtClean="0">
                <a:solidFill>
                  <a:srgbClr val="0070C0"/>
                </a:solidFill>
              </a:rPr>
              <a:t>4) POSSEDERE UN INDIRIZZO PEC ISCRITTO NEI PUBBLICI REGISTRI.</a:t>
            </a:r>
          </a:p>
          <a:p>
            <a:r>
              <a:rPr lang="it-IT" sz="2400" dirty="0" smtClean="0"/>
              <a:t>L’indirizzo PEC dell’avvocato  mittente la notifica </a:t>
            </a:r>
            <a:r>
              <a:rPr lang="it-IT" sz="2400" b="1" dirty="0" smtClean="0"/>
              <a:t>deve essere presente </a:t>
            </a:r>
            <a:r>
              <a:rPr lang="it-IT" sz="2400" dirty="0" smtClean="0"/>
              <a:t>nei pubblici registri indicati dalla legge.</a:t>
            </a:r>
          </a:p>
          <a:p>
            <a:pPr algn="just"/>
            <a:r>
              <a:rPr lang="it-IT" sz="2400" dirty="0" smtClean="0"/>
              <a:t>L’avvocato e gli altri soggetti obbligatoriamente tenuti a possedere una casella pec possono avere </a:t>
            </a:r>
            <a:r>
              <a:rPr lang="it-IT" sz="2400" dirty="0" err="1" smtClean="0"/>
              <a:t>piu’</a:t>
            </a:r>
            <a:r>
              <a:rPr lang="it-IT" sz="2400" dirty="0" smtClean="0"/>
              <a:t> caselle di posta elettronica certificata.</a:t>
            </a:r>
          </a:p>
          <a:p>
            <a:pPr algn="just"/>
            <a:r>
              <a:rPr lang="it-IT" sz="2400" dirty="0" smtClean="0"/>
              <a:t>L’avvocato notificatore a mezzo pec deve utilizzare “in uscita” l’indirizzo pec che risulta dal </a:t>
            </a:r>
            <a:r>
              <a:rPr lang="it-IT" sz="2400" dirty="0" err="1" smtClean="0"/>
              <a:t>re.gin.de</a:t>
            </a:r>
            <a:r>
              <a:rPr lang="it-IT" sz="2400" dirty="0" smtClean="0"/>
              <a:t> (quello per intenderci in cui riceviamo le comunicazioni dalle cancellerie dei Tribunali).</a:t>
            </a:r>
            <a:endParaRPr lang="it-IT" sz="2400"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74</a:t>
            </a:fld>
            <a:endParaRPr lang="it-IT"/>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57200" y="548680"/>
            <a:ext cx="8229600" cy="1298408"/>
          </a:xfrm>
        </p:spPr>
        <p:txBody>
          <a:bodyPr>
            <a:normAutofit fontScale="90000"/>
          </a:bodyPr>
          <a:lstStyle/>
          <a:p>
            <a:pPr algn="ctr"/>
            <a:r>
              <a:rPr lang="it-IT" dirty="0" smtClean="0"/>
              <a:t/>
            </a:r>
            <a:br>
              <a:rPr lang="it-IT" dirty="0" smtClean="0"/>
            </a:br>
            <a:r>
              <a:rPr lang="it-IT" dirty="0" smtClean="0"/>
              <a:t/>
            </a:r>
            <a:br>
              <a:rPr lang="it-IT" dirty="0" smtClean="0"/>
            </a:br>
            <a:r>
              <a:rPr lang="it-IT" dirty="0" smtClean="0"/>
              <a:t/>
            </a:r>
            <a:br>
              <a:rPr lang="it-IT" dirty="0" smtClean="0"/>
            </a:br>
            <a:r>
              <a:rPr lang="it-IT" sz="4900" b="1" dirty="0" smtClean="0">
                <a:solidFill>
                  <a:srgbClr val="FF0000"/>
                </a:solidFill>
                <a:latin typeface="Arial" panose="020B0604020202020204" pitchFamily="34" charset="0"/>
                <a:cs typeface="Arial" panose="020B0604020202020204" pitchFamily="34" charset="0"/>
              </a:rPr>
              <a:t>PRE-REQUISITI NON PIU’ RICHIESTI</a:t>
            </a:r>
            <a:endParaRPr lang="it-IT" sz="4900" dirty="0"/>
          </a:p>
        </p:txBody>
      </p:sp>
      <p:sp>
        <p:nvSpPr>
          <p:cNvPr id="3" name="Segnaposto contenuto 2"/>
          <p:cNvSpPr>
            <a:spLocks noGrp="1"/>
          </p:cNvSpPr>
          <p:nvPr>
            <p:ph idx="1"/>
          </p:nvPr>
        </p:nvSpPr>
        <p:spPr>
          <a:xfrm>
            <a:off x="900113" y="1988840"/>
            <a:ext cx="7343775" cy="4608512"/>
          </a:xfrm>
        </p:spPr>
        <p:txBody>
          <a:bodyPr rtlCol="0">
            <a:normAutofit fontScale="32500" lnSpcReduction="20000"/>
          </a:bodyPr>
          <a:lstStyle/>
          <a:p>
            <a:pPr marL="0" indent="0" algn="just" eaLnBrk="1" fontAlgn="auto" hangingPunct="1">
              <a:spcAft>
                <a:spcPts val="0"/>
              </a:spcAft>
              <a:buFont typeface="Arial" panose="020B0604020202020204" pitchFamily="34" charset="0"/>
              <a:buNone/>
              <a:defRPr/>
            </a:pPr>
            <a:r>
              <a:rPr lang="it-IT" sz="6700" dirty="0" smtClean="0"/>
              <a:t>L’avvocato notificatore a mezzo PEC  </a:t>
            </a:r>
            <a:r>
              <a:rPr lang="it-IT" sz="6700" b="1" u="sng" dirty="0" smtClean="0"/>
              <a:t>non deve più</a:t>
            </a:r>
            <a:r>
              <a:rPr lang="it-IT" sz="6700" dirty="0" smtClean="0"/>
              <a:t>:</a:t>
            </a:r>
          </a:p>
          <a:p>
            <a:pPr marL="0" indent="0" algn="just" eaLnBrk="1" fontAlgn="auto" hangingPunct="1">
              <a:spcAft>
                <a:spcPts val="0"/>
              </a:spcAft>
              <a:buFont typeface="Arial" panose="020B0604020202020204" pitchFamily="34" charset="0"/>
              <a:buNone/>
              <a:defRPr/>
            </a:pPr>
            <a:endParaRPr lang="it-IT" sz="6700" dirty="0" smtClean="0"/>
          </a:p>
          <a:p>
            <a:pPr algn="just" eaLnBrk="1" fontAlgn="auto" hangingPunct="1">
              <a:spcAft>
                <a:spcPts val="0"/>
              </a:spcAft>
              <a:buFont typeface="Wingdings" panose="05000000000000000000" pitchFamily="2" charset="2"/>
              <a:buChar char="ü"/>
              <a:defRPr/>
            </a:pPr>
            <a:r>
              <a:rPr lang="it-IT" sz="4400" dirty="0"/>
              <a:t> </a:t>
            </a:r>
            <a:r>
              <a:rPr lang="it-IT" sz="8000" dirty="0" smtClean="0"/>
              <a:t>Possedere l’autorizzazione alla notifica in proprio da parte del proprio Consiglio dell’Ordine</a:t>
            </a:r>
          </a:p>
          <a:p>
            <a:pPr algn="just" eaLnBrk="1" fontAlgn="auto" hangingPunct="1">
              <a:spcAft>
                <a:spcPts val="0"/>
              </a:spcAft>
              <a:buFont typeface="Wingdings" panose="05000000000000000000" pitchFamily="2" charset="2"/>
              <a:buChar char="ü"/>
              <a:defRPr/>
            </a:pPr>
            <a:endParaRPr lang="it-IT" sz="4400" dirty="0" smtClean="0"/>
          </a:p>
          <a:p>
            <a:pPr marL="0" indent="0" algn="just" eaLnBrk="1" fontAlgn="auto" hangingPunct="1">
              <a:spcAft>
                <a:spcPts val="0"/>
              </a:spcAft>
              <a:buFont typeface="Arial" panose="020B0604020202020204" pitchFamily="34" charset="0"/>
              <a:buNone/>
              <a:defRPr/>
            </a:pPr>
            <a:r>
              <a:rPr lang="it-IT" sz="5100" dirty="0"/>
              <a:t>L’art. 46 co. 1 </a:t>
            </a:r>
            <a:r>
              <a:rPr lang="it-IT" sz="5100" dirty="0" err="1"/>
              <a:t>lett</a:t>
            </a:r>
            <a:r>
              <a:rPr lang="it-IT" sz="5100" dirty="0"/>
              <a:t>. a) del Decreto Legge n. 90 del 24 giugno 2014, convertito con modificazioni dalla legge 11 agosto 2014 n. 114, modificando l’art. 1 della Legge n. 53/1994, </a:t>
            </a:r>
            <a:r>
              <a:rPr lang="it-IT" sz="5100" b="1" dirty="0"/>
              <a:t>elimina il </a:t>
            </a:r>
            <a:r>
              <a:rPr lang="it-IT" sz="5100" b="1" dirty="0" err="1"/>
              <a:t>pre</a:t>
            </a:r>
            <a:r>
              <a:rPr lang="it-IT" sz="5100" b="1" dirty="0"/>
              <a:t>-requisito dell’autorizzazione del COA di appartenenza per poter effettuare notifiche in proprio a mezzo PEC. </a:t>
            </a:r>
            <a:r>
              <a:rPr lang="it-IT" sz="5100" dirty="0"/>
              <a:t>Viene anche</a:t>
            </a:r>
            <a:r>
              <a:rPr lang="it-IT" sz="5100" b="1" dirty="0"/>
              <a:t> abolito l’obbligo di indicare nella relata di notifica telematica l’autorizzazione del COA di appartenenza</a:t>
            </a:r>
            <a:r>
              <a:rPr lang="it-IT" sz="5100" b="1" dirty="0" smtClean="0"/>
              <a:t>.</a:t>
            </a:r>
            <a:br>
              <a:rPr lang="it-IT" sz="5100" b="1" dirty="0" smtClean="0"/>
            </a:br>
            <a:endParaRPr lang="it-IT" sz="5100" b="1" dirty="0" smtClean="0"/>
          </a:p>
          <a:p>
            <a:pPr marL="0" indent="0" algn="just" eaLnBrk="1" fontAlgn="auto" hangingPunct="1">
              <a:spcAft>
                <a:spcPts val="0"/>
              </a:spcAft>
              <a:buFont typeface="Arial" panose="020B0604020202020204" pitchFamily="34" charset="0"/>
              <a:buNone/>
              <a:defRPr/>
            </a:pPr>
            <a:r>
              <a:rPr lang="it-IT" sz="6000" b="1" dirty="0" smtClean="0">
                <a:solidFill>
                  <a:srgbClr val="FF0000"/>
                </a:solidFill>
              </a:rPr>
              <a:t>N.B. L’autorizzazione è ancora necessaria per le notifiche in  proprio a mezzo del servizio postale</a:t>
            </a:r>
            <a:endParaRPr lang="it-IT" sz="6000" dirty="0">
              <a:solidFill>
                <a:srgbClr val="FF0000"/>
              </a:solidFill>
            </a:endParaRPr>
          </a:p>
          <a:p>
            <a:pPr marL="0" indent="0" eaLnBrk="1" fontAlgn="auto" hangingPunct="1">
              <a:spcAft>
                <a:spcPts val="0"/>
              </a:spcAft>
              <a:buFont typeface="Arial" panose="020B0604020202020204" pitchFamily="34" charset="0"/>
              <a:buNone/>
              <a:defRPr/>
            </a:pPr>
            <a:endParaRPr lang="it-IT" sz="4400"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75</a:t>
            </a:fld>
            <a:endParaRPr lang="it-IT"/>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57200" y="548680"/>
            <a:ext cx="8229600" cy="1298408"/>
          </a:xfrm>
        </p:spPr>
        <p:txBody>
          <a:bodyPr>
            <a:normAutofit fontScale="90000"/>
          </a:bodyPr>
          <a:lstStyle/>
          <a:p>
            <a:pPr algn="ctr"/>
            <a:r>
              <a:rPr lang="it-IT" sz="5400" b="1" dirty="0" smtClean="0">
                <a:solidFill>
                  <a:srgbClr val="FF0000"/>
                </a:solidFill>
                <a:latin typeface="Arial" panose="020B0604020202020204" pitchFamily="34" charset="0"/>
                <a:cs typeface="Arial" panose="020B0604020202020204" pitchFamily="34" charset="0"/>
              </a:rPr>
              <a:t>PRE-REQUISITI NON PIU’ RICHIESTI</a:t>
            </a:r>
            <a:endParaRPr lang="it-IT" dirty="0"/>
          </a:p>
        </p:txBody>
      </p:sp>
      <p:sp>
        <p:nvSpPr>
          <p:cNvPr id="3" name="Segnaposto contenuto 2"/>
          <p:cNvSpPr>
            <a:spLocks noGrp="1"/>
          </p:cNvSpPr>
          <p:nvPr>
            <p:ph idx="1"/>
          </p:nvPr>
        </p:nvSpPr>
        <p:spPr>
          <a:xfrm>
            <a:off x="900113" y="1988839"/>
            <a:ext cx="7343775" cy="4753273"/>
          </a:xfrm>
        </p:spPr>
        <p:txBody>
          <a:bodyPr rtlCol="0">
            <a:normAutofit fontScale="47500" lnSpcReduction="20000"/>
          </a:bodyPr>
          <a:lstStyle/>
          <a:p>
            <a:pPr marL="0" indent="0" algn="just" eaLnBrk="1" fontAlgn="auto" hangingPunct="1">
              <a:spcAft>
                <a:spcPts val="0"/>
              </a:spcAft>
              <a:buFont typeface="Arial" panose="020B0604020202020204" pitchFamily="34" charset="0"/>
              <a:buNone/>
              <a:defRPr/>
            </a:pPr>
            <a:r>
              <a:rPr lang="it-IT" sz="4400" dirty="0"/>
              <a:t> </a:t>
            </a:r>
            <a:r>
              <a:rPr lang="it-IT" sz="5100" dirty="0"/>
              <a:t>L’avvocato notificatore a mezzo PEC  </a:t>
            </a:r>
            <a:r>
              <a:rPr lang="it-IT" sz="5100" b="1" u="sng" dirty="0"/>
              <a:t>non deve più</a:t>
            </a:r>
            <a:r>
              <a:rPr lang="it-IT" sz="5100" dirty="0" smtClean="0"/>
              <a:t>:</a:t>
            </a:r>
          </a:p>
          <a:p>
            <a:pPr marL="0" indent="0" algn="just" eaLnBrk="1" fontAlgn="auto" hangingPunct="1">
              <a:spcAft>
                <a:spcPts val="0"/>
              </a:spcAft>
              <a:buFont typeface="Arial" panose="020B0604020202020204" pitchFamily="34" charset="0"/>
              <a:buNone/>
              <a:defRPr/>
            </a:pPr>
            <a:endParaRPr lang="it-IT" sz="4600" dirty="0"/>
          </a:p>
          <a:p>
            <a:pPr eaLnBrk="1" fontAlgn="auto" hangingPunct="1">
              <a:spcAft>
                <a:spcPts val="0"/>
              </a:spcAft>
              <a:buFont typeface="Wingdings" panose="05000000000000000000" pitchFamily="2" charset="2"/>
              <a:buChar char="ü"/>
              <a:defRPr/>
            </a:pPr>
            <a:r>
              <a:rPr lang="it-IT" sz="4400" dirty="0" smtClean="0"/>
              <a:t> </a:t>
            </a:r>
            <a:r>
              <a:rPr lang="it-IT" sz="5800" dirty="0" smtClean="0"/>
              <a:t>Pagare la marca da euro 2,58 (fino a due destinatari), euro 7,70 (da tre a sei), euro 12,40 (più di sei)</a:t>
            </a:r>
            <a:r>
              <a:rPr lang="it-IT" sz="5100" dirty="0" smtClean="0"/>
              <a:t/>
            </a:r>
            <a:br>
              <a:rPr lang="it-IT" sz="5100" dirty="0" smtClean="0"/>
            </a:br>
            <a:endParaRPr lang="it-IT" sz="5100" dirty="0" smtClean="0"/>
          </a:p>
          <a:p>
            <a:pPr marL="0" indent="0" algn="just" eaLnBrk="1" fontAlgn="auto" hangingPunct="1">
              <a:spcAft>
                <a:spcPts val="0"/>
              </a:spcAft>
              <a:buFont typeface="Arial" panose="020B0604020202020204" pitchFamily="34" charset="0"/>
              <a:buNone/>
              <a:defRPr/>
            </a:pPr>
            <a:r>
              <a:rPr lang="it-IT" sz="3800" dirty="0" smtClean="0"/>
              <a:t>L’art</a:t>
            </a:r>
            <a:r>
              <a:rPr lang="it-IT" sz="3800" dirty="0"/>
              <a:t>. 46 co. 1 </a:t>
            </a:r>
            <a:r>
              <a:rPr lang="it-IT" sz="3800" dirty="0" err="1"/>
              <a:t>lett</a:t>
            </a:r>
            <a:r>
              <a:rPr lang="it-IT" sz="3800" dirty="0"/>
              <a:t>. a) del Decreto Legge n. 90 del 24 giugno 2014, convertito con modificazioni dalla legge 11 agosto 2014 n. 114, modificando l’art. 1 della Legge n. 53/1994, dispone la totale esenzione del pagamento dei diritti per le notifiche telematiche </a:t>
            </a:r>
            <a:r>
              <a:rPr lang="it-IT" sz="3800" dirty="0" smtClean="0"/>
              <a:t>in proprio. </a:t>
            </a:r>
            <a:br>
              <a:rPr lang="it-IT" sz="3800" dirty="0" smtClean="0"/>
            </a:br>
            <a:r>
              <a:rPr lang="it-IT" sz="3800" dirty="0" smtClean="0"/>
              <a:t/>
            </a:r>
            <a:br>
              <a:rPr lang="it-IT" sz="3800" dirty="0" smtClean="0"/>
            </a:br>
            <a:r>
              <a:rPr lang="it-IT" sz="3800" dirty="0" smtClean="0"/>
              <a:t>N.B. </a:t>
            </a:r>
            <a:r>
              <a:rPr lang="it-IT" sz="3800" u="sng" dirty="0" smtClean="0"/>
              <a:t>La </a:t>
            </a:r>
            <a:r>
              <a:rPr lang="it-IT" sz="3800" u="sng" dirty="0"/>
              <a:t>marca si paga ancora  per le notifiche in proprio mezzo del servizio postale.</a:t>
            </a:r>
          </a:p>
          <a:p>
            <a:pPr marL="0" indent="0" eaLnBrk="1" fontAlgn="auto" hangingPunct="1">
              <a:spcAft>
                <a:spcPts val="0"/>
              </a:spcAft>
              <a:buFont typeface="Arial" panose="020B0604020202020204" pitchFamily="34" charset="0"/>
              <a:buNone/>
              <a:defRPr/>
            </a:pPr>
            <a:endParaRPr lang="it-IT" sz="4400"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76</a:t>
            </a:fld>
            <a:endParaRPr lang="it-IT"/>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Autofit/>
          </a:bodyPr>
          <a:lstStyle/>
          <a:p>
            <a:pPr algn="ctr"/>
            <a:r>
              <a:rPr lang="it-IT" sz="4400" b="1" dirty="0" smtClean="0">
                <a:solidFill>
                  <a:srgbClr val="FF0000"/>
                </a:solidFill>
                <a:latin typeface="Arial" panose="020B0604020202020204" pitchFamily="34" charset="0"/>
                <a:cs typeface="Arial" panose="020B0604020202020204" pitchFamily="34" charset="0"/>
              </a:rPr>
              <a:t>PRE-REQUISITI NON PIU’ RICHIESTI</a:t>
            </a:r>
            <a:endParaRPr lang="it-IT" sz="4400" dirty="0"/>
          </a:p>
        </p:txBody>
      </p:sp>
      <p:sp>
        <p:nvSpPr>
          <p:cNvPr id="3" name="Segnaposto contenuto 2"/>
          <p:cNvSpPr>
            <a:spLocks noGrp="1"/>
          </p:cNvSpPr>
          <p:nvPr>
            <p:ph idx="1"/>
          </p:nvPr>
        </p:nvSpPr>
        <p:spPr>
          <a:xfrm>
            <a:off x="900113" y="2420887"/>
            <a:ext cx="7343775" cy="4103737"/>
          </a:xfrm>
        </p:spPr>
        <p:txBody>
          <a:bodyPr rtlCol="0">
            <a:normAutofit fontScale="77500" lnSpcReduction="20000"/>
          </a:bodyPr>
          <a:lstStyle/>
          <a:p>
            <a:pPr marL="0" indent="0" eaLnBrk="1" fontAlgn="auto" hangingPunct="1">
              <a:spcAft>
                <a:spcPts val="0"/>
              </a:spcAft>
              <a:buFont typeface="Arial" panose="020B0604020202020204" pitchFamily="34" charset="0"/>
              <a:buNone/>
              <a:defRPr/>
            </a:pPr>
            <a:r>
              <a:rPr lang="it-IT" sz="4400" dirty="0"/>
              <a:t> L’avvocato notificatore a mezzo PEC  </a:t>
            </a:r>
            <a:r>
              <a:rPr lang="it-IT" sz="4400" b="1" u="sng" dirty="0"/>
              <a:t>non deve più</a:t>
            </a:r>
            <a:r>
              <a:rPr lang="it-IT" sz="4400" dirty="0" smtClean="0"/>
              <a:t>:</a:t>
            </a:r>
          </a:p>
          <a:p>
            <a:pPr marL="0" indent="0" eaLnBrk="1" fontAlgn="auto" hangingPunct="1">
              <a:spcAft>
                <a:spcPts val="0"/>
              </a:spcAft>
              <a:buFont typeface="Arial" panose="020B0604020202020204" pitchFamily="34" charset="0"/>
              <a:buNone/>
              <a:defRPr/>
            </a:pPr>
            <a:endParaRPr lang="it-IT" sz="4400" dirty="0"/>
          </a:p>
          <a:p>
            <a:pPr eaLnBrk="1" fontAlgn="auto" hangingPunct="1">
              <a:spcAft>
                <a:spcPts val="0"/>
              </a:spcAft>
              <a:buFont typeface="Wingdings" panose="05000000000000000000" pitchFamily="2" charset="2"/>
              <a:buChar char="ü"/>
              <a:defRPr/>
            </a:pPr>
            <a:r>
              <a:rPr lang="it-IT" sz="4400" dirty="0" smtClean="0"/>
              <a:t> Annotare la notifica nel registro cronologico</a:t>
            </a:r>
          </a:p>
          <a:p>
            <a:pPr marL="0" indent="0" eaLnBrk="1" fontAlgn="auto" hangingPunct="1">
              <a:spcAft>
                <a:spcPts val="0"/>
              </a:spcAft>
              <a:buFont typeface="Arial" panose="020B0604020202020204" pitchFamily="34" charset="0"/>
              <a:buNone/>
              <a:defRPr/>
            </a:pPr>
            <a:endParaRPr lang="it-IT" sz="4400" dirty="0" smtClean="0"/>
          </a:p>
          <a:p>
            <a:pPr marL="0" indent="0" algn="just" eaLnBrk="1" fontAlgn="auto" hangingPunct="1">
              <a:spcAft>
                <a:spcPts val="0"/>
              </a:spcAft>
              <a:buFont typeface="Arial" panose="020B0604020202020204" pitchFamily="34" charset="0"/>
              <a:buNone/>
              <a:defRPr/>
            </a:pPr>
            <a:r>
              <a:rPr lang="it-IT" sz="3500" dirty="0" smtClean="0"/>
              <a:t>N.B. L’annotazione agli estremi della notifica è ancora prescritta per le notifiche in proprio a mezzo del servizio postale</a:t>
            </a:r>
          </a:p>
          <a:p>
            <a:pPr marL="0" indent="0" eaLnBrk="1" fontAlgn="auto" hangingPunct="1">
              <a:spcAft>
                <a:spcPts val="0"/>
              </a:spcAft>
              <a:buFont typeface="Arial" panose="020B0604020202020204" pitchFamily="34" charset="0"/>
              <a:buNone/>
              <a:defRPr/>
            </a:pPr>
            <a:endParaRPr lang="it-IT" sz="3800" u="sng" dirty="0"/>
          </a:p>
          <a:p>
            <a:pPr marL="0" indent="0" eaLnBrk="1" fontAlgn="auto" hangingPunct="1">
              <a:spcAft>
                <a:spcPts val="0"/>
              </a:spcAft>
              <a:buFont typeface="Arial" panose="020B0604020202020204" pitchFamily="34" charset="0"/>
              <a:buNone/>
              <a:defRPr/>
            </a:pPr>
            <a:endParaRPr lang="it-IT" sz="4400"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77</a:t>
            </a:fld>
            <a:endParaRPr lang="it-IT"/>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Quali tipologie di atti posso notificare via pec?</a:t>
            </a:r>
            <a:endParaRPr lang="it-IT" dirty="0"/>
          </a:p>
        </p:txBody>
      </p:sp>
      <p:sp>
        <p:nvSpPr>
          <p:cNvPr id="3" name="Segnaposto contenuto 2"/>
          <p:cNvSpPr>
            <a:spLocks noGrp="1"/>
          </p:cNvSpPr>
          <p:nvPr>
            <p:ph idx="1"/>
          </p:nvPr>
        </p:nvSpPr>
        <p:spPr/>
        <p:txBody>
          <a:bodyPr/>
          <a:lstStyle/>
          <a:p>
            <a:pPr algn="just">
              <a:lnSpc>
                <a:spcPct val="150000"/>
              </a:lnSpc>
              <a:buFont typeface="Wingdings" pitchFamily="2" charset="2"/>
              <a:buChar char="Ø"/>
            </a:pPr>
            <a:r>
              <a:rPr lang="it-IT" sz="2400" b="1" dirty="0" smtClean="0">
                <a:solidFill>
                  <a:srgbClr val="0070C0"/>
                </a:solidFill>
                <a:latin typeface="Calibri" pitchFamily="34" charset="0"/>
              </a:rPr>
              <a:t> DOCUMENTI INFORMATICI (C.D. NATIVI) EX ART. 20, C.A.D.)</a:t>
            </a:r>
          </a:p>
          <a:p>
            <a:pPr algn="just">
              <a:lnSpc>
                <a:spcPct val="150000"/>
              </a:lnSpc>
              <a:buFont typeface="Wingdings" pitchFamily="2" charset="2"/>
              <a:buChar char="Ø"/>
            </a:pPr>
            <a:r>
              <a:rPr lang="it-IT" sz="2400" b="1" dirty="0" smtClean="0">
                <a:solidFill>
                  <a:srgbClr val="0070C0"/>
                </a:solidFill>
                <a:latin typeface="Calibri" pitchFamily="34" charset="0"/>
              </a:rPr>
              <a:t>COPIE INFORMATICHE </a:t>
            </a:r>
            <a:r>
              <a:rPr lang="it-IT" sz="2400" b="1" dirty="0" err="1" smtClean="0">
                <a:solidFill>
                  <a:srgbClr val="0070C0"/>
                </a:solidFill>
                <a:latin typeface="Calibri" pitchFamily="34" charset="0"/>
              </a:rPr>
              <a:t>DI</a:t>
            </a:r>
            <a:r>
              <a:rPr lang="it-IT" sz="2400" b="1" dirty="0" smtClean="0">
                <a:solidFill>
                  <a:srgbClr val="0070C0"/>
                </a:solidFill>
                <a:latin typeface="Calibri" pitchFamily="34" charset="0"/>
              </a:rPr>
              <a:t> ATTI ORIGINARIAMENTE FORMATI SU SUPPORTO ANALOGICO (EX ART. 22, COMMA 2, C.A.D.)</a:t>
            </a:r>
          </a:p>
          <a:p>
            <a:pPr algn="just">
              <a:lnSpc>
                <a:spcPct val="150000"/>
              </a:lnSpc>
              <a:buFont typeface="Wingdings" pitchFamily="2" charset="2"/>
              <a:buChar char="Ø"/>
            </a:pPr>
            <a:r>
              <a:rPr lang="it-IT" sz="2400" b="1" dirty="0" smtClean="0">
                <a:solidFill>
                  <a:srgbClr val="0070C0"/>
                </a:solidFill>
                <a:latin typeface="Calibri" pitchFamily="34" charset="0"/>
              </a:rPr>
              <a:t>ATTI DELLE PARTI, DEGLI AUSILIARI E DEL GIUDICE CHE SI TROVANO NEL FASCICOLO INFORMATICO O TRASMESSI IN ALLEGATO ALLE COMUNICAZIONI TELEMATICHE </a:t>
            </a:r>
          </a:p>
          <a:p>
            <a:pPr lvl="1" algn="just">
              <a:lnSpc>
                <a:spcPct val="150000"/>
              </a:lnSpc>
              <a:buFont typeface="Wingdings" pitchFamily="2" charset="2"/>
              <a:buChar char="Ø"/>
            </a:pPr>
            <a:r>
              <a:rPr lang="it-IT" sz="2200" b="1" dirty="0" smtClean="0">
                <a:solidFill>
                  <a:srgbClr val="0070C0"/>
                </a:solidFill>
                <a:latin typeface="Calibri" pitchFamily="34" charset="0"/>
              </a:rPr>
              <a:t>Copie informatiche e duplicati</a:t>
            </a:r>
          </a:p>
          <a:p>
            <a:pPr>
              <a:buNone/>
            </a:pPr>
            <a:endParaRPr lang="it-IT" sz="2800" dirty="0" smtClean="0">
              <a:solidFill>
                <a:srgbClr val="0070C0"/>
              </a:solidFill>
              <a:latin typeface="Calibri" pitchFamily="34" charset="0"/>
            </a:endParaRPr>
          </a:p>
          <a:p>
            <a:pPr>
              <a:buNone/>
            </a:pPr>
            <a:endParaRPr lang="it-IT" sz="2800" b="1" dirty="0" smtClean="0">
              <a:solidFill>
                <a:srgbClr val="0070C0"/>
              </a:solidFill>
              <a:latin typeface="Calibri" pitchFamily="34" charset="0"/>
            </a:endParaRPr>
          </a:p>
          <a:p>
            <a:endParaRPr lang="it-IT" sz="2800" b="1" dirty="0" smtClean="0">
              <a:solidFill>
                <a:srgbClr val="0070C0"/>
              </a:solidFill>
              <a:latin typeface="Calibri" pitchFamily="34" charset="0"/>
            </a:endParaRP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78</a:t>
            </a:fld>
            <a:endParaRPr lang="it-IT"/>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457200" y="704088"/>
            <a:ext cx="8229600" cy="996720"/>
          </a:xfrm>
        </p:spPr>
        <p:txBody>
          <a:bodyPr/>
          <a:lstStyle/>
          <a:p>
            <a:pPr algn="ctr"/>
            <a:r>
              <a:rPr lang="it-IT" b="1" i="1" dirty="0" smtClean="0">
                <a:solidFill>
                  <a:srgbClr val="FF0000"/>
                </a:solidFill>
              </a:rPr>
              <a:t>ATTI NOTIFICABILI VIA PEC</a:t>
            </a:r>
            <a:endParaRPr lang="it-IT" b="1" i="1" dirty="0">
              <a:solidFill>
                <a:srgbClr val="FF0000"/>
              </a:solidFill>
            </a:endParaRPr>
          </a:p>
        </p:txBody>
      </p:sp>
      <p:pic>
        <p:nvPicPr>
          <p:cNvPr id="5" name="Segnaposto contenuto 4" descr="Documento informatico.jpg"/>
          <p:cNvPicPr>
            <a:picLocks noGrp="1" noChangeAspect="1"/>
          </p:cNvPicPr>
          <p:nvPr>
            <p:ph idx="1"/>
          </p:nvPr>
        </p:nvPicPr>
        <p:blipFill>
          <a:blip r:embed="rId2" cstate="print"/>
          <a:stretch>
            <a:fillRect/>
          </a:stretch>
        </p:blipFill>
        <p:spPr>
          <a:xfrm>
            <a:off x="1691680" y="2492896"/>
            <a:ext cx="6101966" cy="3815762"/>
          </a:xfrm>
        </p:spPr>
      </p:pic>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79</a:t>
            </a:fld>
            <a:endParaRPr lang="it-IT"/>
          </a:p>
        </p:txBody>
      </p:sp>
      <p:sp>
        <p:nvSpPr>
          <p:cNvPr id="7" name="Rettangolo 6"/>
          <p:cNvSpPr/>
          <p:nvPr/>
        </p:nvSpPr>
        <p:spPr>
          <a:xfrm>
            <a:off x="1187624" y="1844823"/>
            <a:ext cx="7272808" cy="661720"/>
          </a:xfrm>
          <a:prstGeom prst="rect">
            <a:avLst/>
          </a:prstGeom>
        </p:spPr>
        <p:txBody>
          <a:bodyPr wrap="square">
            <a:spAutoFit/>
          </a:bodyPr>
          <a:lstStyle/>
          <a:p>
            <a:pPr marL="0" indent="0" eaLnBrk="1" hangingPunct="1">
              <a:buNone/>
              <a:defRPr/>
            </a:pPr>
            <a:r>
              <a:rPr lang="it-IT" sz="3700" dirty="0" smtClean="0">
                <a:solidFill>
                  <a:srgbClr val="0070C0"/>
                </a:solidFill>
                <a:latin typeface="Calibri" pitchFamily="34" charset="0"/>
              </a:rPr>
              <a:t>1</a:t>
            </a:r>
            <a:r>
              <a:rPr lang="it-IT" sz="2400" b="1" dirty="0" smtClean="0">
                <a:solidFill>
                  <a:srgbClr val="0070C0"/>
                </a:solidFill>
                <a:latin typeface="Calibri" pitchFamily="34" charset="0"/>
              </a:rPr>
              <a:t>. </a:t>
            </a:r>
            <a:r>
              <a:rPr lang="it-IT" sz="3200" b="1" dirty="0" smtClean="0">
                <a:solidFill>
                  <a:srgbClr val="0070C0"/>
                </a:solidFill>
                <a:latin typeface="Calibri" pitchFamily="34" charset="0"/>
              </a:rPr>
              <a:t>DOCUMENTI INFORMATICI (c.d. NATIVI)</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04664"/>
            <a:ext cx="8219256" cy="1368152"/>
          </a:xfrm>
        </p:spPr>
        <p:txBody>
          <a:bodyPr>
            <a:normAutofit fontScale="90000"/>
          </a:bodyPr>
          <a:lstStyle/>
          <a:p>
            <a:pPr algn="just"/>
            <a:r>
              <a:rPr lang="it-IT" b="1" dirty="0" smtClean="0"/>
              <a:t/>
            </a:r>
            <a:br>
              <a:rPr lang="it-IT" b="1" dirty="0" smtClean="0"/>
            </a:br>
            <a:r>
              <a:rPr lang="it-IT" b="1" dirty="0" smtClean="0"/>
              <a:t>GIURISPRUDENZA - </a:t>
            </a:r>
            <a:r>
              <a:rPr lang="it-IT" sz="3100" b="1" dirty="0" smtClean="0"/>
              <a:t>Nullità della notifica se eseguita presso la cancelleria anziché alla pec del destinatario.</a:t>
            </a:r>
            <a:endParaRPr lang="it-IT" sz="3100" dirty="0"/>
          </a:p>
        </p:txBody>
      </p:sp>
      <p:sp>
        <p:nvSpPr>
          <p:cNvPr id="3" name="Segnaposto contenuto 2"/>
          <p:cNvSpPr>
            <a:spLocks noGrp="1"/>
          </p:cNvSpPr>
          <p:nvPr>
            <p:ph idx="1"/>
          </p:nvPr>
        </p:nvSpPr>
        <p:spPr>
          <a:xfrm>
            <a:off x="467544" y="1935480"/>
            <a:ext cx="8219256" cy="4661872"/>
          </a:xfrm>
        </p:spPr>
        <p:txBody>
          <a:bodyPr>
            <a:noAutofit/>
          </a:bodyPr>
          <a:lstStyle/>
          <a:p>
            <a:pPr algn="just"/>
            <a:r>
              <a:rPr lang="it-IT" sz="1400" dirty="0" smtClean="0"/>
              <a:t>La Cassazione Civile, sez. </a:t>
            </a:r>
            <a:r>
              <a:rPr lang="it-IT" sz="1400" dirty="0" err="1" smtClean="0"/>
              <a:t>VI</a:t>
            </a:r>
            <a:r>
              <a:rPr lang="it-IT" sz="1400" dirty="0" smtClean="0"/>
              <a:t>, </a:t>
            </a:r>
            <a:r>
              <a:rPr lang="it-IT" sz="1800" b="1" dirty="0" smtClean="0">
                <a:solidFill>
                  <a:srgbClr val="FF0000"/>
                </a:solidFill>
                <a:hlinkClick r:id="rId2"/>
              </a:rPr>
              <a:t>ordinanza 14/12/2017 n. 30139 </a:t>
            </a:r>
            <a:r>
              <a:rPr lang="it-IT" sz="1400" dirty="0" smtClean="0"/>
              <a:t>ha ritenuto  nulla la notifica dell’atto di appello (avanti al Tribunale trattandosi di una sentenza di I grado del </a:t>
            </a:r>
            <a:r>
              <a:rPr lang="it-IT" sz="1400" dirty="0" err="1" smtClean="0"/>
              <a:t>GdP</a:t>
            </a:r>
            <a:r>
              <a:rPr lang="it-IT" sz="1400" dirty="0" smtClean="0"/>
              <a:t>) notificato al difensore in cancelleria anziché alla sua pec e, conseguentemente, disposto la rinnovazione della stessa sul presupposto che detta notifica </a:t>
            </a:r>
            <a:r>
              <a:rPr lang="it-IT" sz="1400" dirty="0" smtClean="0">
                <a:solidFill>
                  <a:srgbClr val="FF0000"/>
                </a:solidFill>
              </a:rPr>
              <a:t>non fosse inesistente </a:t>
            </a:r>
            <a:r>
              <a:rPr lang="it-IT" sz="1400" dirty="0" smtClean="0"/>
              <a:t>ma esclusivamente </a:t>
            </a:r>
            <a:r>
              <a:rPr lang="it-IT" sz="1400" dirty="0" smtClean="0">
                <a:solidFill>
                  <a:srgbClr val="FF0000"/>
                </a:solidFill>
              </a:rPr>
              <a:t>nulla</a:t>
            </a:r>
            <a:r>
              <a:rPr lang="it-IT" sz="1400" dirty="0" smtClean="0"/>
              <a:t>.</a:t>
            </a:r>
          </a:p>
          <a:p>
            <a:pPr algn="just"/>
            <a:endParaRPr lang="it-IT" sz="1400" dirty="0" smtClean="0"/>
          </a:p>
          <a:p>
            <a:pPr algn="just"/>
            <a:r>
              <a:rPr lang="it-IT" sz="1400" dirty="0" smtClean="0"/>
              <a:t> Sulla stessa linea la Sezione III della S.C., con la </a:t>
            </a:r>
            <a:r>
              <a:rPr lang="it-IT" sz="1800" b="1" dirty="0" smtClean="0">
                <a:solidFill>
                  <a:srgbClr val="FF0000"/>
                </a:solidFill>
                <a:hlinkClick r:id="rId2"/>
              </a:rPr>
              <a:t>decisione n. 17048 del 11 luglio 2017  </a:t>
            </a:r>
            <a:r>
              <a:rPr lang="it-IT" sz="1400" b="1" dirty="0" smtClean="0"/>
              <a:t>che aveva </a:t>
            </a:r>
            <a:r>
              <a:rPr lang="it-IT" sz="1400" dirty="0" smtClean="0"/>
              <a:t>dichiarato la nullità della notifica della sentenza d’appello eseguita presso la cancelleria della Corte d'Appello posto che la stessa doveva essere notificata alla PEC del destinatario risultante dal REGINDE o da INIPEC cui seguiva l'inidoneità della stessa a far decorrere il termine di impugnazione di cui all'</a:t>
            </a:r>
            <a:r>
              <a:rPr lang="it-IT" sz="1400" b="1" dirty="0" smtClean="0">
                <a:hlinkClick r:id="rId3"/>
              </a:rPr>
              <a:t>articolo 325 del codice di procedura civile</a:t>
            </a:r>
            <a:r>
              <a:rPr lang="it-IT" sz="1400" dirty="0" smtClean="0"/>
              <a:t>, con la conseguenza che il ricorso proposto dalla ricorrente prima della scadenza del termine "lungo" previsto dall'</a:t>
            </a:r>
            <a:r>
              <a:rPr lang="it-IT" sz="1400" b="1" dirty="0" smtClean="0">
                <a:hlinkClick r:id="rId3"/>
              </a:rPr>
              <a:t>art. 327 cod. proc. civ.</a:t>
            </a:r>
            <a:r>
              <a:rPr lang="it-IT" sz="1400" dirty="0" smtClean="0"/>
              <a:t> veniva considerato tempestivo.</a:t>
            </a:r>
          </a:p>
          <a:p>
            <a:pPr algn="just"/>
            <a:endParaRPr lang="it-IT" sz="1400" dirty="0" smtClean="0"/>
          </a:p>
          <a:p>
            <a:pPr algn="just"/>
            <a:r>
              <a:rPr lang="it-IT" sz="1400" dirty="0" smtClean="0"/>
              <a:t>Solo apparentemente  </a:t>
            </a:r>
            <a:r>
              <a:rPr lang="it-IT" sz="1400" dirty="0" err="1" smtClean="0"/>
              <a:t>confliggente</a:t>
            </a:r>
            <a:r>
              <a:rPr lang="it-IT" sz="1400" dirty="0" smtClean="0"/>
              <a:t> con l’orientamento sopra esposto si richiama  la sentenza della  Cassazione Civile, sez. III, </a:t>
            </a:r>
            <a:r>
              <a:rPr lang="it-IT" sz="1800" b="1" dirty="0" smtClean="0">
                <a:solidFill>
                  <a:srgbClr val="FF0000"/>
                </a:solidFill>
                <a:hlinkClick r:id="rId2"/>
              </a:rPr>
              <a:t>sentenza 20 giugno 2017 n. 15147 </a:t>
            </a:r>
            <a:r>
              <a:rPr lang="it-IT" sz="1400" dirty="0" smtClean="0"/>
              <a:t>che ha ritenuto invece valida la notifica della sentenza (nel caso di specie della Corte d’Appello) presso la cancelleria,  ove la parte non abbia eletto domicilio nel comune in cui aveva sede l’ufficio giudiziario e abbia indicato la PEC solo per la ricezione delle comunicazioni posto che riguardava un caso ante entrata in vigore dell’art, </a:t>
            </a:r>
            <a:r>
              <a:rPr lang="it-IT" sz="1400" b="1" dirty="0" smtClean="0">
                <a:solidFill>
                  <a:srgbClr val="FF0000"/>
                </a:solidFill>
              </a:rPr>
              <a:t>16 </a:t>
            </a:r>
            <a:r>
              <a:rPr lang="it-IT" sz="1400" b="1" dirty="0" err="1" smtClean="0">
                <a:solidFill>
                  <a:srgbClr val="FF0000"/>
                </a:solidFill>
              </a:rPr>
              <a:t>sexies</a:t>
            </a:r>
            <a:r>
              <a:rPr lang="it-IT" sz="1400" b="1" dirty="0" smtClean="0">
                <a:solidFill>
                  <a:srgbClr val="FF0000"/>
                </a:solidFill>
              </a:rPr>
              <a:t> D.L. 179/2012 introdotto </a:t>
            </a:r>
            <a:r>
              <a:rPr lang="it-IT" sz="1400" dirty="0" smtClean="0"/>
              <a:t>dall’articolo 52 </a:t>
            </a:r>
            <a:r>
              <a:rPr lang="it-IT" sz="1400" b="1" dirty="0" smtClean="0">
                <a:hlinkClick r:id="rId4"/>
              </a:rPr>
              <a:t>D.L. 90/2014</a:t>
            </a:r>
            <a:r>
              <a:rPr lang="it-IT" sz="1400" dirty="0" smtClean="0"/>
              <a:t> e della </a:t>
            </a:r>
            <a:r>
              <a:rPr lang="it-IT" sz="1400" b="1" dirty="0" smtClean="0">
                <a:hlinkClick r:id="rId5"/>
              </a:rPr>
              <a:t>Legge 114/2014</a:t>
            </a:r>
            <a:r>
              <a:rPr lang="it-IT" sz="1400" dirty="0" smtClean="0"/>
              <a:t> di conversione (quindi ante 19.08.2014).</a:t>
            </a:r>
          </a:p>
          <a:p>
            <a:pPr algn="just"/>
            <a:r>
              <a:rPr lang="it-IT" sz="1400" dirty="0" smtClean="0"/>
              <a:t>.</a:t>
            </a:r>
            <a:br>
              <a:rPr lang="it-IT" sz="1400" dirty="0" smtClean="0"/>
            </a:br>
            <a:endParaRPr lang="it-IT" sz="1400"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8</a:t>
            </a:fld>
            <a:endParaRPr lang="it-IT"/>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764704"/>
            <a:ext cx="8219256" cy="5361459"/>
          </a:xfrm>
        </p:spPr>
        <p:txBody>
          <a:bodyPr>
            <a:normAutofit/>
          </a:bodyPr>
          <a:lstStyle/>
          <a:p>
            <a:pPr marL="0" indent="0" algn="just" eaLnBrk="1" fontAlgn="auto" hangingPunct="1">
              <a:spcAft>
                <a:spcPts val="0"/>
              </a:spcAft>
              <a:buFont typeface="Arial" panose="020B0604020202020204" pitchFamily="34" charset="0"/>
              <a:buNone/>
              <a:defRPr/>
            </a:pPr>
            <a:r>
              <a:rPr lang="it-IT" sz="2400" dirty="0" smtClean="0"/>
              <a:t>Si tratta degli atti creati dall’avvocato direttamente in forma elettronica, ad esempio:</a:t>
            </a:r>
          </a:p>
          <a:p>
            <a:pPr algn="just" eaLnBrk="1" fontAlgn="auto" hangingPunct="1">
              <a:spcAft>
                <a:spcPts val="0"/>
              </a:spcAft>
              <a:buFont typeface="Wingdings" panose="05000000000000000000" pitchFamily="2" charset="2"/>
              <a:buChar char="§"/>
              <a:defRPr/>
            </a:pPr>
            <a:r>
              <a:rPr lang="it-IT" sz="2400" dirty="0" smtClean="0"/>
              <a:t> Atto di citazione, precetto, intimazione di sfratto ecc. ecc.</a:t>
            </a:r>
          </a:p>
          <a:p>
            <a:pPr marL="0" indent="0" algn="just" eaLnBrk="1" fontAlgn="auto" hangingPunct="1">
              <a:spcAft>
                <a:spcPts val="0"/>
              </a:spcAft>
              <a:buFont typeface="Arial" panose="020B0604020202020204" pitchFamily="34" charset="0"/>
              <a:buNone/>
              <a:defRPr/>
            </a:pPr>
            <a:r>
              <a:rPr lang="it-IT" sz="2200" dirty="0" smtClean="0"/>
              <a:t>Il documento andrà redatto con un normale word </a:t>
            </a:r>
            <a:r>
              <a:rPr lang="it-IT" sz="2200" dirty="0" err="1" smtClean="0"/>
              <a:t>processor</a:t>
            </a:r>
            <a:r>
              <a:rPr lang="it-IT" sz="2200" dirty="0" smtClean="0"/>
              <a:t> (es. Word, Open Office, Libre Office) e poi salvato in </a:t>
            </a:r>
            <a:r>
              <a:rPr lang="it-IT" sz="2200" dirty="0" err="1" smtClean="0"/>
              <a:t>PDF-testo</a:t>
            </a:r>
            <a:r>
              <a:rPr lang="it-IT" sz="2200" dirty="0" smtClean="0"/>
              <a:t> (convertito direttamente da Word o tramite programmi come PDF Creator).</a:t>
            </a:r>
          </a:p>
          <a:p>
            <a:pPr marL="0" indent="0" algn="just" eaLnBrk="1" fontAlgn="auto" hangingPunct="1">
              <a:spcAft>
                <a:spcPts val="0"/>
              </a:spcAft>
              <a:buFont typeface="Arial" panose="020B0604020202020204" pitchFamily="34" charset="0"/>
              <a:buNone/>
              <a:defRPr/>
            </a:pPr>
            <a:endParaRPr lang="it-IT" sz="2200" dirty="0" smtClean="0"/>
          </a:p>
          <a:p>
            <a:pPr marL="0" indent="0" algn="just" eaLnBrk="1" hangingPunct="1">
              <a:lnSpc>
                <a:spcPct val="80000"/>
              </a:lnSpc>
              <a:buNone/>
            </a:pPr>
            <a:r>
              <a:rPr lang="it-IT" sz="2200" b="1" dirty="0" smtClean="0"/>
              <a:t>Articolo 19 bis delle nuove specifiche tecniche previste dall’art. 34 del D.M. 44/2011,  introdotte con D.M. 16.04.2014, pubblicate in G.U.  il 30.04.2014, ed entrate in vigore il 15 maggio 2014, prevede infatti che:</a:t>
            </a:r>
          </a:p>
          <a:p>
            <a:pPr marL="0" indent="0" algn="just" eaLnBrk="1" hangingPunct="1">
              <a:lnSpc>
                <a:spcPct val="80000"/>
              </a:lnSpc>
              <a:buNone/>
            </a:pPr>
            <a:endParaRPr lang="it-IT" dirty="0" smtClean="0"/>
          </a:p>
          <a:p>
            <a:pPr marL="0" indent="0" eaLnBrk="1" fontAlgn="auto" hangingPunct="1">
              <a:spcAft>
                <a:spcPts val="0"/>
              </a:spcAft>
              <a:buFont typeface="Arial" panose="020B0604020202020204" pitchFamily="34" charset="0"/>
              <a:buNone/>
              <a:defRPr/>
            </a:pPr>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80</a:t>
            </a:fld>
            <a:endParaRPr lang="it-IT"/>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200" b="1" dirty="0" smtClean="0"/>
              <a:t>Articolo 19 bis delle nuove specifiche tecniche previste dall’art. 34 del D.M. 44/2011,  introdotte con D.M. 16.04.2014, pubblicate in G.U.  il 30.04.2014, ed entrate in vigore il 15 maggio 2014, prevede infatti che:</a:t>
            </a:r>
            <a:r>
              <a:rPr lang="it-IT" sz="2000" b="1" dirty="0" smtClean="0"/>
              <a:t/>
            </a:r>
            <a:br>
              <a:rPr lang="it-IT" sz="2000" b="1" dirty="0" smtClean="0"/>
            </a:br>
            <a:endParaRPr lang="it-IT" sz="2000"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81</a:t>
            </a:fld>
            <a:endParaRPr lang="it-IT"/>
          </a:p>
        </p:txBody>
      </p:sp>
      <p:pic>
        <p:nvPicPr>
          <p:cNvPr id="7" name="Segnaposto contenuto 6" descr="art 19 integrale dgsia.PNG"/>
          <p:cNvPicPr>
            <a:picLocks noGrp="1" noChangeAspect="1"/>
          </p:cNvPicPr>
          <p:nvPr>
            <p:ph idx="1"/>
          </p:nvPr>
        </p:nvPicPr>
        <p:blipFill>
          <a:blip r:embed="rId2" cstate="print"/>
          <a:stretch>
            <a:fillRect/>
          </a:stretch>
        </p:blipFill>
        <p:spPr>
          <a:xfrm>
            <a:off x="1635991" y="1935163"/>
            <a:ext cx="5872017" cy="4389437"/>
          </a:xfr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780696"/>
          </a:xfrm>
        </p:spPr>
        <p:txBody>
          <a:bodyPr>
            <a:normAutofit/>
          </a:bodyPr>
          <a:lstStyle/>
          <a:p>
            <a:r>
              <a:rPr lang="it-IT" sz="2000" b="1" dirty="0" smtClean="0"/>
              <a:t>Articolo 12 delle specifiche tecniche previste dall’art. 34 del D.M. 44/2011,  introdotte con D.M. 16.04.2014, prevede  che:</a:t>
            </a:r>
            <a:endParaRPr lang="it-IT" sz="2000" dirty="0"/>
          </a:p>
        </p:txBody>
      </p:sp>
      <p:pic>
        <p:nvPicPr>
          <p:cNvPr id="7" name="Segnaposto contenuto 6" descr="Cattura.PNG"/>
          <p:cNvPicPr>
            <a:picLocks noGrp="1" noChangeAspect="1"/>
          </p:cNvPicPr>
          <p:nvPr>
            <p:ph idx="1"/>
          </p:nvPr>
        </p:nvPicPr>
        <p:blipFill>
          <a:blip r:embed="rId2" cstate="print"/>
          <a:stretch>
            <a:fillRect/>
          </a:stretch>
        </p:blipFill>
        <p:spPr>
          <a:xfrm>
            <a:off x="1763688" y="1556792"/>
            <a:ext cx="4968551" cy="2791250"/>
          </a:xfrm>
        </p:spPr>
      </p:pic>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82</a:t>
            </a:fld>
            <a:endParaRPr lang="it-IT"/>
          </a:p>
        </p:txBody>
      </p:sp>
      <p:pic>
        <p:nvPicPr>
          <p:cNvPr id="8" name="Immagine 7" descr="Cattura2.PNG"/>
          <p:cNvPicPr>
            <a:picLocks noChangeAspect="1"/>
          </p:cNvPicPr>
          <p:nvPr/>
        </p:nvPicPr>
        <p:blipFill>
          <a:blip r:embed="rId3" cstate="print"/>
          <a:stretch>
            <a:fillRect/>
          </a:stretch>
        </p:blipFill>
        <p:spPr>
          <a:xfrm>
            <a:off x="1907704" y="4365104"/>
            <a:ext cx="4665093" cy="2204864"/>
          </a:xfrm>
          <a:prstGeom prst="rect">
            <a:avLst/>
          </a:prstGeo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IL DOCUMENTO NATIVO DIGITALE</a:t>
            </a:r>
            <a:endParaRPr lang="it-IT" dirty="0"/>
          </a:p>
        </p:txBody>
      </p:sp>
      <p:sp>
        <p:nvSpPr>
          <p:cNvPr id="3" name="Segnaposto contenuto 2"/>
          <p:cNvSpPr>
            <a:spLocks noGrp="1"/>
          </p:cNvSpPr>
          <p:nvPr>
            <p:ph idx="1"/>
          </p:nvPr>
        </p:nvSpPr>
        <p:spPr/>
        <p:txBody>
          <a:bodyPr/>
          <a:lstStyle/>
          <a:p>
            <a:pPr algn="just"/>
            <a:r>
              <a:rPr lang="it-IT" b="1" dirty="0" smtClean="0"/>
              <a:t>Tali atti, quindi, non dovranno essere stampati e poi scansionati ma direttamente trasformati in PDF.</a:t>
            </a:r>
            <a:endParaRPr lang="it-IT" dirty="0" smtClean="0"/>
          </a:p>
          <a:p>
            <a:pPr algn="just"/>
            <a:r>
              <a:rPr lang="it-IT" b="1" dirty="0" smtClean="0"/>
              <a:t>La caratteristica di tale tipo di PDF è che consentirà di selezionare, una parte o tutto, il testo in esso riprodotto, copiarlo e incollarlo in altro documento di word.</a:t>
            </a:r>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83</a:t>
            </a:fld>
            <a:endParaRPr lang="it-IT"/>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24744"/>
            <a:ext cx="8229600" cy="5199856"/>
          </a:xfrm>
        </p:spPr>
        <p:txBody>
          <a:bodyPr>
            <a:normAutofit/>
          </a:bodyPr>
          <a:lstStyle/>
          <a:p>
            <a:pPr algn="just"/>
            <a:r>
              <a:rPr lang="it-IT" sz="2800" b="1" dirty="0" smtClean="0"/>
              <a:t>Ricordiamoci che tale tipo di documento informatico, prima di essere allegato alla PEC, DOVRA’ ESSERE SOTTOSCRITTO DIGITALMENTE; ciò che prima del PCT firmavano a penna con il cartaceo adesso è obbligo firmarlo digitalmente.</a:t>
            </a:r>
            <a:endParaRPr lang="it-IT" sz="2800" dirty="0" smtClean="0"/>
          </a:p>
          <a:p>
            <a:pPr algn="just"/>
            <a:r>
              <a:rPr lang="it-IT" sz="2800" b="1" dirty="0" smtClean="0"/>
              <a:t>Tale tipo di documento informatico, essendo originale digitale, NON RICHIEDE NESSUNA ATTESTAZIONE </a:t>
            </a:r>
            <a:r>
              <a:rPr lang="it-IT" sz="2800" b="1" dirty="0" err="1" smtClean="0"/>
              <a:t>DI</a:t>
            </a:r>
            <a:r>
              <a:rPr lang="it-IT" sz="2800" b="1" dirty="0" smtClean="0"/>
              <a:t> CONFORMITA’.</a:t>
            </a:r>
          </a:p>
          <a:p>
            <a:pPr algn="just"/>
            <a:r>
              <a:rPr lang="it-IT" sz="2800" b="1" dirty="0" smtClean="0"/>
              <a:t>Nella stessa maniera dovrà essere predisposta anche la </a:t>
            </a:r>
            <a:r>
              <a:rPr lang="it-IT" sz="2800" b="1" dirty="0" err="1" smtClean="0"/>
              <a:t>relata</a:t>
            </a:r>
            <a:r>
              <a:rPr lang="it-IT" sz="2800" b="1" dirty="0" smtClean="0"/>
              <a:t> di notifica da allegare alla PEC.</a:t>
            </a:r>
            <a:endParaRPr lang="it-IT" sz="2800" dirty="0" smtClean="0"/>
          </a:p>
          <a:p>
            <a:pPr algn="just"/>
            <a:endParaRPr lang="it-IT" sz="2800" dirty="0" smtClean="0"/>
          </a:p>
          <a:p>
            <a:pPr algn="just"/>
            <a:endParaRPr lang="it-IT" sz="2800"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84</a:t>
            </a:fld>
            <a:endParaRPr lang="it-IT"/>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04664"/>
            <a:ext cx="8229600" cy="1152128"/>
          </a:xfrm>
        </p:spPr>
        <p:txBody>
          <a:bodyPr>
            <a:normAutofit fontScale="90000"/>
          </a:bodyPr>
          <a:lstStyle/>
          <a:p>
            <a:pPr algn="just"/>
            <a:r>
              <a:rPr lang="it-IT" sz="4400" dirty="0" smtClean="0">
                <a:solidFill>
                  <a:srgbClr val="FF0000"/>
                </a:solidFill>
              </a:rPr>
              <a:t>Notifica di un documento </a:t>
            </a:r>
            <a:r>
              <a:rPr lang="it-IT" sz="4400" dirty="0" err="1" smtClean="0">
                <a:solidFill>
                  <a:srgbClr val="FF0000"/>
                </a:solidFill>
              </a:rPr>
              <a:t>informatico…passo</a:t>
            </a:r>
            <a:r>
              <a:rPr lang="it-IT" sz="4400" dirty="0" smtClean="0">
                <a:solidFill>
                  <a:srgbClr val="FF0000"/>
                </a:solidFill>
              </a:rPr>
              <a:t> passo </a:t>
            </a:r>
            <a:r>
              <a:rPr lang="it-IT" dirty="0" smtClean="0">
                <a:solidFill>
                  <a:srgbClr val="FF0000"/>
                </a:solidFill>
              </a:rPr>
              <a:t>- </a:t>
            </a:r>
            <a:endParaRPr lang="it-IT" dirty="0">
              <a:solidFill>
                <a:srgbClr val="FF0000"/>
              </a:solidFill>
            </a:endParaRPr>
          </a:p>
        </p:txBody>
      </p:sp>
      <p:sp>
        <p:nvSpPr>
          <p:cNvPr id="3" name="Segnaposto contenuto 2"/>
          <p:cNvSpPr>
            <a:spLocks noGrp="1"/>
          </p:cNvSpPr>
          <p:nvPr>
            <p:ph idx="1"/>
          </p:nvPr>
        </p:nvSpPr>
        <p:spPr>
          <a:xfrm>
            <a:off x="467544" y="1772816"/>
            <a:ext cx="8219256" cy="4536504"/>
          </a:xfrm>
        </p:spPr>
        <p:txBody>
          <a:bodyPr>
            <a:normAutofit fontScale="92500"/>
          </a:bodyPr>
          <a:lstStyle/>
          <a:p>
            <a:pPr algn="just"/>
            <a:r>
              <a:rPr lang="it-IT" b="1" u="sng" dirty="0" smtClean="0">
                <a:solidFill>
                  <a:schemeClr val="hlink"/>
                </a:solidFill>
              </a:rPr>
              <a:t>CARTELLA ESEMPIO 5 (atto di </a:t>
            </a:r>
            <a:r>
              <a:rPr lang="it-IT" b="1" u="sng" dirty="0" smtClean="0">
                <a:solidFill>
                  <a:schemeClr val="hlink"/>
                </a:solidFill>
              </a:rPr>
              <a:t>citazione in </a:t>
            </a:r>
            <a:r>
              <a:rPr lang="it-IT" b="1" u="sng" dirty="0" err="1" smtClean="0">
                <a:solidFill>
                  <a:schemeClr val="hlink"/>
                </a:solidFill>
              </a:rPr>
              <a:t>opp</a:t>
            </a:r>
            <a:r>
              <a:rPr lang="it-IT" b="1" u="sng" dirty="0" smtClean="0">
                <a:solidFill>
                  <a:schemeClr val="hlink"/>
                </a:solidFill>
              </a:rPr>
              <a:t>. a </a:t>
            </a:r>
            <a:r>
              <a:rPr lang="it-IT" b="1" u="sng" dirty="0" err="1" smtClean="0">
                <a:solidFill>
                  <a:schemeClr val="hlink"/>
                </a:solidFill>
              </a:rPr>
              <a:t>DI</a:t>
            </a:r>
            <a:r>
              <a:rPr lang="it-IT" b="1" u="sng" dirty="0" smtClean="0">
                <a:solidFill>
                  <a:schemeClr val="hlink"/>
                </a:solidFill>
              </a:rPr>
              <a:t> o in appello)</a:t>
            </a:r>
            <a:endParaRPr lang="it-IT" b="1" dirty="0" smtClean="0"/>
          </a:p>
          <a:p>
            <a:pPr algn="just"/>
            <a:r>
              <a:rPr lang="it-IT" sz="2400" b="1" dirty="0" smtClean="0"/>
              <a:t>Si consiglia di creare una cartella in cui inserire tutti gli atti da notificarsi in modo da non allegare atti non pertinenti.</a:t>
            </a:r>
          </a:p>
          <a:p>
            <a:pPr algn="just"/>
            <a:r>
              <a:rPr lang="it-IT" sz="2400" b="1" dirty="0" smtClean="0"/>
              <a:t>Con il software di videoscrittura si prepara l’atto di citazione o qualsiasi altro atto che si vuole  notificare tramite PEC.</a:t>
            </a:r>
          </a:p>
          <a:p>
            <a:pPr algn="just"/>
            <a:r>
              <a:rPr lang="it-IT" sz="2400" b="1" dirty="0" smtClean="0"/>
              <a:t>Predisposto l’atto, si dovrà trasformarlo direttamente in PDF senza scansione.</a:t>
            </a:r>
          </a:p>
          <a:p>
            <a:pPr algn="just"/>
            <a:r>
              <a:rPr lang="it-IT" sz="2400" b="1" dirty="0" smtClean="0"/>
              <a:t>Ottenuto l’atto in formato .PDF, ricordarsi di sottoscriverlo, mediante il dispositivo di firma digitale, prima di allegarlo alla PEC da inviare per la notifica.</a:t>
            </a:r>
          </a:p>
          <a:p>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85</a:t>
            </a:fld>
            <a:endParaRPr lang="it-IT"/>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txBody>
          <a:bodyPr>
            <a:normAutofit fontScale="90000"/>
          </a:bodyPr>
          <a:lstStyle/>
          <a:p>
            <a:r>
              <a:rPr lang="it-IT" dirty="0" smtClean="0">
                <a:solidFill>
                  <a:srgbClr val="FF0000"/>
                </a:solidFill>
              </a:rPr>
              <a:t>Procura alle liti</a:t>
            </a:r>
            <a:endParaRPr lang="it-IT" dirty="0">
              <a:solidFill>
                <a:srgbClr val="FF0000"/>
              </a:solidFill>
            </a:endParaRPr>
          </a:p>
        </p:txBody>
      </p:sp>
      <p:sp>
        <p:nvSpPr>
          <p:cNvPr id="3" name="Segnaposto contenuto 2"/>
          <p:cNvSpPr>
            <a:spLocks noGrp="1"/>
          </p:cNvSpPr>
          <p:nvPr>
            <p:ph idx="1"/>
          </p:nvPr>
        </p:nvSpPr>
        <p:spPr>
          <a:xfrm>
            <a:off x="457200" y="1124744"/>
            <a:ext cx="8229600" cy="5001419"/>
          </a:xfrm>
        </p:spPr>
        <p:txBody>
          <a:bodyPr/>
          <a:lstStyle/>
          <a:p>
            <a:pPr algn="just"/>
            <a:r>
              <a:rPr lang="it-IT" sz="1800" b="1" dirty="0" smtClean="0"/>
              <a:t>Se si tratta di atto introduttivo, si dovrà predisporre con l’usuale programma di videoscrittura la procura alle liti  che dovrà contenere tutti i dati necessari </a:t>
            </a:r>
            <a:r>
              <a:rPr lang="it-IT" sz="1800" b="1" dirty="0" err="1" smtClean="0"/>
              <a:t>affinchè</a:t>
            </a:r>
            <a:r>
              <a:rPr lang="it-IT" sz="1800" b="1" dirty="0" smtClean="0"/>
              <a:t> possa evincersi che la procura sia stata rilasciata per quel determinato atto; si stampa la procura e la si fa firmare “di pugno” dal cliente poi la sottoscriverà “di pugno” anche l’avvocato  per autentica. Apposte le firme autografe, si procederà  alla scansione della procura cartacea, ottenendo così la stessa in formato PDF (immagine).</a:t>
            </a:r>
            <a:endParaRPr lang="it-IT" sz="1800" dirty="0" smtClean="0"/>
          </a:p>
          <a:p>
            <a:pPr algn="just"/>
            <a:r>
              <a:rPr lang="it-IT" sz="1800" b="1" dirty="0" smtClean="0"/>
              <a:t>Ottenuta la procura in formato .PDF, la si dovrà sottoscrivere, mediante il dispositivo di firma digitale, prima di allegarla alla PEC da inviare per la notifica in quanto, con la sottoscrizione digitale, si sarà attestata la conformità della copia informatica della procura alle liti all’originale analogico (cartaceo) in possesso dell’avvocato notificatore, così come richiesto dall’articolo 83 </a:t>
            </a:r>
            <a:r>
              <a:rPr lang="it-IT" sz="1800" b="1" dirty="0" err="1" smtClean="0"/>
              <a:t>c.p.c.</a:t>
            </a:r>
            <a:endParaRPr lang="it-IT" sz="1800" b="1" dirty="0" smtClean="0"/>
          </a:p>
          <a:p>
            <a:pPr algn="just"/>
            <a:r>
              <a:rPr lang="it-IT" sz="1800" b="1" dirty="0" smtClean="0"/>
              <a:t>Se si è in possesso di una procura generale del cliente rilasciata necessariamente per atto notarile non sarà necessario allegarla alla notifica ma occorrerà menzionarla  nell’atto </a:t>
            </a:r>
            <a:r>
              <a:rPr lang="it-IT" sz="1800" b="1" dirty="0" err="1" smtClean="0"/>
              <a:t>e\o</a:t>
            </a:r>
            <a:r>
              <a:rPr lang="it-IT" sz="1800" b="1" dirty="0" smtClean="0"/>
              <a:t> nella </a:t>
            </a:r>
            <a:r>
              <a:rPr lang="it-IT" sz="1800" b="1" dirty="0" err="1" smtClean="0"/>
              <a:t>relata</a:t>
            </a:r>
            <a:r>
              <a:rPr lang="it-IT" sz="1800" b="1" dirty="0" smtClean="0"/>
              <a:t> di notifica</a:t>
            </a:r>
            <a:endParaRPr lang="it-IT" sz="1800"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86</a:t>
            </a:fld>
            <a:endParaRPr lang="it-IT"/>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solidFill>
                  <a:srgbClr val="FF0000"/>
                </a:solidFill>
              </a:rPr>
              <a:t>Relata</a:t>
            </a:r>
            <a:r>
              <a:rPr lang="it-IT" dirty="0" smtClean="0">
                <a:solidFill>
                  <a:srgbClr val="FF0000"/>
                </a:solidFill>
              </a:rPr>
              <a:t> di notifica</a:t>
            </a:r>
            <a:endParaRPr lang="it-IT" dirty="0">
              <a:solidFill>
                <a:srgbClr val="FF0000"/>
              </a:solidFill>
            </a:endParaRPr>
          </a:p>
        </p:txBody>
      </p:sp>
      <p:sp>
        <p:nvSpPr>
          <p:cNvPr id="3" name="Segnaposto contenuto 2"/>
          <p:cNvSpPr>
            <a:spLocks noGrp="1"/>
          </p:cNvSpPr>
          <p:nvPr>
            <p:ph idx="1"/>
          </p:nvPr>
        </p:nvSpPr>
        <p:spPr/>
        <p:txBody>
          <a:bodyPr>
            <a:normAutofit fontScale="92500"/>
          </a:bodyPr>
          <a:lstStyle/>
          <a:p>
            <a:pPr algn="just"/>
            <a:r>
              <a:rPr lang="it-IT" sz="2800" b="1" dirty="0" smtClean="0"/>
              <a:t>A questo punto, si dovrà  predisporre, sempre utilizzando il programma di videoscrittura, la </a:t>
            </a:r>
            <a:r>
              <a:rPr lang="it-IT" sz="2800" b="1" dirty="0" err="1" smtClean="0"/>
              <a:t>relata</a:t>
            </a:r>
            <a:r>
              <a:rPr lang="it-IT" sz="2800" b="1" dirty="0" smtClean="0"/>
              <a:t> di notifica avendo cura di inserire tutti gli elementi indicati dalla L. 53/94 nell’art. 3 bis; il facsimile della </a:t>
            </a:r>
            <a:r>
              <a:rPr lang="it-IT" sz="2800" b="1" dirty="0" err="1" smtClean="0"/>
              <a:t>relata</a:t>
            </a:r>
            <a:r>
              <a:rPr lang="it-IT" sz="2800" b="1" dirty="0" smtClean="0"/>
              <a:t> di notifica è quello che trovi in prosieguo in questa sezione.</a:t>
            </a:r>
            <a:endParaRPr lang="it-IT" sz="2800" dirty="0" smtClean="0"/>
          </a:p>
          <a:p>
            <a:pPr algn="just"/>
            <a:r>
              <a:rPr lang="it-IT" sz="2800" b="1" dirty="0" smtClean="0"/>
              <a:t>Predisposta la </a:t>
            </a:r>
            <a:r>
              <a:rPr lang="it-IT" sz="2800" b="1" dirty="0" err="1" smtClean="0"/>
              <a:t>relata</a:t>
            </a:r>
            <a:r>
              <a:rPr lang="it-IT" sz="2800" b="1" dirty="0" smtClean="0"/>
              <a:t> di notifica la si trasformerà direttamente in PDF senza scansione seguendo il procedimento sopra descritto  per la trasformazione in PDF dell’atto introduttivo.</a:t>
            </a:r>
            <a:endParaRPr lang="it-IT" sz="2800"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87</a:t>
            </a:fld>
            <a:endParaRPr lang="it-IT"/>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1600200"/>
            <a:ext cx="8291264" cy="4709120"/>
          </a:xfrm>
        </p:spPr>
        <p:txBody>
          <a:bodyPr/>
          <a:lstStyle/>
          <a:p>
            <a:pPr algn="just"/>
            <a:r>
              <a:rPr lang="it-IT" b="1" dirty="0" smtClean="0"/>
              <a:t>Ottenuta la </a:t>
            </a:r>
            <a:r>
              <a:rPr lang="it-IT" b="1" dirty="0" err="1" smtClean="0"/>
              <a:t>relata</a:t>
            </a:r>
            <a:r>
              <a:rPr lang="it-IT" b="1" dirty="0" smtClean="0"/>
              <a:t> di notifica in formato .PDF, ricordarsi di sottoscriverla, mediante il dispositivo di firma digitale, prima di allegarla alla PEC da inviare per la notifica.</a:t>
            </a:r>
            <a:endParaRPr lang="it-IT" dirty="0" smtClean="0"/>
          </a:p>
          <a:p>
            <a:pPr algn="just"/>
            <a:r>
              <a:rPr lang="it-IT" b="1" dirty="0" smtClean="0"/>
              <a:t>A questo punto sono stati predisposti tutti i file da allegare alla PEC per la notifica.</a:t>
            </a:r>
          </a:p>
          <a:p>
            <a:pPr algn="just"/>
            <a:r>
              <a:rPr lang="it-IT" b="1" dirty="0" smtClean="0"/>
              <a:t>Nel caso di un atto introduttivo 3 </a:t>
            </a:r>
            <a:r>
              <a:rPr lang="it-IT" b="1" dirty="0" err="1" smtClean="0"/>
              <a:t>files</a:t>
            </a:r>
            <a:r>
              <a:rPr lang="it-IT" b="1" dirty="0" smtClean="0"/>
              <a:t>, tutti firmati digitalmente:</a:t>
            </a:r>
          </a:p>
          <a:p>
            <a:pPr algn="just">
              <a:buNone/>
            </a:pPr>
            <a:r>
              <a:rPr lang="it-IT" b="1" dirty="0" smtClean="0"/>
              <a:t>Atto - Procura alle liti – </a:t>
            </a:r>
            <a:r>
              <a:rPr lang="it-IT" b="1" dirty="0" err="1" smtClean="0"/>
              <a:t>Relata</a:t>
            </a:r>
            <a:r>
              <a:rPr lang="it-IT" b="1" dirty="0" smtClean="0"/>
              <a:t> di notifica</a:t>
            </a:r>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88</a:t>
            </a:fld>
            <a:endParaRPr lang="it-IT"/>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b="1" dirty="0" smtClean="0">
                <a:solidFill>
                  <a:srgbClr val="FF0000"/>
                </a:solidFill>
              </a:rPr>
              <a:t>Aperto il programma con il quale invii e ricevi le PEC, componi un nuovo messaggio-PEC,  e ricordati:</a:t>
            </a:r>
            <a:r>
              <a:rPr lang="it-IT" sz="2400" dirty="0" smtClean="0">
                <a:solidFill>
                  <a:srgbClr val="FF0000"/>
                </a:solidFill>
              </a:rPr>
              <a:t/>
            </a:r>
            <a:br>
              <a:rPr lang="it-IT" sz="2400" dirty="0" smtClean="0">
                <a:solidFill>
                  <a:srgbClr val="FF0000"/>
                </a:solidFill>
              </a:rPr>
            </a:br>
            <a:endParaRPr lang="it-IT" sz="2400" dirty="0">
              <a:solidFill>
                <a:srgbClr val="FF0000"/>
              </a:solidFill>
            </a:endParaRPr>
          </a:p>
        </p:txBody>
      </p:sp>
      <p:sp>
        <p:nvSpPr>
          <p:cNvPr id="3" name="Segnaposto contenuto 2"/>
          <p:cNvSpPr>
            <a:spLocks noGrp="1"/>
          </p:cNvSpPr>
          <p:nvPr>
            <p:ph idx="1"/>
          </p:nvPr>
        </p:nvSpPr>
        <p:spPr/>
        <p:txBody>
          <a:bodyPr>
            <a:normAutofit fontScale="92500" lnSpcReduction="10000"/>
          </a:bodyPr>
          <a:lstStyle/>
          <a:p>
            <a:pPr algn="just"/>
            <a:r>
              <a:rPr lang="it-IT" sz="1600" b="1" dirty="0" smtClean="0"/>
              <a:t>1) che la casella PEC dalla quale deve essere inviata la tua notifica deve essere quella da te comunicata al tuo Ordine di appartenenza e presente, quindi, presente sia nel REGINDE che nell’INIPEC</a:t>
            </a:r>
            <a:endParaRPr lang="it-IT" sz="1600" dirty="0" smtClean="0"/>
          </a:p>
          <a:p>
            <a:pPr algn="just"/>
            <a:r>
              <a:rPr lang="it-IT" sz="1600" b="1" dirty="0" smtClean="0"/>
              <a:t>2) che l’indirizzo PEC del destinatario della notifica deve essere quello estratto da uno dei </a:t>
            </a:r>
            <a:r>
              <a:rPr lang="it-IT" sz="1600" b="1" dirty="0" smtClean="0">
                <a:hlinkClick r:id="rId2"/>
              </a:rPr>
              <a:t>pubblici elenchi così come previsto dalla L. 53/94</a:t>
            </a:r>
            <a:r>
              <a:rPr lang="it-IT" sz="1600" b="1" dirty="0" smtClean="0"/>
              <a:t> e quindi lo stesso che avrai indicato nella </a:t>
            </a:r>
            <a:r>
              <a:rPr lang="it-IT" sz="1600" b="1" dirty="0" err="1" smtClean="0"/>
              <a:t>relata</a:t>
            </a:r>
            <a:r>
              <a:rPr lang="it-IT" sz="1600" b="1" dirty="0" smtClean="0"/>
              <a:t> di notifica</a:t>
            </a:r>
            <a:endParaRPr lang="it-IT" sz="1600" dirty="0" smtClean="0"/>
          </a:p>
          <a:p>
            <a:pPr algn="just"/>
            <a:r>
              <a:rPr lang="it-IT" sz="1600" b="1" dirty="0" smtClean="0"/>
              <a:t>3) che in caso di più destinatari, dovrai inserire i relativi indirizzi PEC nel medesimo campo e quindi non dovrai mai utilizzare il campo “CC”</a:t>
            </a:r>
            <a:endParaRPr lang="it-IT" sz="1600" dirty="0" smtClean="0"/>
          </a:p>
          <a:p>
            <a:pPr algn="just"/>
            <a:r>
              <a:rPr lang="it-IT" sz="1600" b="1" dirty="0" smtClean="0"/>
              <a:t>4) di inserire nell’oggetto esattamente questa frase: “notificazione  ai  sensi  della  legge  n. 53 del 1994”- Il corpo del messaggio può anche essere lasciato vuoto</a:t>
            </a:r>
            <a:endParaRPr lang="it-IT" sz="1600" dirty="0" smtClean="0"/>
          </a:p>
          <a:p>
            <a:pPr algn="just"/>
            <a:r>
              <a:rPr lang="it-IT" sz="1600" b="1" dirty="0" smtClean="0"/>
              <a:t>5) di allegare alla PEC l’atto di citazione, la procura alle liti e la </a:t>
            </a:r>
            <a:r>
              <a:rPr lang="it-IT" sz="1600" b="1" dirty="0" err="1" smtClean="0"/>
              <a:t>relata</a:t>
            </a:r>
            <a:r>
              <a:rPr lang="it-IT" sz="1600" b="1" dirty="0" smtClean="0"/>
              <a:t> di notifica. TUTTI FIRMATI DIGITALMENTE con firma </a:t>
            </a:r>
            <a:r>
              <a:rPr lang="it-IT" sz="1600" b="1" dirty="0" err="1" smtClean="0"/>
              <a:t>Cades-bes</a:t>
            </a:r>
            <a:r>
              <a:rPr lang="it-IT" sz="1600" b="1" dirty="0" smtClean="0"/>
              <a:t> o </a:t>
            </a:r>
            <a:r>
              <a:rPr lang="it-IT" sz="1600" b="1" dirty="0" err="1" smtClean="0"/>
              <a:t>Pades-bes</a:t>
            </a:r>
            <a:endParaRPr lang="it-IT" sz="1600" dirty="0" smtClean="0"/>
          </a:p>
          <a:p>
            <a:pPr algn="just"/>
            <a:r>
              <a:rPr lang="it-IT" sz="1600" b="1" dirty="0" smtClean="0"/>
              <a:t>6) di verificare, prima di inviare la PEC, che la ricevuta di consegna selezionata sia quella COMPLETA.</a:t>
            </a:r>
            <a:endParaRPr lang="it-IT" sz="1600" dirty="0" smtClean="0"/>
          </a:p>
          <a:p>
            <a:pPr algn="just"/>
            <a:r>
              <a:rPr lang="it-IT" sz="1600" b="1" dirty="0" smtClean="0"/>
              <a:t>A questo punto puoi inviare la PEC ed attendere la ricezione delle ricevute di accettazione e consegna le quali, ti ricordo, DEVONO ESSERE CONSERVATE COSI’ COME RICEVUTE: IN DIGITALE</a:t>
            </a:r>
            <a:endParaRPr lang="it-IT" sz="1600" dirty="0" smtClean="0"/>
          </a:p>
          <a:p>
            <a:r>
              <a:rPr lang="it-IT" sz="1600" dirty="0" smtClean="0"/>
              <a:t> </a:t>
            </a:r>
          </a:p>
          <a:p>
            <a:endParaRPr lang="it-IT" sz="1600"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89</a:t>
            </a:fld>
            <a:endParaRPr lang="it-IT"/>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Notifica pec = obbligatorietà</a:t>
            </a:r>
            <a:endParaRPr lang="it-IT" dirty="0"/>
          </a:p>
        </p:txBody>
      </p:sp>
      <p:pic>
        <p:nvPicPr>
          <p:cNvPr id="5" name="Segnaposto contenuto 4" descr="NOTIFICA-PEC-OBBLIGATORIA.png"/>
          <p:cNvPicPr>
            <a:picLocks noGrp="1" noChangeAspect="1"/>
          </p:cNvPicPr>
          <p:nvPr>
            <p:ph idx="1"/>
          </p:nvPr>
        </p:nvPicPr>
        <p:blipFill>
          <a:blip r:embed="rId2" cstate="print"/>
          <a:stretch>
            <a:fillRect/>
          </a:stretch>
        </p:blipFill>
        <p:spPr>
          <a:xfrm>
            <a:off x="1644388" y="1935163"/>
            <a:ext cx="5855224" cy="4389437"/>
          </a:xfrm>
        </p:spPr>
      </p:pic>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9</a:t>
            </a:fld>
            <a:endParaRPr lang="it-IT"/>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just"/>
            <a:r>
              <a:rPr lang="it-IT" sz="4400" dirty="0" smtClean="0">
                <a:solidFill>
                  <a:srgbClr val="FF0000"/>
                </a:solidFill>
              </a:rPr>
              <a:t>Fac-simile </a:t>
            </a:r>
            <a:r>
              <a:rPr lang="it-IT" sz="4400" dirty="0" err="1" smtClean="0">
                <a:solidFill>
                  <a:srgbClr val="FF0000"/>
                </a:solidFill>
              </a:rPr>
              <a:t>relata</a:t>
            </a:r>
            <a:r>
              <a:rPr lang="it-IT" sz="4400" dirty="0" smtClean="0">
                <a:solidFill>
                  <a:srgbClr val="FF0000"/>
                </a:solidFill>
              </a:rPr>
              <a:t> di notifica di documento informatico nativo</a:t>
            </a:r>
            <a:endParaRPr lang="it-IT" sz="4400" dirty="0">
              <a:solidFill>
                <a:srgbClr val="FF0000"/>
              </a:solidFill>
            </a:endParaRPr>
          </a:p>
        </p:txBody>
      </p:sp>
      <p:sp>
        <p:nvSpPr>
          <p:cNvPr id="3" name="Segnaposto contenuto 2"/>
          <p:cNvSpPr>
            <a:spLocks noGrp="1"/>
          </p:cNvSpPr>
          <p:nvPr>
            <p:ph idx="1"/>
          </p:nvPr>
        </p:nvSpPr>
        <p:spPr>
          <a:xfrm>
            <a:off x="395536" y="1844824"/>
            <a:ext cx="8291264" cy="4536504"/>
          </a:xfrm>
        </p:spPr>
        <p:txBody>
          <a:bodyPr>
            <a:normAutofit lnSpcReduction="10000"/>
          </a:bodyPr>
          <a:lstStyle/>
          <a:p>
            <a:pPr algn="ctr"/>
            <a:r>
              <a:rPr lang="it-IT" sz="1800" dirty="0" smtClean="0"/>
              <a:t>RELATA </a:t>
            </a:r>
            <a:r>
              <a:rPr lang="it-IT" sz="1800" dirty="0" err="1" smtClean="0"/>
              <a:t>DI</a:t>
            </a:r>
            <a:r>
              <a:rPr lang="it-IT" sz="1800" dirty="0" smtClean="0"/>
              <a:t> NOTIFICA MEDIANTE POSTA ELETTRONICA</a:t>
            </a:r>
          </a:p>
          <a:p>
            <a:pPr algn="ctr"/>
            <a:r>
              <a:rPr lang="it-IT" sz="1800" dirty="0" smtClean="0"/>
              <a:t>CERTIFICATA</a:t>
            </a:r>
          </a:p>
          <a:p>
            <a:pPr algn="ctr"/>
            <a:r>
              <a:rPr lang="it-IT" sz="1800" dirty="0" smtClean="0"/>
              <a:t>ex artt. 1 e 3-bis della Legge 21 gennaio 1994, n. 53</a:t>
            </a:r>
          </a:p>
          <a:p>
            <a:pPr algn="just"/>
            <a:r>
              <a:rPr lang="it-IT" sz="1800" b="1" dirty="0" smtClean="0"/>
              <a:t>Io sottoscritto Avv. ______________ del foro di ____________ (cod. </a:t>
            </a:r>
            <a:r>
              <a:rPr lang="it-IT" sz="1800" b="1" dirty="0" err="1" smtClean="0"/>
              <a:t>fisc</a:t>
            </a:r>
            <a:r>
              <a:rPr lang="it-IT" sz="1800" b="1" dirty="0" smtClean="0"/>
              <a:t>. _______________), con studio in Via __________, ____________ (___),  (</a:t>
            </a:r>
            <a:r>
              <a:rPr lang="it-IT" sz="1800" b="1" dirty="0" err="1" smtClean="0"/>
              <a:t>P.iva</a:t>
            </a:r>
            <a:r>
              <a:rPr lang="it-IT" sz="1800" b="1" dirty="0" smtClean="0"/>
              <a:t> __________), in ragione del disposto della L. 21 gennaio 1994, n. 53 e successive modifiche ed integrazioni,  quale difensore di </a:t>
            </a:r>
            <a:r>
              <a:rPr lang="it-IT" sz="1800" dirty="0" smtClean="0"/>
              <a:t>[DATI COMPLETI DELLA PARTE DIFESA DALL’AVVOCATO NOTIFICATORE COMPRENSIVI </a:t>
            </a:r>
            <a:r>
              <a:rPr lang="it-IT" sz="1800" dirty="0" err="1" smtClean="0"/>
              <a:t>DI</a:t>
            </a:r>
            <a:r>
              <a:rPr lang="it-IT" sz="1800" dirty="0" smtClean="0"/>
              <a:t> CODICE FISCALE E PARTITA IVA], </a:t>
            </a:r>
            <a:r>
              <a:rPr lang="it-IT" sz="1800" b="1" dirty="0" smtClean="0"/>
              <a:t>per il quale si procede alla presente notifica in virtù della procura alle liti ex art. 83, III comma, </a:t>
            </a:r>
            <a:r>
              <a:rPr lang="it-IT" sz="1800" b="1" dirty="0" err="1" smtClean="0"/>
              <a:t>c.p.c.</a:t>
            </a:r>
            <a:r>
              <a:rPr lang="it-IT" sz="1800" b="1" dirty="0" smtClean="0"/>
              <a:t>,  </a:t>
            </a:r>
            <a:r>
              <a:rPr lang="it-IT" sz="1800" dirty="0" smtClean="0"/>
              <a:t> che si allega, originariamente su foglio separato dal quale ho estratto copia informatica, </a:t>
            </a:r>
            <a:r>
              <a:rPr lang="it-IT" sz="1800" b="1" u="sng" dirty="0" smtClean="0"/>
              <a:t>firmata digitalmente</a:t>
            </a:r>
            <a:r>
              <a:rPr lang="it-IT" sz="1800" dirty="0" smtClean="0"/>
              <a:t>, in conformità di quanto previsto dall’art. 18, comma 5, del D.M. 44/2011, </a:t>
            </a:r>
            <a:r>
              <a:rPr lang="it-IT" sz="1800" i="1" dirty="0" smtClean="0"/>
              <a:t>così come modificato  dall'articolo 5, comma 1, lettere a) e b), del D.M. 15 ottobre 2012, n. 209 e successivamente sostituito dall'articolo 1, comma 1, del D.M. 3 aprile 2013, n. 48</a:t>
            </a:r>
            <a:r>
              <a:rPr lang="it-IT" sz="1800" dirty="0" smtClean="0"/>
              <a:t> </a:t>
            </a:r>
          </a:p>
          <a:p>
            <a:pPr algn="ctr"/>
            <a:r>
              <a:rPr lang="it-IT" sz="1800" b="1" dirty="0" smtClean="0"/>
              <a:t>NOTIFICO</a:t>
            </a:r>
            <a:endParaRPr lang="it-IT" sz="1800" dirty="0" smtClean="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90</a:t>
            </a:fld>
            <a:endParaRPr lang="it-IT"/>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48680"/>
            <a:ext cx="8229600" cy="5577483"/>
          </a:xfrm>
        </p:spPr>
        <p:txBody>
          <a:bodyPr>
            <a:normAutofit lnSpcReduction="10000"/>
          </a:bodyPr>
          <a:lstStyle/>
          <a:p>
            <a:pPr algn="just"/>
            <a:r>
              <a:rPr lang="it-IT" sz="1600" dirty="0" smtClean="0"/>
              <a:t>ad ogni effetto di legge</a:t>
            </a:r>
            <a:r>
              <a:rPr lang="it-IT" sz="1600" b="1" dirty="0" smtClean="0"/>
              <a:t> l’allegato atto (</a:t>
            </a:r>
            <a:r>
              <a:rPr lang="it-IT" sz="1600" dirty="0" smtClean="0"/>
              <a:t>BREVE DESCRIZIONE DELL’ATTO, </a:t>
            </a:r>
            <a:r>
              <a:rPr lang="it-IT" sz="1600" i="1" dirty="0" smtClean="0"/>
              <a:t>es. atto di citazione in opposizione a decreto ingiuntivo</a:t>
            </a:r>
            <a:r>
              <a:rPr lang="it-IT" sz="1600" b="1" dirty="0" smtClean="0"/>
              <a:t>), in originale informatico </a:t>
            </a:r>
            <a:r>
              <a:rPr lang="it-IT" sz="1600" b="1" u="sng" dirty="0" smtClean="0"/>
              <a:t>firmato digitalmente</a:t>
            </a:r>
            <a:r>
              <a:rPr lang="it-IT" sz="1600" b="1" dirty="0" smtClean="0"/>
              <a:t>, a </a:t>
            </a:r>
            <a:r>
              <a:rPr lang="it-IT" sz="1600" dirty="0" smtClean="0"/>
              <a:t>[DATI DEL DESTINATARIO – </a:t>
            </a:r>
            <a:r>
              <a:rPr lang="it-IT" sz="1600" i="1" dirty="0" smtClean="0"/>
              <a:t>NOME COGNOME O LA DENOMINAZIONE E RAGIONE SOCIALE</a:t>
            </a:r>
            <a:r>
              <a:rPr lang="it-IT" sz="1600" dirty="0" smtClean="0"/>
              <a:t> (inserire qui l’eventuale domiciliazione presso un legale come, ad esempio, per </a:t>
            </a:r>
            <a:r>
              <a:rPr lang="it-IT" sz="1600" i="1" dirty="0" smtClean="0"/>
              <a:t>es. atto di citazione in opposizione a decreto ingiuntivo</a:t>
            </a:r>
            <a:r>
              <a:rPr lang="it-IT" sz="1600" dirty="0" smtClean="0"/>
              <a:t>)] </a:t>
            </a:r>
            <a:r>
              <a:rPr lang="it-IT" sz="1600" b="1" dirty="0" smtClean="0"/>
              <a:t>all’indirizzo di posta elettronica</a:t>
            </a:r>
            <a:r>
              <a:rPr lang="it-IT" sz="1600" dirty="0" smtClean="0"/>
              <a:t> [INDIRIZZO PEC </a:t>
            </a:r>
            <a:r>
              <a:rPr lang="it-IT" sz="1600" dirty="0" err="1" smtClean="0"/>
              <a:t>DI</a:t>
            </a:r>
            <a:r>
              <a:rPr lang="it-IT" sz="1600" dirty="0" smtClean="0"/>
              <a:t> DESTINAZIONE]</a:t>
            </a:r>
            <a:r>
              <a:rPr lang="it-IT" sz="1600" b="1" dirty="0" smtClean="0"/>
              <a:t> estratto</a:t>
            </a:r>
            <a:r>
              <a:rPr lang="it-IT" sz="1600" dirty="0" smtClean="0"/>
              <a:t>[INSERIRE IN VIA ALTERNATIVA]</a:t>
            </a:r>
          </a:p>
          <a:p>
            <a:pPr lvl="0" algn="just"/>
            <a:r>
              <a:rPr lang="it-IT" sz="1200" dirty="0" smtClean="0"/>
              <a:t>dal Registro delle Imprese di [SEDE DEL DESTINATARIO];</a:t>
            </a:r>
          </a:p>
          <a:p>
            <a:pPr lvl="0" algn="just"/>
            <a:r>
              <a:rPr lang="it-IT" sz="1200" dirty="0" smtClean="0"/>
              <a:t>dal Registro Generale degli Indirizzi Elettronici (</a:t>
            </a:r>
            <a:r>
              <a:rPr lang="it-IT" sz="1200" dirty="0" err="1" smtClean="0"/>
              <a:t>RE.G.IN.DE</a:t>
            </a:r>
            <a:r>
              <a:rPr lang="it-IT" sz="1200" dirty="0" smtClean="0"/>
              <a:t>), consultabile dal sito http://pst.giustizia.it/PST/;</a:t>
            </a:r>
          </a:p>
          <a:p>
            <a:pPr lvl="0" algn="just"/>
            <a:r>
              <a:rPr lang="it-IT" sz="1200" dirty="0" smtClean="0"/>
              <a:t>dall’indice </a:t>
            </a:r>
            <a:r>
              <a:rPr lang="it-IT" sz="1200" dirty="0" err="1" smtClean="0"/>
              <a:t>PP.AA</a:t>
            </a:r>
            <a:r>
              <a:rPr lang="it-IT" sz="1200" dirty="0" smtClean="0"/>
              <a:t>. consultabile dal sito http://pst.giustizia.it/PST/;</a:t>
            </a:r>
          </a:p>
          <a:p>
            <a:pPr lvl="0" algn="just"/>
            <a:r>
              <a:rPr lang="it-IT" sz="1200" dirty="0" smtClean="0"/>
              <a:t>dall' l'Indice Nazionale degli Indirizzi di Posta Elettronica Certificata istituito dal Ministero dello Sviluppo Economico., brevemente Indice INI-PEC, consultabile dal sito </a:t>
            </a:r>
            <a:r>
              <a:rPr lang="it-IT" sz="1200" dirty="0" smtClean="0">
                <a:hlinkClick r:id="rId2"/>
              </a:rPr>
              <a:t>http://www.inipec.gov.it</a:t>
            </a:r>
            <a:endParaRPr lang="it-IT" sz="1200" dirty="0" smtClean="0"/>
          </a:p>
          <a:p>
            <a:pPr algn="just"/>
            <a:r>
              <a:rPr lang="it-IT" sz="1600" dirty="0" smtClean="0"/>
              <a:t> </a:t>
            </a:r>
            <a:r>
              <a:rPr lang="it-IT" sz="1600" b="1" dirty="0" smtClean="0"/>
              <a:t>Attesto che il messaggio PEC è  inviato dal mio indirizzo nome.cognome@ordineavvocatirimini.it, iscritto nel Registro Generale degli indirizzi Elettronici </a:t>
            </a:r>
            <a:r>
              <a:rPr lang="it-IT" sz="1600" dirty="0" smtClean="0"/>
              <a:t>(</a:t>
            </a:r>
            <a:r>
              <a:rPr lang="it-IT" sz="1600" dirty="0" err="1" smtClean="0"/>
              <a:t>RE.G.IN.DE</a:t>
            </a:r>
            <a:r>
              <a:rPr lang="it-IT" sz="1600" dirty="0" smtClean="0"/>
              <a:t>). </a:t>
            </a:r>
            <a:r>
              <a:rPr lang="it-IT" sz="1600" b="1" dirty="0" smtClean="0"/>
              <a:t>e che oltre alla presente </a:t>
            </a:r>
            <a:r>
              <a:rPr lang="it-IT" sz="1600" b="1" dirty="0" err="1" smtClean="0"/>
              <a:t>relata</a:t>
            </a:r>
            <a:r>
              <a:rPr lang="it-IT" sz="1600" b="1" dirty="0" smtClean="0"/>
              <a:t> di notifica, </a:t>
            </a:r>
            <a:r>
              <a:rPr lang="it-IT" sz="1600" b="1" u="sng" dirty="0" smtClean="0"/>
              <a:t>firmata digitalmente</a:t>
            </a:r>
            <a:r>
              <a:rPr lang="it-IT" sz="1600" b="1" dirty="0" smtClean="0"/>
              <a:t>, contiene i seguenti ulteriori allegati informatici, anch’essi firmati digitalmente:</a:t>
            </a:r>
            <a:endParaRPr lang="it-IT" sz="1600" dirty="0" smtClean="0"/>
          </a:p>
          <a:p>
            <a:pPr lvl="0" algn="just"/>
            <a:r>
              <a:rPr lang="it-IT" sz="1600" b="1" dirty="0" smtClean="0"/>
              <a:t>atto di citazione; </a:t>
            </a:r>
            <a:endParaRPr lang="it-IT" sz="1600" dirty="0" smtClean="0"/>
          </a:p>
          <a:p>
            <a:pPr lvl="0" algn="just"/>
            <a:r>
              <a:rPr lang="it-IT" sz="1600" b="1" dirty="0" smtClean="0"/>
              <a:t>Procura alle liti.</a:t>
            </a:r>
            <a:endParaRPr lang="it-IT" sz="1600" dirty="0" smtClean="0"/>
          </a:p>
          <a:p>
            <a:pPr algn="just"/>
            <a:r>
              <a:rPr lang="it-IT" sz="1600" dirty="0" smtClean="0"/>
              <a:t>Rimini lì  (INSERIRE DATA)</a:t>
            </a:r>
          </a:p>
          <a:p>
            <a:pPr algn="r"/>
            <a:r>
              <a:rPr lang="it-IT" sz="1600" dirty="0" smtClean="0"/>
              <a:t>Avv_________________</a:t>
            </a:r>
          </a:p>
          <a:p>
            <a:pPr algn="r"/>
            <a:r>
              <a:rPr lang="it-IT" sz="1600" dirty="0" smtClean="0"/>
              <a:t>Documento firmato digitalmente</a:t>
            </a:r>
          </a:p>
          <a:p>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91</a:t>
            </a:fld>
            <a:endParaRPr lang="it-IT"/>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4400" dirty="0" smtClean="0"/>
              <a:t>Corretta indicazione della procura nel corpo dell’atto</a:t>
            </a:r>
            <a:endParaRPr lang="it-IT" sz="4400" dirty="0"/>
          </a:p>
        </p:txBody>
      </p:sp>
      <p:sp>
        <p:nvSpPr>
          <p:cNvPr id="3" name="Segnaposto contenuto 2"/>
          <p:cNvSpPr>
            <a:spLocks noGrp="1"/>
          </p:cNvSpPr>
          <p:nvPr>
            <p:ph idx="1"/>
          </p:nvPr>
        </p:nvSpPr>
        <p:spPr>
          <a:xfrm>
            <a:off x="395536" y="1844824"/>
            <a:ext cx="8291264" cy="5013176"/>
          </a:xfrm>
        </p:spPr>
        <p:txBody>
          <a:bodyPr>
            <a:normAutofit lnSpcReduction="10000"/>
          </a:bodyPr>
          <a:lstStyle/>
          <a:p>
            <a:pPr algn="ctr"/>
            <a:r>
              <a:rPr lang="it-IT" sz="1600" b="1" u="sng" dirty="0" smtClean="0"/>
              <a:t>TRIBUNALE </a:t>
            </a:r>
            <a:r>
              <a:rPr lang="it-IT" sz="1600" b="1" u="sng" dirty="0" err="1" smtClean="0"/>
              <a:t>DI</a:t>
            </a:r>
            <a:r>
              <a:rPr lang="it-IT" sz="1600" b="1" u="sng" dirty="0" smtClean="0"/>
              <a:t> ________</a:t>
            </a:r>
            <a:endParaRPr lang="it-IT" sz="1600" dirty="0" smtClean="0"/>
          </a:p>
          <a:p>
            <a:pPr algn="ctr"/>
            <a:r>
              <a:rPr lang="it-IT" sz="1600" b="1" i="1" u="sng" dirty="0" smtClean="0"/>
              <a:t>Atto di citazione di citazione</a:t>
            </a:r>
          </a:p>
          <a:p>
            <a:pPr algn="just"/>
            <a:r>
              <a:rPr lang="it-IT" sz="1600" dirty="0" smtClean="0"/>
              <a:t>Il Sig._____________</a:t>
            </a:r>
            <a:r>
              <a:rPr lang="it-IT" sz="1600" b="1" dirty="0" smtClean="0"/>
              <a:t>,</a:t>
            </a:r>
            <a:r>
              <a:rPr lang="it-IT" sz="1600" dirty="0" smtClean="0"/>
              <a:t> nato a ________________ il ______________  (cod. </a:t>
            </a:r>
            <a:r>
              <a:rPr lang="it-IT" sz="1600" dirty="0" err="1" smtClean="0"/>
              <a:t>fisc</a:t>
            </a:r>
            <a:r>
              <a:rPr lang="it-IT" sz="1600" dirty="0" smtClean="0"/>
              <a:t>. ____________),  residente in ________________ alla via _____________,  che dichiara di aver ricevuto l’informativa ex art. 4, comma 3, del </a:t>
            </a:r>
            <a:r>
              <a:rPr lang="it-IT" sz="1600" dirty="0" err="1" smtClean="0"/>
              <a:t>D.L</a:t>
            </a:r>
            <a:r>
              <a:rPr lang="it-IT" sz="1600" dirty="0" smtClean="0"/>
              <a:t> n. 28/2010 e successive modifiche ed integrazioni, elettivamente domiciliato in _____________, Via __________ n. _____, presso e nello studio dell’Avv. __________ (cod. </a:t>
            </a:r>
            <a:r>
              <a:rPr lang="it-IT" sz="1600" dirty="0" err="1" smtClean="0"/>
              <a:t>Fisc</a:t>
            </a:r>
            <a:r>
              <a:rPr lang="it-IT" sz="1600" dirty="0" smtClean="0"/>
              <a:t>. ____________), che lo rappresenta e difende,   </a:t>
            </a:r>
            <a:r>
              <a:rPr lang="it-IT" sz="1600" b="1" dirty="0" smtClean="0"/>
              <a:t>in virtù di procura in calce al presente atto, rilasciata</a:t>
            </a:r>
            <a:r>
              <a:rPr lang="it-IT" sz="1600" b="1" i="1" dirty="0" smtClean="0"/>
              <a:t> (</a:t>
            </a:r>
            <a:r>
              <a:rPr lang="it-IT" sz="1600" i="1" dirty="0" smtClean="0"/>
              <a:t>ai sensi e per gli effetti di cui agli artt. 83, III comma, </a:t>
            </a:r>
            <a:r>
              <a:rPr lang="it-IT" sz="1600" i="1" dirty="0" err="1" smtClean="0"/>
              <a:t>c.p.c.</a:t>
            </a:r>
            <a:r>
              <a:rPr lang="it-IT" sz="1600" i="1" dirty="0" smtClean="0"/>
              <a:t> e 18, comma 5, del DM 44/2011, così come modificato  dall'articolo 5, comma 1, lettere a e b, del D.M. 15 ottobre 2012, n. 209 e successivamente sostituito dall'articolo 1, comma 1, del D.M. 3 aprile 2013, n. 48</a:t>
            </a:r>
            <a:r>
              <a:rPr lang="it-IT" sz="1600" b="1" i="1" dirty="0" smtClean="0"/>
              <a:t>),</a:t>
            </a:r>
            <a:r>
              <a:rPr lang="it-IT" sz="1600" b="1" dirty="0" smtClean="0"/>
              <a:t> su foglio separato dal quale è stata estratta copia informatica per immagine </a:t>
            </a:r>
            <a:r>
              <a:rPr lang="it-IT" sz="1600" b="1" u="sng" dirty="0" smtClean="0">
                <a:solidFill>
                  <a:srgbClr val="FF0000"/>
                </a:solidFill>
              </a:rPr>
              <a:t>inserita nel messaggio di posta elettronica certificata con cui è unitamente notificata</a:t>
            </a:r>
            <a:r>
              <a:rPr lang="it-IT" sz="1600" b="1" dirty="0" smtClean="0"/>
              <a:t>, </a:t>
            </a:r>
            <a:r>
              <a:rPr lang="it-IT" sz="1600" dirty="0" smtClean="0"/>
              <a:t>che dichiara  di voler ricevere le comunicazioni e le notificazioni  ai sensi e per gli effetti di cui all’art. 2 D.P.R. n. 68/2005 e del D.L. 98/2011 (convertito con L. 111/2011) al seguente n. fax 0541.394468</a:t>
            </a:r>
            <a:r>
              <a:rPr lang="it-IT" sz="1600" strike="sngStrike" dirty="0" smtClean="0"/>
              <a:t>  o all’indirizzo di posta elettronica certificata </a:t>
            </a:r>
            <a:r>
              <a:rPr lang="it-IT" sz="1600" strike="sngStrike" dirty="0" smtClean="0">
                <a:hlinkClick r:id="rId2"/>
              </a:rPr>
              <a:t>nome.cognome@ordineavvocatirimini.it</a:t>
            </a:r>
            <a:r>
              <a:rPr lang="it-IT" sz="1600" dirty="0" smtClean="0"/>
              <a:t>)</a:t>
            </a:r>
            <a:r>
              <a:rPr lang="it-IT" sz="1000" dirty="0" smtClean="0">
                <a:solidFill>
                  <a:srgbClr val="FF0000"/>
                </a:solidFill>
              </a:rPr>
              <a:t> (1)</a:t>
            </a:r>
          </a:p>
          <a:p>
            <a:r>
              <a:rPr lang="it-IT" sz="1000" dirty="0" smtClean="0">
                <a:solidFill>
                  <a:srgbClr val="FF0000"/>
                </a:solidFill>
              </a:rPr>
              <a:t>(1) </a:t>
            </a:r>
            <a:r>
              <a:rPr lang="it-IT" sz="1000" dirty="0" smtClean="0"/>
              <a:t>L'art. 45 bis introdotto nel Decreto Legge 24 giugno 2014, n. 90 dalla legge di conversione dell’11 agosto 2014 n. 114, ha modificato sia il primo comma dell’art. 125 del codice di procedura civile sia l’art. 13 comma 3 bis del T.U. delle disposizioni legislative e regolamentari in materia di spese di giustizia del D.P.R. 30 maggio 2002 n. 115 e successive modificazioni; </a:t>
            </a:r>
            <a:r>
              <a:rPr lang="it-IT" sz="1000" b="1" u="sng" dirty="0" smtClean="0"/>
              <a:t>a seguito di tali modifiche viene meno, da una parte, l’obbligo per il difensore di indicare, nei propri atti, l’indirizzo di posta elettronica certificata comunicato al Consiglio dell’Ordine degli Avvocati</a:t>
            </a:r>
            <a:r>
              <a:rPr lang="it-IT" sz="1000" dirty="0" smtClean="0"/>
              <a:t> e, dall’altra, il pagamento del contributo unificato aumentato dalla metà così come prima previsto in caso di mancata indicazione; </a:t>
            </a:r>
            <a:r>
              <a:rPr lang="it-IT" sz="1000" u="sng" dirty="0" smtClean="0"/>
              <a:t>rimane l’obbligo di indicare il numero di fax.</a:t>
            </a:r>
          </a:p>
          <a:p>
            <a:endParaRPr lang="it-IT" sz="2000"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92</a:t>
            </a:fld>
            <a:endParaRPr lang="it-IT"/>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INOTIFICA VIA PEC ED OBBLIGATORIETA’ DELL’ISCRIZIONE A RUOLO  “telematica”?</a:t>
            </a:r>
            <a:endParaRPr lang="it-IT" sz="2800" dirty="0"/>
          </a:p>
        </p:txBody>
      </p:sp>
      <p:sp>
        <p:nvSpPr>
          <p:cNvPr id="3" name="Segnaposto contenuto 2"/>
          <p:cNvSpPr>
            <a:spLocks noGrp="1"/>
          </p:cNvSpPr>
          <p:nvPr>
            <p:ph idx="1"/>
          </p:nvPr>
        </p:nvSpPr>
        <p:spPr/>
        <p:txBody>
          <a:bodyPr>
            <a:normAutofit fontScale="85000" lnSpcReduction="10000"/>
          </a:bodyPr>
          <a:lstStyle/>
          <a:p>
            <a:pPr lvl="0" algn="just"/>
            <a:r>
              <a:rPr lang="it-IT" sz="2400" dirty="0" smtClean="0"/>
              <a:t>Il D.L. 27 giugno 2015 n. 83, convertito, con modificazioni, dalla Legge 6 agosto 2015, n. 132 , modificando l’art. 16 bis, comma 1 bis, del D.L. 179/2012, ha previsto </a:t>
            </a:r>
            <a:r>
              <a:rPr lang="it-IT" sz="2400" dirty="0" smtClean="0">
                <a:solidFill>
                  <a:srgbClr val="FF0000"/>
                </a:solidFill>
              </a:rPr>
              <a:t>la facoltà </a:t>
            </a:r>
            <a:r>
              <a:rPr lang="it-IT" sz="2400" dirty="0" smtClean="0"/>
              <a:t>per il difensore di depositare telematicamente, </a:t>
            </a:r>
            <a:r>
              <a:rPr lang="it-IT" sz="2400" b="1" dirty="0" smtClean="0">
                <a:solidFill>
                  <a:srgbClr val="0070C0"/>
                </a:solidFill>
              </a:rPr>
              <a:t>a decorrere dal 30 giugno 2015</a:t>
            </a:r>
            <a:r>
              <a:rPr lang="it-IT" sz="2400" dirty="0" smtClean="0"/>
              <a:t>, nei Tribunali e nelle Corti d'Appello, </a:t>
            </a:r>
            <a:r>
              <a:rPr lang="it-IT" sz="2400" dirty="0" smtClean="0">
                <a:solidFill>
                  <a:srgbClr val="FF0000"/>
                </a:solidFill>
              </a:rPr>
              <a:t>l'atto introduttivo o il primo atto difensivo e i documenti che si offrono in comunicazione.</a:t>
            </a:r>
          </a:p>
          <a:p>
            <a:pPr lvl="0" algn="just"/>
            <a:endParaRPr lang="it-IT" sz="2400" dirty="0" smtClean="0">
              <a:solidFill>
                <a:srgbClr val="FF0000"/>
              </a:solidFill>
            </a:endParaRPr>
          </a:p>
          <a:p>
            <a:pPr algn="just"/>
            <a:r>
              <a:rPr lang="it-IT" sz="2400" dirty="0" smtClean="0"/>
              <a:t>Con la norma citata è stato superato il problema relativo alla </a:t>
            </a:r>
            <a:r>
              <a:rPr lang="it-IT" sz="2400" dirty="0" err="1" smtClean="0"/>
              <a:t>possibilità\impossibilità</a:t>
            </a:r>
            <a:r>
              <a:rPr lang="it-IT" sz="2400" dirty="0" smtClean="0"/>
              <a:t> per il difensore di depositare telematicamente atti introduttivi nei Tribunali privi del "valore legale" ex </a:t>
            </a:r>
            <a:r>
              <a:rPr lang="it-IT" sz="2400" i="1" dirty="0" smtClean="0"/>
              <a:t>art. </a:t>
            </a:r>
            <a:r>
              <a:rPr lang="it-IT" sz="2400" i="1" u="sng" dirty="0" smtClean="0">
                <a:hlinkClick r:id="rId2"/>
              </a:rPr>
              <a:t>35</a:t>
            </a:r>
            <a:r>
              <a:rPr lang="it-IT" sz="2400" i="1" dirty="0" smtClean="0"/>
              <a:t> </a:t>
            </a:r>
            <a:r>
              <a:rPr lang="it-IT" sz="2400" i="1" u="sng" dirty="0" smtClean="0">
                <a:hlinkClick r:id="rId2"/>
              </a:rPr>
              <a:t>D.M. n. 44 del 2011</a:t>
            </a:r>
            <a:r>
              <a:rPr lang="it-IT" sz="2400" dirty="0" smtClean="0"/>
              <a:t> rilasciato dalla DGSIA che aveva dato origine non solo a decisioni giurisprudenziali discutibili (atti comunque giudicati ammissibili per raggiungimento dello scopo – atti giudicati irricevibili) ma soprattutto pericolose per i colleghi in termini di responsabilità deontologica e professionale.</a:t>
            </a: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93</a:t>
            </a:fld>
            <a:endParaRPr lang="it-IT"/>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it-IT" altLang="ko-KR" sz="4000" dirty="0" smtClean="0">
                <a:ea typeface="Gulim" pitchFamily="34" charset="-127"/>
              </a:rPr>
              <a:t>Art. 9, 1bis e 1ter, della L. 21 gennaio 1994, n. 53</a:t>
            </a:r>
            <a:endParaRPr lang="it-IT" sz="4000" dirty="0"/>
          </a:p>
        </p:txBody>
      </p:sp>
      <p:sp>
        <p:nvSpPr>
          <p:cNvPr id="3" name="Segnaposto contenuto 2"/>
          <p:cNvSpPr>
            <a:spLocks noGrp="1"/>
          </p:cNvSpPr>
          <p:nvPr>
            <p:ph idx="1"/>
          </p:nvPr>
        </p:nvSpPr>
        <p:spPr/>
        <p:txBody>
          <a:bodyPr>
            <a:normAutofit fontScale="92500"/>
          </a:bodyPr>
          <a:lstStyle/>
          <a:p>
            <a:pPr algn="just">
              <a:lnSpc>
                <a:spcPct val="80000"/>
              </a:lnSpc>
              <a:buNone/>
              <a:defRPr/>
            </a:pPr>
            <a:r>
              <a:rPr lang="it-IT" altLang="ko-KR" sz="2800" i="1" dirty="0" smtClean="0">
                <a:ea typeface="Gulim" pitchFamily="34" charset="-127"/>
              </a:rPr>
              <a:t>1-bis. </a:t>
            </a:r>
            <a:r>
              <a:rPr lang="it-IT" altLang="ko-KR" sz="2800" i="1" u="sng" dirty="0" smtClean="0">
                <a:solidFill>
                  <a:srgbClr val="FF0000"/>
                </a:solidFill>
                <a:effectLst>
                  <a:outerShdw blurRad="38100" dist="38100" dir="2700000" algn="tl">
                    <a:srgbClr val="000000"/>
                  </a:outerShdw>
                </a:effectLst>
                <a:ea typeface="Gulim" pitchFamily="34" charset="-127"/>
              </a:rPr>
              <a:t>Qualora non si possa procedere </a:t>
            </a:r>
            <a:r>
              <a:rPr lang="it-IT" altLang="ko-KR" sz="2800" i="1" u="sng" dirty="0" smtClean="0">
                <a:ea typeface="Gulim" pitchFamily="34" charset="-127"/>
              </a:rPr>
              <a:t>al deposito con modalità telematiche dell'atto notificato a norma dell'articolo 3-bis</a:t>
            </a:r>
            <a:r>
              <a:rPr lang="it-IT" altLang="ko-KR" sz="2800" i="1" dirty="0" smtClean="0">
                <a:ea typeface="Gulim" pitchFamily="34" charset="-127"/>
              </a:rPr>
              <a:t>, l'avvocato </a:t>
            </a:r>
            <a:r>
              <a:rPr lang="it-IT" altLang="ko-KR" sz="2800" i="1" u="sng" dirty="0" smtClean="0">
                <a:ea typeface="Gulim" pitchFamily="34" charset="-127"/>
              </a:rPr>
              <a:t>estrae copia su supporto analogico del messaggio di posta elettronica certificata, dei suoi allegati e della ricevuta di accettazione e di avvenuta consegna e ne attesta la conformità ai documenti informatici da cui sono tratte ai sensi dell'articolo 23, comma 1, del decreto legislativo 7 marzo 2005, n. 82</a:t>
            </a:r>
            <a:r>
              <a:rPr lang="it-IT" altLang="ko-KR" sz="2800" i="1" dirty="0" smtClean="0">
                <a:ea typeface="Gulim" pitchFamily="34" charset="-127"/>
              </a:rPr>
              <a:t>. </a:t>
            </a:r>
          </a:p>
          <a:p>
            <a:pPr algn="just">
              <a:lnSpc>
                <a:spcPct val="80000"/>
              </a:lnSpc>
              <a:buNone/>
              <a:defRPr/>
            </a:pPr>
            <a:endParaRPr lang="it-IT" altLang="ko-KR" sz="2800" i="1" dirty="0" smtClean="0">
              <a:ea typeface="Gulim" pitchFamily="34" charset="-127"/>
            </a:endParaRPr>
          </a:p>
          <a:p>
            <a:pPr algn="just">
              <a:lnSpc>
                <a:spcPct val="80000"/>
              </a:lnSpc>
              <a:buNone/>
              <a:defRPr/>
            </a:pPr>
            <a:r>
              <a:rPr lang="it-IT" altLang="ko-KR" sz="2800" i="1" u="sng" dirty="0" smtClean="0">
                <a:ea typeface="Gulim" pitchFamily="34" charset="-127"/>
              </a:rPr>
              <a:t>1-ter. In tutti i casi in cui l'avvocato debba fornire prova della notificazione e non sia possibile fornirla con modalità telematiche, procede ai sensi del comma 1-bis.</a:t>
            </a:r>
            <a:endParaRPr lang="it-IT" sz="2800" i="1" u="sng"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94</a:t>
            </a:fld>
            <a:endParaRPr lang="it-IT"/>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5127848"/>
          </a:xfrm>
        </p:spPr>
        <p:txBody>
          <a:bodyPr>
            <a:normAutofit fontScale="85000" lnSpcReduction="10000"/>
          </a:bodyPr>
          <a:lstStyle/>
          <a:p>
            <a:pPr algn="just"/>
            <a:r>
              <a:rPr lang="it-IT" sz="2800" dirty="0" smtClean="0"/>
              <a:t>Dal </a:t>
            </a:r>
            <a:r>
              <a:rPr lang="it-IT" sz="2800" b="1" dirty="0" smtClean="0">
                <a:solidFill>
                  <a:srgbClr val="92D050"/>
                </a:solidFill>
              </a:rPr>
              <a:t>15 maggio 2014 </a:t>
            </a:r>
            <a:r>
              <a:rPr lang="it-IT" sz="2800" dirty="0" smtClean="0"/>
              <a:t>-e cioè dall’entrata in vigore delle regole tecniche rese con provvedimento DGSIA 16 aprile 2014 che annoverano tra i tra i formati depositabili in via telematica i </a:t>
            </a:r>
            <a:r>
              <a:rPr lang="it-IT" sz="2800" i="1" dirty="0" smtClean="0"/>
              <a:t>file</a:t>
            </a:r>
            <a:r>
              <a:rPr lang="it-IT" sz="2800" dirty="0" smtClean="0"/>
              <a:t> .</a:t>
            </a:r>
            <a:r>
              <a:rPr lang="it-IT" sz="2800" dirty="0" err="1" smtClean="0"/>
              <a:t>msg</a:t>
            </a:r>
            <a:r>
              <a:rPr lang="it-IT" sz="2800" dirty="0" smtClean="0"/>
              <a:t> e .</a:t>
            </a:r>
            <a:r>
              <a:rPr lang="it-IT" sz="2800" dirty="0" err="1" smtClean="0"/>
              <a:t>eml.-</a:t>
            </a:r>
            <a:r>
              <a:rPr lang="it-IT" sz="2800" dirty="0" smtClean="0"/>
              <a:t> visto che </a:t>
            </a:r>
            <a:r>
              <a:rPr lang="it-IT" sz="2800" u="sng" dirty="0" smtClean="0"/>
              <a:t>i messaggi PEC di notifica possono essere depositati telematicamente</a:t>
            </a:r>
            <a:r>
              <a:rPr lang="it-IT" sz="2800" dirty="0" smtClean="0"/>
              <a:t>, le ipotesi di </a:t>
            </a:r>
            <a:r>
              <a:rPr lang="it-IT" sz="2800" i="1" dirty="0" smtClean="0"/>
              <a:t>impossibilità del deposito telematico </a:t>
            </a:r>
            <a:r>
              <a:rPr lang="it-IT" sz="2800" dirty="0" smtClean="0"/>
              <a:t>sembra</a:t>
            </a:r>
            <a:r>
              <a:rPr lang="it-IT" sz="2800" i="1" dirty="0" smtClean="0"/>
              <a:t> </a:t>
            </a:r>
            <a:r>
              <a:rPr lang="it-IT" sz="2800" dirty="0" smtClean="0"/>
              <a:t>possano essere ricondotte esclusivamente ai casi di </a:t>
            </a:r>
            <a:r>
              <a:rPr lang="it-IT" sz="2800" dirty="0" smtClean="0">
                <a:solidFill>
                  <a:srgbClr val="FF0000"/>
                </a:solidFill>
              </a:rPr>
              <a:t>mancata attivazione del </a:t>
            </a:r>
            <a:r>
              <a:rPr lang="it-IT" sz="2800" dirty="0" err="1" smtClean="0">
                <a:solidFill>
                  <a:srgbClr val="FF0000"/>
                </a:solidFill>
              </a:rPr>
              <a:t>pct</a:t>
            </a:r>
            <a:r>
              <a:rPr lang="it-IT" sz="2800" dirty="0" smtClean="0">
                <a:solidFill>
                  <a:srgbClr val="FF0000"/>
                </a:solidFill>
              </a:rPr>
              <a:t> </a:t>
            </a:r>
            <a:r>
              <a:rPr lang="it-IT" sz="2800" dirty="0" smtClean="0"/>
              <a:t>(es. presso Giudici di Pace, o la Suprema Corte di Cassazione) o di mancato funzionamento temporaneo del Processo Civile Telematico, </a:t>
            </a:r>
            <a:r>
              <a:rPr lang="it-IT" sz="2800" dirty="0" smtClean="0">
                <a:solidFill>
                  <a:srgbClr val="FF0000"/>
                </a:solidFill>
              </a:rPr>
              <a:t>nelle esecuzioni (nella fase di competenza dell’uff. </a:t>
            </a:r>
            <a:r>
              <a:rPr lang="it-IT" sz="2800" dirty="0" err="1" smtClean="0">
                <a:solidFill>
                  <a:srgbClr val="FF0000"/>
                </a:solidFill>
              </a:rPr>
              <a:t>giud</a:t>
            </a:r>
            <a:r>
              <a:rPr lang="it-IT" sz="2800" dirty="0" smtClean="0">
                <a:solidFill>
                  <a:srgbClr val="FF0000"/>
                </a:solidFill>
              </a:rPr>
              <a:t>.) e trascrizioni</a:t>
            </a:r>
            <a:r>
              <a:rPr lang="it-IT" sz="2800" dirty="0" smtClean="0"/>
              <a:t>, mentre gli </a:t>
            </a:r>
            <a:r>
              <a:rPr lang="it-IT" sz="2800" i="1" dirty="0" smtClean="0"/>
              <a:t>altri casi </a:t>
            </a:r>
            <a:r>
              <a:rPr lang="it-IT" sz="2800" dirty="0" smtClean="0"/>
              <a:t>diversi dal deposito stesso sembrano riferirsi ai depositi o alle esibizioni da effettuare in udienza, nel corso della quale non è possibile acquisire il </a:t>
            </a:r>
            <a:r>
              <a:rPr lang="it-IT" sz="2800" i="1" dirty="0" smtClean="0"/>
              <a:t>file</a:t>
            </a:r>
            <a:r>
              <a:rPr lang="it-IT" sz="2800" dirty="0" smtClean="0"/>
              <a:t> direttamente al fascicolo telematico.</a:t>
            </a:r>
          </a:p>
          <a:p>
            <a:endParaRPr lang="it-IT" dirty="0" smtClean="0"/>
          </a:p>
          <a:p>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95</a:t>
            </a:fld>
            <a:endParaRPr lang="it-IT"/>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052736"/>
            <a:ext cx="8229600" cy="5271864"/>
          </a:xfrm>
        </p:spPr>
        <p:txBody>
          <a:bodyPr>
            <a:normAutofit fontScale="70000" lnSpcReduction="20000"/>
          </a:bodyPr>
          <a:lstStyle/>
          <a:p>
            <a:pPr algn="just">
              <a:lnSpc>
                <a:spcPct val="90000"/>
              </a:lnSpc>
            </a:pPr>
            <a:r>
              <a:rPr lang="it-IT" sz="2800" dirty="0" smtClean="0"/>
              <a:t>I </a:t>
            </a:r>
            <a:r>
              <a:rPr lang="it-IT" sz="2800" dirty="0" err="1" smtClean="0"/>
              <a:t>piu’</a:t>
            </a:r>
            <a:r>
              <a:rPr lang="it-IT" sz="2800" dirty="0" smtClean="0"/>
              <a:t> attenti commentatori della norma (Avv. F. </a:t>
            </a:r>
            <a:r>
              <a:rPr lang="it-IT" sz="2800" dirty="0" err="1" smtClean="0"/>
              <a:t>Tregnaghi</a:t>
            </a:r>
            <a:r>
              <a:rPr lang="it-IT" sz="2800" dirty="0" smtClean="0"/>
              <a:t> </a:t>
            </a:r>
            <a:r>
              <a:rPr lang="it-IT" sz="2800" dirty="0" err="1" smtClean="0"/>
              <a:t>–www.tregraghi.it</a:t>
            </a:r>
            <a:r>
              <a:rPr lang="it-IT" sz="2800" dirty="0" smtClean="0"/>
              <a:t>; Avv. M. Reale in commento Tribunale, Varese, sez. II, ordinanza 30/07/2015 -in http://www.altalex.com/</a:t>
            </a:r>
            <a:r>
              <a:rPr lang="it-IT" sz="2800" dirty="0" err="1" smtClean="0"/>
              <a:t>documents</a:t>
            </a:r>
            <a:r>
              <a:rPr lang="it-IT" sz="2800" dirty="0" smtClean="0"/>
              <a:t>/news/2015/10/29/</a:t>
            </a:r>
            <a:r>
              <a:rPr lang="it-IT" sz="2800" dirty="0" err="1" smtClean="0"/>
              <a:t>prova-avvenuta-notifica-tramite-pec</a:t>
            </a:r>
            <a:r>
              <a:rPr lang="it-IT" sz="2800" dirty="0" smtClean="0"/>
              <a:t>) ritengono che  in caso di possibilità del deposito telematico verrebbe meno proprio il potere di certificazione del “cartaceo”.</a:t>
            </a:r>
          </a:p>
          <a:p>
            <a:pPr algn="just">
              <a:lnSpc>
                <a:spcPct val="90000"/>
              </a:lnSpc>
            </a:pPr>
            <a:r>
              <a:rPr lang="it-IT" sz="2800" dirty="0" smtClean="0"/>
              <a:t>Posto che dal 30.06.2015 (data di entrata in vigore del DECRETO-LEGGE 27 giugno 2015, n. 83, convertito con modificazioni dalla L. 6 agosto 2015, n. 132) è stata riconosciuta la validità incondizionata del deposito telematico degli atti introduttivi in Tribunale ed in Corte d’appello, coloro i quali notificano via pec un atto introduttivo avanti ai citati giudici di merito sarebbero poi obbligati a fornire  solo telematicamente la prova del perfezionamento della notifica via pec.</a:t>
            </a:r>
          </a:p>
          <a:p>
            <a:pPr algn="just">
              <a:lnSpc>
                <a:spcPct val="90000"/>
              </a:lnSpc>
            </a:pPr>
            <a:r>
              <a:rPr lang="it-IT" sz="2800" dirty="0" smtClean="0"/>
              <a:t>Quindi sì alla iscrizione “tradizionale cartacea” di una citazione notificata via pec ma successivamente (e prima della prima udienza di trattazione)  </a:t>
            </a:r>
            <a:r>
              <a:rPr lang="it-IT" sz="2800" dirty="0" smtClean="0">
                <a:solidFill>
                  <a:srgbClr val="FF0000"/>
                </a:solidFill>
              </a:rPr>
              <a:t>occorre depositare telematicamente i file di accettazione e consegna della notifica via pec </a:t>
            </a:r>
            <a:r>
              <a:rPr lang="it-IT" sz="2800" dirty="0" smtClean="0"/>
              <a:t>posto che solo attraverso al produzione telematica di detti </a:t>
            </a:r>
            <a:r>
              <a:rPr lang="it-IT" sz="2800" dirty="0" err="1" smtClean="0"/>
              <a:t>files</a:t>
            </a:r>
            <a:r>
              <a:rPr lang="it-IT" sz="2800" dirty="0" smtClean="0"/>
              <a:t> è possibile fornire la prova della notifica in quanto non vi sarebbe più in capo all’avvocato notificatore il potere di certificazione del “cartaceo”.</a:t>
            </a:r>
          </a:p>
          <a:p>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96</a:t>
            </a:fld>
            <a:endParaRPr lang="it-IT"/>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Posso notificare un precetto cambiario via pec?</a:t>
            </a:r>
            <a:endParaRPr lang="it-IT" dirty="0"/>
          </a:p>
        </p:txBody>
      </p:sp>
      <p:sp>
        <p:nvSpPr>
          <p:cNvPr id="3" name="Segnaposto contenuto 2"/>
          <p:cNvSpPr>
            <a:spLocks noGrp="1"/>
          </p:cNvSpPr>
          <p:nvPr>
            <p:ph idx="1"/>
          </p:nvPr>
        </p:nvSpPr>
        <p:spPr/>
        <p:txBody>
          <a:bodyPr/>
          <a:lstStyle/>
          <a:p>
            <a:pPr algn="just"/>
            <a:r>
              <a:rPr lang="it-IT" dirty="0" smtClean="0"/>
              <a:t>Se la certificazione di conformità  del titolo è eseguita dall’uff. </a:t>
            </a:r>
            <a:r>
              <a:rPr lang="it-IT" dirty="0" err="1" smtClean="0"/>
              <a:t>giud</a:t>
            </a:r>
            <a:r>
              <a:rPr lang="it-IT" dirty="0" smtClean="0"/>
              <a:t>.  in realtà si tratterebbe di notificare un atto non nativo digitale (si tratterebbe della scansione del precetto con la certificazione  dell’Uff. </a:t>
            </a:r>
            <a:r>
              <a:rPr lang="it-IT" dirty="0" err="1" smtClean="0"/>
              <a:t>Giud</a:t>
            </a:r>
            <a:r>
              <a:rPr lang="it-IT" dirty="0" smtClean="0"/>
              <a:t>., quindi un pdf immagine)  ma abbiamo visto che ai sensi dell’art. 3 bis della L. 53/94 ciò si tradurrebbe nella notifica di un atto redatto in un formato non ammesso perché in contrasto con la </a:t>
            </a:r>
            <a:r>
              <a:rPr lang="it-IT" i="1" dirty="0" smtClean="0"/>
              <a:t>normativa, anche regolamentare, concernente la sottoscrizione, la trasmissione e la ricezione dei documenti informatici.</a:t>
            </a:r>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97</a:t>
            </a:fld>
            <a:endParaRPr lang="it-IT"/>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836712"/>
            <a:ext cx="8229600" cy="5487888"/>
          </a:xfrm>
        </p:spPr>
        <p:txBody>
          <a:bodyPr>
            <a:normAutofit fontScale="85000" lnSpcReduction="10000"/>
          </a:bodyPr>
          <a:lstStyle/>
          <a:p>
            <a:pPr algn="just"/>
            <a:r>
              <a:rPr lang="it-IT" dirty="0" smtClean="0"/>
              <a:t>Parte della dottrina esclude a priori la possibilità di notifica del precetto cambiario via PEC ritenendo insormontabile l’ostacolo posto dalla necessaria attestazione di conformità fatta dall’Ufficiale Giudiziario, in tal senso anche il Consiglio dell’Ordine degli Avvocati (COA) di Trani e, in parte, di Torino.</a:t>
            </a:r>
          </a:p>
          <a:p>
            <a:pPr algn="just"/>
            <a:r>
              <a:rPr lang="it-IT" dirty="0" smtClean="0"/>
              <a:t> Una attenta analisi delle norme e della giurisprudenza sul punto possono però anche far propendere per una soluzione meno drastica.</a:t>
            </a:r>
          </a:p>
          <a:p>
            <a:pPr algn="just"/>
            <a:r>
              <a:rPr lang="it-IT" dirty="0" smtClean="0"/>
              <a:t>Ricordiamo infatti che la trascrizione integrale del titolo all’interno del precetto è richiesta, ex art. 480 </a:t>
            </a:r>
            <a:r>
              <a:rPr lang="it-IT" dirty="0" err="1" smtClean="0"/>
              <a:t>c.p.c.</a:t>
            </a:r>
            <a:r>
              <a:rPr lang="it-IT" dirty="0" smtClean="0"/>
              <a:t>, in tutti casi in cui il titolo circola solo in originale, come avviene per le cambiali e gli altri titoli di credito. (cfr. art. 63della Legge cambiaria e 55 della Legge assegno).</a:t>
            </a:r>
          </a:p>
          <a:p>
            <a:pPr algn="just"/>
            <a:r>
              <a:rPr lang="it-IT" dirty="0" smtClean="0"/>
              <a:t>La giurisprudenza ha avuto però modo di affermare che, agli effetti della validità del precetto, è sufficiente l’indicazione degli elementi essenziali per l’individuazione della cambiale o assegno (cfr. Cassazione Civile 3593 del 1990 e 5531 del 1986).</a:t>
            </a:r>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98</a:t>
            </a:fld>
            <a:endParaRPr lang="it-IT"/>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08720"/>
            <a:ext cx="8229600" cy="5415880"/>
          </a:xfrm>
        </p:spPr>
        <p:txBody>
          <a:bodyPr>
            <a:normAutofit fontScale="77500" lnSpcReduction="20000"/>
          </a:bodyPr>
          <a:lstStyle/>
          <a:p>
            <a:pPr algn="just"/>
            <a:r>
              <a:rPr lang="it-IT" dirty="0" smtClean="0"/>
              <a:t>Segnalo, in particolare, la pronuncia (ritenuta una pietra miliare nell’interpretazione dell’art. 480 </a:t>
            </a:r>
            <a:r>
              <a:rPr lang="it-IT" dirty="0" err="1" smtClean="0"/>
              <a:t>c.p.c.</a:t>
            </a:r>
            <a:r>
              <a:rPr lang="it-IT" dirty="0" smtClean="0"/>
              <a:t>) secondo cui ‘Dal confronto fra il comma 2 dell’art. 480 </a:t>
            </a:r>
            <a:r>
              <a:rPr lang="it-IT" dirty="0" err="1" smtClean="0"/>
              <a:t>c.p.c.</a:t>
            </a:r>
            <a:r>
              <a:rPr lang="it-IT" dirty="0" smtClean="0"/>
              <a:t> – secondo il quale il precetto deve contenere, tra l’altro, la trascrizione integrale del titolo esecutivo, quando questa è richiesta dalla legge, ed inoltre, in tal caso, la certificazione dell’ufficiale giudiziario dell’esatta corrispondenza di detta trascrizione al titolo originale – ed il comma 3 dell’art. 63 del R.D. 14 dicembre 1933, n. 1669 – secondo il quale il precetto cambiario deve contenere soltanto la trascrizione della cambiale o del protesto e degli altri documenti necessari a dimostrare la somma dovuta – si evince che </a:t>
            </a:r>
            <a:r>
              <a:rPr lang="it-IT" b="1" u="sng" dirty="0" smtClean="0"/>
              <a:t>il precetto cambiario non esige, per la sua validità, la trascrizione degli elementi essenziali per la sua individuazione</a:t>
            </a:r>
            <a:r>
              <a:rPr lang="it-IT" dirty="0" smtClean="0"/>
              <a:t>, e, conseguentemente, neppure la anzidetta certificazione dell’ufficiale giudiziario, essendo questa necessaria unicamente nel caso in cui sia richiesta la trascrizione integrale del titolo esecutivo.</a:t>
            </a:r>
          </a:p>
          <a:p>
            <a:r>
              <a:rPr lang="it-IT" dirty="0" smtClean="0"/>
              <a:t>Questo principio di diritto è applicabile anche in ipotesi di </a:t>
            </a:r>
            <a:r>
              <a:rPr lang="it-IT" b="1" dirty="0" smtClean="0"/>
              <a:t>precetto notificato sulla base di assegno bancario</a:t>
            </a:r>
            <a:r>
              <a:rPr lang="it-IT" dirty="0" smtClean="0"/>
              <a:t>, essendo la formulazione dell’art. 55, comma 3 del R.D. 21 dicembre 1933, n. 1736, sull’assegno identica a quella dell’art. 63, comma 3 del R.D. 14 dicembre 1933, n. 1669, relativo alla cambiale’ (Cassazione civile, sez. III, 9 maggio 1985, n. 2895)”.</a:t>
            </a:r>
          </a:p>
          <a:p>
            <a:endParaRPr lang="it-IT" dirty="0"/>
          </a:p>
        </p:txBody>
      </p:sp>
      <p:sp>
        <p:nvSpPr>
          <p:cNvPr id="4" name="Segnaposto numero diapositiva 3"/>
          <p:cNvSpPr>
            <a:spLocks noGrp="1"/>
          </p:cNvSpPr>
          <p:nvPr>
            <p:ph type="sldNum" sz="quarter" idx="12"/>
          </p:nvPr>
        </p:nvSpPr>
        <p:spPr/>
        <p:txBody>
          <a:bodyPr/>
          <a:lstStyle/>
          <a:p>
            <a:pPr>
              <a:defRPr/>
            </a:pPr>
            <a:fld id="{6760DCDF-4545-43EB-A83E-5BCC688F7EC7}" type="slidenum">
              <a:rPr lang="it-IT" smtClean="0"/>
              <a:pPr>
                <a:defRPr/>
              </a:pPr>
              <a:t>99</a:t>
            </a:fld>
            <a:endParaRPr lang="it-IT"/>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4589</TotalTime>
  <Words>21438</Words>
  <Application>Microsoft Office PowerPoint</Application>
  <PresentationFormat>Presentazione su schermo (4:3)</PresentationFormat>
  <Paragraphs>1158</Paragraphs>
  <Slides>196</Slides>
  <Notes>26</Notes>
  <HiddenSlides>0</HiddenSlides>
  <MMClips>0</MMClips>
  <ScaleCrop>false</ScaleCrop>
  <HeadingPairs>
    <vt:vector size="4" baseType="variant">
      <vt:variant>
        <vt:lpstr>Tema</vt:lpstr>
      </vt:variant>
      <vt:variant>
        <vt:i4>1</vt:i4>
      </vt:variant>
      <vt:variant>
        <vt:lpstr>Titoli diapositive</vt:lpstr>
      </vt:variant>
      <vt:variant>
        <vt:i4>196</vt:i4>
      </vt:variant>
    </vt:vector>
  </HeadingPairs>
  <TitlesOfParts>
    <vt:vector size="197" baseType="lpstr">
      <vt:lpstr>Equinozio</vt:lpstr>
      <vt:lpstr>Il punto sulle notificazioni a mezzo PEC: casi pratici e giurisprudenza. Como 15.03.2018 Avv. Andrea Deangeli Foro di Rimini</vt:lpstr>
      <vt:lpstr>Diapositiva 2</vt:lpstr>
      <vt:lpstr>Diapositiva 3</vt:lpstr>
      <vt:lpstr>Diapositiva 4</vt:lpstr>
      <vt:lpstr>Notifica pec = obbligatorietà?</vt:lpstr>
      <vt:lpstr>  Art. 16 sexies D.L. 179/2012   (introdotto dall’art. 52 del Decreto Legge n. 90/14)</vt:lpstr>
      <vt:lpstr>Diapositiva 7</vt:lpstr>
      <vt:lpstr> GIURISPRUDENZA - Nullità della notifica se eseguita presso la cancelleria anziché alla pec del destinatario.</vt:lpstr>
      <vt:lpstr>Notifica pec = obbligatorietà</vt:lpstr>
      <vt:lpstr>UNA NECESSARIA PREMESSA:</vt:lpstr>
      <vt:lpstr>Diapositiva 11</vt:lpstr>
      <vt:lpstr>COSA POSSIAMO NOTIFICARE: </vt:lpstr>
      <vt:lpstr>Posso notificare via pec uno sfratto per morosità o finita locazione?</vt:lpstr>
      <vt:lpstr>L’INTIMAZIONE DI SFRATTO  e l’avviso ex art. 660 cpc</vt:lpstr>
      <vt:lpstr>L’INTIMAZIONE DI SFRATTO e la notifica a mezzo pec</vt:lpstr>
      <vt:lpstr>L’INTIMAZIONE DI SFRATTO e la notifica a mezzo pec</vt:lpstr>
      <vt:lpstr>L’INTIMAZIONE DI SFRATTO e la notifica a mezzo pec</vt:lpstr>
      <vt:lpstr>NON POSSIAMO NOTIFICARE: </vt:lpstr>
      <vt:lpstr>  I VANTAGGI DELLA NOTIFICA IN PROPRIO</vt:lpstr>
      <vt:lpstr>I VANTAGGI DELLA NOTIFICA IN PROPRIO</vt:lpstr>
      <vt:lpstr>I VANTAGGI DELLA NOTIFICA IN PROPRIO</vt:lpstr>
      <vt:lpstr>I VANTAGGI DELLA NOTIFICA IN PROPRIO</vt:lpstr>
      <vt:lpstr>I VANTAGGI DELLA NOTIFICA IN PROPRIO</vt:lpstr>
      <vt:lpstr>Il momento perfezionativo della notifica</vt:lpstr>
      <vt:lpstr>Il momento perfezionativo della notifica</vt:lpstr>
      <vt:lpstr>Il momento perfezionativo della notifica</vt:lpstr>
      <vt:lpstr>Il verifica del momento perfezionativo della notifica</vt:lpstr>
      <vt:lpstr>MANCATO PERFEZIONATIVO DELLA NOTIFICA E OBBLIGHI PER IL NOTIFICANTE</vt:lpstr>
      <vt:lpstr>Ripresa del procedimento notificatorio in un termine ragionevolmente contenuto…………</vt:lpstr>
      <vt:lpstr>Alcuni esempi….</vt:lpstr>
      <vt:lpstr>Ricevuta pec COMPLETA</vt:lpstr>
      <vt:lpstr>AVVOCATO = PUBBLICO UFFICIALE</vt:lpstr>
      <vt:lpstr>TEMPO DELLE NOTIFICHE IN PROPRIO</vt:lpstr>
      <vt:lpstr>Cass. civ., sez. VI, 22 dicembre 2017, n. 30766 </vt:lpstr>
      <vt:lpstr>PRINCIPALI NORME DI RIFERIMENTO in ordine cronologico con link attivi tratti www.normattiva.it o da pst.giustizia.it/</vt:lpstr>
      <vt:lpstr>Diapositiva 36</vt:lpstr>
      <vt:lpstr>Diapositiva 37</vt:lpstr>
      <vt:lpstr>Diapositiva 38</vt:lpstr>
      <vt:lpstr>Diapositiva 39</vt:lpstr>
      <vt:lpstr>PRE-REQUISITI DELLA NOTIFICA VIA PEC</vt:lpstr>
      <vt:lpstr>PRE-REQUISITI DELLA NOTIFICA VIA PEC</vt:lpstr>
      <vt:lpstr>Art. 83 cpc</vt:lpstr>
      <vt:lpstr>Il D.M. 44/2011</vt:lpstr>
      <vt:lpstr>Procura alle liti</vt:lpstr>
      <vt:lpstr>Procura alle liti</vt:lpstr>
      <vt:lpstr>Esempio di procura “telematica”</vt:lpstr>
      <vt:lpstr>Segue Esempio di procura “telematica”</vt:lpstr>
      <vt:lpstr>Corretta indicazione della procura nel corpo dell’atto</vt:lpstr>
      <vt:lpstr>Modalità di autentica della procura</vt:lpstr>
      <vt:lpstr>Diapositiva 50</vt:lpstr>
      <vt:lpstr>Come utilizzare la procura “cartacea” nelle notifiche via pec </vt:lpstr>
      <vt:lpstr>La procura sottoscritta con firma digitale dal cliente nelle notifiche pec</vt:lpstr>
      <vt:lpstr>VANTAGGI E SVANTAGGI DELLA PROCURA FIRMATA DIGITALMENTE</vt:lpstr>
      <vt:lpstr>NELLE NOTIFICHE VIA PEC DI ATTI E\O PROVVEDIMENTI E’ OBBLIGATORIO NOTIFICARE ANCHE LA PROCURA ALLE LITI??</vt:lpstr>
      <vt:lpstr>Diapositiva 55</vt:lpstr>
      <vt:lpstr>Diapositiva 56</vt:lpstr>
      <vt:lpstr>Riepilogando…</vt:lpstr>
      <vt:lpstr>PRE-REQUISITI DELLA NOTIFICA VIA PEC</vt:lpstr>
      <vt:lpstr>PRE-REQUISITI PER LA NOTIFICA A MEZZO PEC</vt:lpstr>
      <vt:lpstr>PRE-REQUISITI PER LA NOTIFICA A MEZZO PEC</vt:lpstr>
      <vt:lpstr> I pubblici elenchi per le notifiche PEC </vt:lpstr>
      <vt:lpstr>I PUBBLICI ELENCHI</vt:lpstr>
      <vt:lpstr>Segue…. I PUBBLICI ELENCHI</vt:lpstr>
      <vt:lpstr>Cass. civ., ord. sez. VI, 9 giugno 2017, n. 14523</vt:lpstr>
      <vt:lpstr>Diapositiva 65</vt:lpstr>
      <vt:lpstr>    IL DOMICILIO DIGITALE DEL CITTADINO (A.N.P.R.)</vt:lpstr>
      <vt:lpstr>Posso notificare ad un titolare di un indirizzo pec risultante dai pubblici elenchi un c.d. atto “estraneo”?</vt:lpstr>
      <vt:lpstr>Diapositiva 68</vt:lpstr>
      <vt:lpstr>Gli elenchi pubblici degli indirizzi PEC e gli eventuali limiti al relativo utilizzo</vt:lpstr>
      <vt:lpstr>Corte Appello Torino 27.01.2016 n. 128</vt:lpstr>
      <vt:lpstr>Segue ….</vt:lpstr>
      <vt:lpstr>PRE-REQUISITI PER LA NOTIFICA A MEZZO PEC</vt:lpstr>
      <vt:lpstr>         Esempi di firma CAdES-BES e PAdES-BES  cartella esempi n. 4</vt:lpstr>
      <vt:lpstr>PRE-REQUISITI PER LA NOTIFICA A MEZZO PEC</vt:lpstr>
      <vt:lpstr>   PRE-REQUISITI NON PIU’ RICHIESTI</vt:lpstr>
      <vt:lpstr>PRE-REQUISITI NON PIU’ RICHIESTI</vt:lpstr>
      <vt:lpstr>PRE-REQUISITI NON PIU’ RICHIESTI</vt:lpstr>
      <vt:lpstr>Quali tipologie di atti posso notificare via pec?</vt:lpstr>
      <vt:lpstr>ATTI NOTIFICABILI VIA PEC</vt:lpstr>
      <vt:lpstr>Diapositiva 80</vt:lpstr>
      <vt:lpstr>Articolo 19 bis delle nuove specifiche tecniche previste dall’art. 34 del D.M. 44/2011,  introdotte con D.M. 16.04.2014, pubblicate in G.U.  il 30.04.2014, ed entrate in vigore il 15 maggio 2014, prevede infatti che: </vt:lpstr>
      <vt:lpstr>Articolo 12 delle specifiche tecniche previste dall’art. 34 del D.M. 44/2011,  introdotte con D.M. 16.04.2014, prevede  che:</vt:lpstr>
      <vt:lpstr>IL DOCUMENTO NATIVO DIGITALE</vt:lpstr>
      <vt:lpstr>Diapositiva 84</vt:lpstr>
      <vt:lpstr>Notifica di un documento informatico…passo passo - </vt:lpstr>
      <vt:lpstr>Procura alle liti</vt:lpstr>
      <vt:lpstr>Relata di notifica</vt:lpstr>
      <vt:lpstr>Diapositiva 88</vt:lpstr>
      <vt:lpstr>Aperto il programma con il quale invii e ricevi le PEC, componi un nuovo messaggio-PEC,  e ricordati: </vt:lpstr>
      <vt:lpstr>Fac-simile relata di notifica di documento informatico nativo</vt:lpstr>
      <vt:lpstr>Diapositiva 91</vt:lpstr>
      <vt:lpstr>Corretta indicazione della procura nel corpo dell’atto</vt:lpstr>
      <vt:lpstr>INOTIFICA VIA PEC ED OBBLIGATORIETA’ DELL’ISCRIZIONE A RUOLO  “telematica”?</vt:lpstr>
      <vt:lpstr>Art. 9, 1bis e 1ter, della L. 21 gennaio 1994, n. 53</vt:lpstr>
      <vt:lpstr>Diapositiva 95</vt:lpstr>
      <vt:lpstr>Diapositiva 96</vt:lpstr>
      <vt:lpstr>Posso notificare un precetto cambiario via pec?</vt:lpstr>
      <vt:lpstr>Diapositiva 98</vt:lpstr>
      <vt:lpstr>Diapositiva 99</vt:lpstr>
      <vt:lpstr>Prudenza….</vt:lpstr>
      <vt:lpstr>Come notificare correttamente via pec un atto di citazione per chiamata in causa.</vt:lpstr>
      <vt:lpstr>  ATTI NOTIFICABILI VIA PEC</vt:lpstr>
      <vt:lpstr>COPIE INFORMATICHE DI ATTI ORIGINARIAMENTE FORMATI SU SUPPORTO ANALOGICO</vt:lpstr>
      <vt:lpstr>Diapositiva 104</vt:lpstr>
      <vt:lpstr>   La normativa di riferimento  art. 3-bis L. 53.1994</vt:lpstr>
      <vt:lpstr>ART.16 undecies D.L. 18 ottobre 2012, n. 179 convertito, con modificazioni, in legge 17 dicembre 2012, n. 221 –  Ulteriori misure urgenti per la crescita del Paese (DECRETO SVILUPPO BIS) </vt:lpstr>
      <vt:lpstr>Art. 19 ter,  Provv. 16/4/2014 come introdotto dall’art. 1 decreto 28/12/2015 in vigore dal 09.01.2016:</vt:lpstr>
      <vt:lpstr>Segue Art. 19 ter stabilisce altresì..</vt:lpstr>
      <vt:lpstr>Esempio di relata</vt:lpstr>
      <vt:lpstr>Segue…</vt:lpstr>
      <vt:lpstr>Diapositiva 111</vt:lpstr>
      <vt:lpstr>NOTIFICA VIA PEC di COPIA INFORMATICA DI DOCUMENTO ANALOGICO in originale e\o copia autentica</vt:lpstr>
      <vt:lpstr>Aperto il programma con il quale invii e ricevi le PEC, componi un nuovo messaggio-PEC, ricordandoti:</vt:lpstr>
      <vt:lpstr>ATTI NOTIFICABILI VIA PEC</vt:lpstr>
      <vt:lpstr>Diapositiva 115</vt:lpstr>
      <vt:lpstr>Diapositiva 116</vt:lpstr>
      <vt:lpstr>Diapositiva 117</vt:lpstr>
      <vt:lpstr> </vt:lpstr>
      <vt:lpstr>Art. 3-bis della L. 53.1994</vt:lpstr>
      <vt:lpstr>ATTESTAZIONE DI CONFORMITA’ RIFERITA A COPIA informatica</vt:lpstr>
      <vt:lpstr>Art. 16-undecies commi 2 e segg  (Modalità dell'attestazione di conformità) COPIE INFORMATICHE</vt:lpstr>
      <vt:lpstr>Testo in vigore dell’ Art. 16-undecies del decreto-legge 18 ottobre 2012, n. 179, convertito, con modificazioni, dalla legge 17 dicembre 2012, n. 221  </vt:lpstr>
      <vt:lpstr>Art. 19 ter,  Provv. 16/4/2014 come introdotto dall’art. 1 decreto 28/12/2015 in vigore dal 09.01.2016:</vt:lpstr>
      <vt:lpstr>Diapositiva 124</vt:lpstr>
      <vt:lpstr> Estrazione e notifica di una copia informatica di un documento informatico…..Passo passo CARTELLA ESEMPIO 8 </vt:lpstr>
      <vt:lpstr>Segue….estrazione e notifica di una copia informatica di un documento informatico. Passo passo</vt:lpstr>
      <vt:lpstr>Esempio di relata</vt:lpstr>
      <vt:lpstr>Diapositiva 128</vt:lpstr>
      <vt:lpstr>Diapositiva 129</vt:lpstr>
      <vt:lpstr>NOTIFICA VIA PEC di COPIA INFORMATICA DI DOCUMENTO INFORMATICO</vt:lpstr>
      <vt:lpstr>Aperto il programma con il quale invii e ricevi le PEC, componi un nuovo messaggio-PEC, ricordandoti:</vt:lpstr>
      <vt:lpstr>ATTI NOTIFICABILI VIA PEC</vt:lpstr>
      <vt:lpstr>Diapositiva 133</vt:lpstr>
      <vt:lpstr>Diapositiva 134</vt:lpstr>
      <vt:lpstr>Valore dei duplicati informatici </vt:lpstr>
      <vt:lpstr>Diapositiva 136</vt:lpstr>
      <vt:lpstr>Diapositiva 137</vt:lpstr>
      <vt:lpstr>Diapositiva 138</vt:lpstr>
      <vt:lpstr>E nel caso in cui non vi sia alcun pannello di firma sul duplicato?</vt:lpstr>
      <vt:lpstr>I SOSTENITORI DELLA TESI MAGGIORITARIA  MENO RIGOROSA</vt:lpstr>
      <vt:lpstr>Queste in estrema sintesi argomentazioni dei sostenitori di questa tesi </vt:lpstr>
      <vt:lpstr>La tesi piu rigorosa:</vt:lpstr>
      <vt:lpstr>Fac-simile relata duplicato informatico</vt:lpstr>
      <vt:lpstr>Diapositiva 144</vt:lpstr>
      <vt:lpstr>Diapositiva 145</vt:lpstr>
      <vt:lpstr>NOTIFICA VIA PEC del DUPLICATO INFORMATICO – cartella esempio 9</vt:lpstr>
      <vt:lpstr>Aperto il programma con il quale invii e ricevi le PEC, componi un nuovo messaggio-PEC, ricordandoti:</vt:lpstr>
      <vt:lpstr>LA RELATA DI NOTIFICA</vt:lpstr>
      <vt:lpstr>LA RELATA DI NOTIFICA</vt:lpstr>
      <vt:lpstr>LA RELATA DI NOTIFICA</vt:lpstr>
      <vt:lpstr>Contenuto “minimo” della relata</vt:lpstr>
      <vt:lpstr>LA RELATA DI NOTIFICA</vt:lpstr>
      <vt:lpstr>contenuto eventuale</vt:lpstr>
      <vt:lpstr>LA RELATA DI NOTIFICA COMPLETA</vt:lpstr>
      <vt:lpstr>Diapositiva 155</vt:lpstr>
      <vt:lpstr>La relata di notifica va sempre firmata digitalmente</vt:lpstr>
      <vt:lpstr>LA PREPARAZIONE DELLA PEC</vt:lpstr>
      <vt:lpstr>CONTENUTO OBBLIGATORIO NELL’OGGETTO DELLA PEC</vt:lpstr>
      <vt:lpstr>CONTENUTO NON OBBLIGATORIO NEL TESTO DELLA PEC</vt:lpstr>
      <vt:lpstr>L’INVIO DEL MESSAGGIO PEC</vt:lpstr>
      <vt:lpstr>LA CONSERVAZIONE ED IL DEPOSITO DELLA PEC CONTENENTE LA NOTIFICA</vt:lpstr>
      <vt:lpstr>LA CONSERVAZIONE E DEPOSITO TELEMATICO DELLA RICEVUTA DI ACCETTAZIONE E CONSEGNA</vt:lpstr>
      <vt:lpstr>LA CONSERVAZIONE E DEPOSITO TELEMATICO DELLA RICEVUTA DI CONSEGNA</vt:lpstr>
      <vt:lpstr>Requisiti della ricevuta</vt:lpstr>
      <vt:lpstr>Diapositiva 165</vt:lpstr>
      <vt:lpstr>LA PROVA CARTACEA DELLA NOTIFICA</vt:lpstr>
      <vt:lpstr>   L’art. 9, 1bis e 1ter, l. 21 gennaio 1994, n. 53 </vt:lpstr>
      <vt:lpstr>Diapositiva 168</vt:lpstr>
      <vt:lpstr>Come attestare la conformità I MODALITÀ</vt:lpstr>
      <vt:lpstr>Fac simile modello di attestazione</vt:lpstr>
      <vt:lpstr>timbro</vt:lpstr>
      <vt:lpstr>II MODALITÀ</vt:lpstr>
      <vt:lpstr>Diapositiva 173</vt:lpstr>
      <vt:lpstr>Diapositiva 174</vt:lpstr>
      <vt:lpstr>IL MANCATO PERFEZIONAMENTO DELLA NOTIFICA</vt:lpstr>
      <vt:lpstr>IL MANCATO PERFEZIONAMENTO DELLA NOTIFICA</vt:lpstr>
      <vt:lpstr>LA  CHECK-LIST DI CONTROLLO</vt:lpstr>
      <vt:lpstr>Giurisprudenza rilevante sulla notifica via pec</vt:lpstr>
      <vt:lpstr>Cassazione, Sez. Unite, 18.04.2016 n. 7665</vt:lpstr>
      <vt:lpstr>Diapositiva 180</vt:lpstr>
      <vt:lpstr>Diapositiva 181</vt:lpstr>
      <vt:lpstr>Diapositiva 182</vt:lpstr>
      <vt:lpstr>Cassazione, sez. VI,  14.03.2017 n. 6518 </vt:lpstr>
      <vt:lpstr>Diapositiva 184</vt:lpstr>
      <vt:lpstr>Diapositiva 185</vt:lpstr>
      <vt:lpstr>Cassazione, sez. lav., 04.05.2016 n. 8886</vt:lpstr>
      <vt:lpstr>Cassazione, sez. lav., 07.10.2015 n. 20072</vt:lpstr>
      <vt:lpstr>Diapositiva 188</vt:lpstr>
      <vt:lpstr>Diapositiva 189</vt:lpstr>
      <vt:lpstr>Tribunale di Lecce del 16 marzo 2016</vt:lpstr>
      <vt:lpstr>Corte di Cassazione, Sesta Sezione,   ordinanza 31.08.2017 n. 20672 </vt:lpstr>
      <vt:lpstr>Diapositiva 192</vt:lpstr>
      <vt:lpstr>Cassazione Civile, sezione tributaria, ordinanza 16.02.2018 n. 3805</vt:lpstr>
      <vt:lpstr>Diapositiva 194</vt:lpstr>
      <vt:lpstr>Diapositiva 195</vt:lpstr>
      <vt:lpstr>Grazie dell’attenzione Avv. Andrea Deangeli</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NOTIFICHE IN PROPRIO A MEZZO PEC</dc:title>
  <dc:creator>HP ENVY</dc:creator>
  <cp:lastModifiedBy>andrea</cp:lastModifiedBy>
  <cp:revision>507</cp:revision>
  <dcterms:created xsi:type="dcterms:W3CDTF">2014-10-03T09:53:24Z</dcterms:created>
  <dcterms:modified xsi:type="dcterms:W3CDTF">2018-03-15T18:03:47Z</dcterms:modified>
</cp:coreProperties>
</file>