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8" r:id="rId2"/>
    <p:sldId id="294" r:id="rId3"/>
    <p:sldId id="309" r:id="rId4"/>
    <p:sldId id="310" r:id="rId5"/>
    <p:sldId id="311" r:id="rId6"/>
    <p:sldId id="312" r:id="rId7"/>
    <p:sldId id="314" r:id="rId8"/>
    <p:sldId id="320" r:id="rId9"/>
    <p:sldId id="321" r:id="rId10"/>
    <p:sldId id="323" r:id="rId1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CCFFFF"/>
    <a:srgbClr val="33CC33"/>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396" autoAdjust="0"/>
  </p:normalViewPr>
  <p:slideViewPr>
    <p:cSldViewPr>
      <p:cViewPr varScale="1">
        <p:scale>
          <a:sx n="106" d="100"/>
          <a:sy n="106" d="100"/>
        </p:scale>
        <p:origin x="-1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1FFCF6-24F5-48CE-9C4D-537CE6208AB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1FFCF6-24F5-48CE-9C4D-537CE6208AB5}"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1FFCF6-24F5-48CE-9C4D-537CE6208AB5}" type="slidenum">
              <a:rPr lang="it-IT" smtClean="0"/>
              <a:pPr>
                <a:defRPr/>
              </a:pPr>
              <a:t>10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1FFCF6-24F5-48CE-9C4D-537CE6208AB5}"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2B98F92-F2EA-4A7C-8009-70FE29109FC6}"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2B98F92-F2EA-4A7C-8009-70FE29109FC6}" type="slidenum">
              <a:rPr lang="it-IT" smtClean="0"/>
              <a:pPr>
                <a:defRPr/>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2B98F92-F2EA-4A7C-8009-70FE29109FC6}"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2B98F92-F2EA-4A7C-8009-70FE29109FC6}"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1FFCF6-24F5-48CE-9C4D-537CE6208AB5}"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1FFCF6-24F5-48CE-9C4D-537CE6208AB5}"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11FFCF6-24F5-48CE-9C4D-537CE6208AB5}"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733A061-6BE2-40E0-931F-AB5C96DF79F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47ABE73-2BF4-4E6F-BFC3-84AB809F05C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F6598F4-8280-4346-A0B4-81F5634A608E}"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C5DC3E8-F30C-4D8A-81D8-4916C12A2CD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3EBA5D3-CAA2-44A3-9B0C-000A4EC5C04A}"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BC0D23D-180F-413E-82AA-132A66567C6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6E691AA-CAD0-4F1B-9A91-13C157EE7D4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C4691DF-700E-4241-98F9-1F276C4DCFD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A19DCB5-9525-40BD-9274-B097F14BFCE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E0E2A01-E148-4F6C-898B-FF4E9EDD74B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5A41DB3-0998-405B-818C-B96452822D0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CBF772F-3D00-44B6-B495-C744C7C15DF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F89568-2D48-494D-AD9F-068F02C5E3C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notesSlide" Target="../notesSlides/notesSlide3.xml"/><Relationship Id="rId16"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19" Type="http://schemas.openxmlformats.org/officeDocument/2006/relationships/image" Target="../media/image18.png"/><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0.emf"/><Relationship Id="rId3" Type="http://schemas.openxmlformats.org/officeDocument/2006/relationships/image" Target="../media/image2.png"/><Relationship Id="rId7" Type="http://schemas.openxmlformats.org/officeDocument/2006/relationships/image" Target="../media/image5.emf"/><Relationship Id="rId12"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13.emf"/><Relationship Id="rId5" Type="http://schemas.openxmlformats.org/officeDocument/2006/relationships/image" Target="../media/image3.emf"/><Relationship Id="rId10" Type="http://schemas.openxmlformats.org/officeDocument/2006/relationships/image" Target="../media/image11.png"/><Relationship Id="rId4" Type="http://schemas.openxmlformats.org/officeDocument/2006/relationships/image" Target="../media/image9.emf"/><Relationship Id="rId9" Type="http://schemas.openxmlformats.org/officeDocument/2006/relationships/image" Target="../media/image8.emf"/><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1628800"/>
            <a:ext cx="9140825" cy="1470025"/>
          </a:xfrm>
          <a:prstGeom prst="rect">
            <a:avLst/>
          </a:prstGeom>
          <a:noFill/>
          <a:ln w="9525">
            <a:noFill/>
            <a:miter lim="800000"/>
            <a:headEnd/>
            <a:tailEnd/>
          </a:ln>
        </p:spPr>
        <p:txBody>
          <a:bodyPr anchor="ctr"/>
          <a:lstStyle/>
          <a:p>
            <a:pPr algn="ctr"/>
            <a:r>
              <a:rPr lang="it-IT" sz="4000" b="1" u="sng" dirty="0">
                <a:solidFill>
                  <a:schemeClr val="tx2"/>
                </a:solidFill>
                <a:latin typeface="Garamond" pitchFamily="18" charset="0"/>
              </a:rPr>
              <a:t>PROCESSO </a:t>
            </a:r>
            <a:r>
              <a:rPr lang="it-IT" sz="4000" b="1" u="sng" dirty="0" smtClean="0">
                <a:solidFill>
                  <a:schemeClr val="tx2"/>
                </a:solidFill>
                <a:latin typeface="Garamond" pitchFamily="18" charset="0"/>
              </a:rPr>
              <a:t>TELEMATICO</a:t>
            </a:r>
            <a:endParaRPr lang="it-IT" sz="4000" b="1" u="sng" dirty="0">
              <a:solidFill>
                <a:schemeClr val="tx2"/>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smtClean="0">
                <a:latin typeface="Garamond" pitchFamily="18" charset="0"/>
              </a:rPr>
              <a:t>La visualizzazione dei </a:t>
            </a:r>
            <a:r>
              <a:rPr lang="it-IT" sz="2800" dirty="0" smtClean="0">
                <a:latin typeface="Garamond" pitchFamily="18" charset="0"/>
              </a:rPr>
              <a:t>biglietti sulla PEC</a:t>
            </a:r>
            <a:endParaRPr lang="it-IT" sz="2800" dirty="0">
              <a:latin typeface="Garamond" pitchFamily="18" charset="0"/>
            </a:endParaRPr>
          </a:p>
        </p:txBody>
      </p:sp>
      <p:pic>
        <p:nvPicPr>
          <p:cNvPr id="13314" name="Picture 2"/>
          <p:cNvPicPr>
            <a:picLocks noGrp="1" noChangeAspect="1" noChangeArrowheads="1"/>
          </p:cNvPicPr>
          <p:nvPr>
            <p:ph idx="1"/>
          </p:nvPr>
        </p:nvPicPr>
        <p:blipFill>
          <a:blip r:embed="rId3"/>
          <a:srcRect/>
          <a:stretch>
            <a:fillRect/>
          </a:stretch>
        </p:blipFill>
        <p:spPr bwMode="auto">
          <a:xfrm>
            <a:off x="529607" y="1600200"/>
            <a:ext cx="8084786" cy="45259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457200" y="285750"/>
            <a:ext cx="8229600" cy="1143000"/>
          </a:xfrm>
        </p:spPr>
        <p:txBody>
          <a:bodyPr/>
          <a:lstStyle/>
          <a:p>
            <a:pPr eaLnBrk="1" hangingPunct="1"/>
            <a:r>
              <a:rPr lang="it-IT" sz="3600" smtClean="0">
                <a:latin typeface="Garamond" pitchFamily="18" charset="0"/>
              </a:rPr>
              <a:t>LE APPLICAZIONI PCT</a:t>
            </a:r>
          </a:p>
        </p:txBody>
      </p:sp>
      <p:grpSp>
        <p:nvGrpSpPr>
          <p:cNvPr id="5123" name="Gruppo 14"/>
          <p:cNvGrpSpPr>
            <a:grpSpLocks/>
          </p:cNvGrpSpPr>
          <p:nvPr/>
        </p:nvGrpSpPr>
        <p:grpSpPr bwMode="auto">
          <a:xfrm>
            <a:off x="214313" y="1643063"/>
            <a:ext cx="3857625" cy="369887"/>
            <a:chOff x="428596" y="1928802"/>
            <a:chExt cx="3857652" cy="369332"/>
          </a:xfrm>
        </p:grpSpPr>
        <p:sp>
          <p:nvSpPr>
            <p:cNvPr id="4" name="Freccia a destra 3"/>
            <p:cNvSpPr/>
            <p:nvPr/>
          </p:nvSpPr>
          <p:spPr>
            <a:xfrm>
              <a:off x="428596" y="1928802"/>
              <a:ext cx="857256" cy="356651"/>
            </a:xfrm>
            <a:prstGeom prst="rightArrow">
              <a:avLst>
                <a:gd name="adj1" fmla="val 32508"/>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5146" name="CasellaDiTesto 7"/>
            <p:cNvSpPr txBox="1">
              <a:spLocks noChangeArrowheads="1"/>
            </p:cNvSpPr>
            <p:nvPr/>
          </p:nvSpPr>
          <p:spPr bwMode="auto">
            <a:xfrm>
              <a:off x="1643042" y="1928802"/>
              <a:ext cx="2643206" cy="369332"/>
            </a:xfrm>
            <a:prstGeom prst="rect">
              <a:avLst/>
            </a:prstGeom>
            <a:noFill/>
            <a:ln w="9525">
              <a:noFill/>
              <a:miter lim="800000"/>
              <a:headEnd/>
              <a:tailEnd/>
            </a:ln>
          </p:spPr>
          <p:txBody>
            <a:bodyPr>
              <a:spAutoFit/>
            </a:bodyPr>
            <a:lstStyle/>
            <a:p>
              <a:r>
                <a:rPr lang="it-IT">
                  <a:latin typeface="Garamond" pitchFamily="18" charset="0"/>
                </a:rPr>
                <a:t>DECRETI INGIUNTIVI</a:t>
              </a:r>
            </a:p>
          </p:txBody>
        </p:sp>
      </p:grpSp>
      <p:grpSp>
        <p:nvGrpSpPr>
          <p:cNvPr id="5124" name="Gruppo 15"/>
          <p:cNvGrpSpPr>
            <a:grpSpLocks/>
          </p:cNvGrpSpPr>
          <p:nvPr/>
        </p:nvGrpSpPr>
        <p:grpSpPr bwMode="auto">
          <a:xfrm>
            <a:off x="214313" y="2357439"/>
            <a:ext cx="3857627" cy="646333"/>
            <a:chOff x="428596" y="2643182"/>
            <a:chExt cx="3857654" cy="645363"/>
          </a:xfrm>
        </p:grpSpPr>
        <p:sp>
          <p:nvSpPr>
            <p:cNvPr id="9" name="Freccia a destra 8"/>
            <p:cNvSpPr/>
            <p:nvPr/>
          </p:nvSpPr>
          <p:spPr>
            <a:xfrm>
              <a:off x="428596" y="2643182"/>
              <a:ext cx="857256" cy="356651"/>
            </a:xfrm>
            <a:prstGeom prst="rightArrow">
              <a:avLst>
                <a:gd name="adj1" fmla="val 32508"/>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5144" name="CasellaDiTesto 9"/>
            <p:cNvSpPr txBox="1">
              <a:spLocks noChangeArrowheads="1"/>
            </p:cNvSpPr>
            <p:nvPr/>
          </p:nvSpPr>
          <p:spPr bwMode="auto">
            <a:xfrm>
              <a:off x="1643043" y="2643183"/>
              <a:ext cx="2643207" cy="645362"/>
            </a:xfrm>
            <a:prstGeom prst="rect">
              <a:avLst/>
            </a:prstGeom>
            <a:noFill/>
            <a:ln w="9525">
              <a:noFill/>
              <a:miter lim="800000"/>
              <a:headEnd/>
              <a:tailEnd/>
            </a:ln>
          </p:spPr>
          <p:txBody>
            <a:bodyPr>
              <a:spAutoFit/>
            </a:bodyPr>
            <a:lstStyle/>
            <a:p>
              <a:r>
                <a:rPr lang="it-IT" dirty="0">
                  <a:latin typeface="Garamond" pitchFamily="18" charset="0"/>
                </a:rPr>
                <a:t>ESECUZIONI </a:t>
              </a:r>
              <a:r>
                <a:rPr lang="it-IT" dirty="0" smtClean="0">
                  <a:latin typeface="Garamond" pitchFamily="18" charset="0"/>
                </a:rPr>
                <a:t>CIVILI e </a:t>
              </a:r>
              <a:r>
                <a:rPr lang="it-IT" dirty="0" err="1" smtClean="0">
                  <a:latin typeface="Garamond" pitchFamily="18" charset="0"/>
                </a:rPr>
                <a:t>PROC</a:t>
              </a:r>
              <a:r>
                <a:rPr lang="it-IT" dirty="0" smtClean="0">
                  <a:latin typeface="Garamond" pitchFamily="18" charset="0"/>
                </a:rPr>
                <a:t>. CONCORSUALI</a:t>
              </a:r>
              <a:endParaRPr lang="it-IT" dirty="0">
                <a:latin typeface="Garamond" pitchFamily="18" charset="0"/>
              </a:endParaRPr>
            </a:p>
          </p:txBody>
        </p:sp>
      </p:grpSp>
      <p:grpSp>
        <p:nvGrpSpPr>
          <p:cNvPr id="5125" name="Gruppo 16"/>
          <p:cNvGrpSpPr>
            <a:grpSpLocks/>
          </p:cNvGrpSpPr>
          <p:nvPr/>
        </p:nvGrpSpPr>
        <p:grpSpPr bwMode="auto">
          <a:xfrm>
            <a:off x="214313" y="3071813"/>
            <a:ext cx="3857625" cy="369887"/>
            <a:chOff x="428596" y="3357562"/>
            <a:chExt cx="3857652" cy="369332"/>
          </a:xfrm>
        </p:grpSpPr>
        <p:sp>
          <p:nvSpPr>
            <p:cNvPr id="11" name="Freccia a destra 10"/>
            <p:cNvSpPr/>
            <p:nvPr/>
          </p:nvSpPr>
          <p:spPr>
            <a:xfrm>
              <a:off x="428596" y="3357562"/>
              <a:ext cx="857256" cy="356651"/>
            </a:xfrm>
            <a:prstGeom prst="rightArrow">
              <a:avLst>
                <a:gd name="adj1" fmla="val 32508"/>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5142" name="CasellaDiTesto 11"/>
            <p:cNvSpPr txBox="1">
              <a:spLocks noChangeArrowheads="1"/>
            </p:cNvSpPr>
            <p:nvPr/>
          </p:nvSpPr>
          <p:spPr bwMode="auto">
            <a:xfrm>
              <a:off x="1643042" y="3357562"/>
              <a:ext cx="2643206" cy="369332"/>
            </a:xfrm>
            <a:prstGeom prst="rect">
              <a:avLst/>
            </a:prstGeom>
            <a:noFill/>
            <a:ln w="9525">
              <a:noFill/>
              <a:miter lim="800000"/>
              <a:headEnd/>
              <a:tailEnd/>
            </a:ln>
          </p:spPr>
          <p:txBody>
            <a:bodyPr>
              <a:spAutoFit/>
            </a:bodyPr>
            <a:lstStyle/>
            <a:p>
              <a:r>
                <a:rPr lang="it-IT">
                  <a:latin typeface="Garamond" pitchFamily="18" charset="0"/>
                </a:rPr>
                <a:t>NOTIFICHE</a:t>
              </a:r>
            </a:p>
          </p:txBody>
        </p:sp>
      </p:grpSp>
      <p:grpSp>
        <p:nvGrpSpPr>
          <p:cNvPr id="5126" name="Gruppo 17"/>
          <p:cNvGrpSpPr>
            <a:grpSpLocks/>
          </p:cNvGrpSpPr>
          <p:nvPr/>
        </p:nvGrpSpPr>
        <p:grpSpPr bwMode="auto">
          <a:xfrm>
            <a:off x="214282" y="3786190"/>
            <a:ext cx="4429125" cy="366712"/>
            <a:chOff x="428596" y="4071942"/>
            <a:chExt cx="4429156" cy="366286"/>
          </a:xfrm>
        </p:grpSpPr>
        <p:sp>
          <p:nvSpPr>
            <p:cNvPr id="13" name="Freccia a destra 12"/>
            <p:cNvSpPr/>
            <p:nvPr/>
          </p:nvSpPr>
          <p:spPr>
            <a:xfrm>
              <a:off x="428596" y="4071942"/>
              <a:ext cx="857256" cy="356772"/>
            </a:xfrm>
            <a:prstGeom prst="rightArrow">
              <a:avLst>
                <a:gd name="adj1" fmla="val 32508"/>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5140" name="CasellaDiTesto 13"/>
            <p:cNvSpPr txBox="1">
              <a:spLocks noChangeArrowheads="1"/>
            </p:cNvSpPr>
            <p:nvPr/>
          </p:nvSpPr>
          <p:spPr bwMode="auto">
            <a:xfrm>
              <a:off x="1643042" y="4071942"/>
              <a:ext cx="3214710" cy="366286"/>
            </a:xfrm>
            <a:prstGeom prst="rect">
              <a:avLst/>
            </a:prstGeom>
            <a:noFill/>
            <a:ln w="9525">
              <a:noFill/>
              <a:miter lim="800000"/>
              <a:headEnd/>
              <a:tailEnd/>
            </a:ln>
          </p:spPr>
          <p:txBody>
            <a:bodyPr>
              <a:spAutoFit/>
            </a:bodyPr>
            <a:lstStyle/>
            <a:p>
              <a:r>
                <a:rPr lang="it-IT" dirty="0">
                  <a:latin typeface="Garamond" pitchFamily="18" charset="0"/>
                </a:rPr>
                <a:t>MEMORIE TELEMATICHE</a:t>
              </a:r>
            </a:p>
          </p:txBody>
        </p:sp>
      </p:grpSp>
      <p:cxnSp>
        <p:nvCxnSpPr>
          <p:cNvPr id="41" name="Connettore 1 40"/>
          <p:cNvCxnSpPr/>
          <p:nvPr/>
        </p:nvCxnSpPr>
        <p:spPr bwMode="auto">
          <a:xfrm>
            <a:off x="4845771" y="3145544"/>
            <a:ext cx="357188" cy="0"/>
          </a:xfrm>
          <a:prstGeom prst="line">
            <a:avLst/>
          </a:prstGeom>
          <a:ln w="63500" cap="rnd">
            <a:tailEnd type="stealth"/>
          </a:ln>
          <a:effectLst>
            <a:innerShdw blurRad="63500" dist="50800" dir="13500000">
              <a:prstClr val="black">
                <a:alpha val="50000"/>
              </a:prstClr>
            </a:innerShdw>
          </a:effectLst>
          <a:scene3d>
            <a:camera prst="orthographicFront"/>
            <a:lightRig rig="threePt" dir="t"/>
          </a:scene3d>
          <a:sp3d prstMaterial="metal">
            <a:bevelT w="165100" prst="coolSlant"/>
            <a:bevelB w="101600"/>
          </a:sp3d>
        </p:spPr>
        <p:style>
          <a:lnRef idx="1">
            <a:schemeClr val="accent1"/>
          </a:lnRef>
          <a:fillRef idx="0">
            <a:schemeClr val="accent1"/>
          </a:fillRef>
          <a:effectRef idx="0">
            <a:schemeClr val="accent1"/>
          </a:effectRef>
          <a:fontRef idx="minor">
            <a:schemeClr val="tx1"/>
          </a:fontRef>
        </p:style>
      </p:cxnSp>
      <p:sp>
        <p:nvSpPr>
          <p:cNvPr id="43" name="CasellaDiTesto 42"/>
          <p:cNvSpPr txBox="1">
            <a:spLocks noChangeArrowheads="1"/>
          </p:cNvSpPr>
          <p:nvPr/>
        </p:nvSpPr>
        <p:spPr bwMode="auto">
          <a:xfrm>
            <a:off x="5214938" y="2924944"/>
            <a:ext cx="3929062" cy="338137"/>
          </a:xfrm>
          <a:prstGeom prst="rect">
            <a:avLst/>
          </a:prstGeom>
          <a:noFill/>
          <a:ln w="9525">
            <a:noFill/>
            <a:miter lim="800000"/>
            <a:headEnd/>
            <a:tailEnd/>
          </a:ln>
        </p:spPr>
        <p:txBody>
          <a:bodyPr>
            <a:spAutoFit/>
          </a:bodyPr>
          <a:lstStyle/>
          <a:p>
            <a:r>
              <a:rPr lang="it-IT" sz="1600" b="1" u="sng" dirty="0">
                <a:solidFill>
                  <a:srgbClr val="0070C0"/>
                </a:solidFill>
                <a:latin typeface="Garamond" pitchFamily="18" charset="0"/>
              </a:rPr>
              <a:t>http://www.processotelematico.giustizia.it</a:t>
            </a:r>
          </a:p>
        </p:txBody>
      </p:sp>
      <p:grpSp>
        <p:nvGrpSpPr>
          <p:cNvPr id="8" name="Gruppo 47"/>
          <p:cNvGrpSpPr>
            <a:grpSpLocks/>
          </p:cNvGrpSpPr>
          <p:nvPr/>
        </p:nvGrpSpPr>
        <p:grpSpPr bwMode="auto">
          <a:xfrm>
            <a:off x="5786438" y="3357563"/>
            <a:ext cx="3000375" cy="1247775"/>
            <a:chOff x="5786446" y="4071942"/>
            <a:chExt cx="3000396" cy="1247483"/>
          </a:xfrm>
        </p:grpSpPr>
        <p:sp>
          <p:nvSpPr>
            <p:cNvPr id="46" name="Freccia in giù 45"/>
            <p:cNvSpPr/>
            <p:nvPr/>
          </p:nvSpPr>
          <p:spPr>
            <a:xfrm>
              <a:off x="7072330" y="4071942"/>
              <a:ext cx="214313" cy="571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5132" name="CasellaDiTesto 46"/>
            <p:cNvSpPr txBox="1">
              <a:spLocks noChangeArrowheads="1"/>
            </p:cNvSpPr>
            <p:nvPr/>
          </p:nvSpPr>
          <p:spPr bwMode="auto">
            <a:xfrm>
              <a:off x="5786446" y="4857760"/>
              <a:ext cx="3000396" cy="461665"/>
            </a:xfrm>
            <a:prstGeom prst="rect">
              <a:avLst/>
            </a:prstGeom>
            <a:noFill/>
            <a:ln w="9525">
              <a:noFill/>
              <a:miter lim="800000"/>
              <a:headEnd/>
              <a:tailEnd/>
            </a:ln>
          </p:spPr>
          <p:txBody>
            <a:bodyPr>
              <a:spAutoFit/>
            </a:bodyPr>
            <a:lstStyle/>
            <a:p>
              <a:r>
                <a:rPr lang="it-IT" sz="2400">
                  <a:solidFill>
                    <a:srgbClr val="0070C0"/>
                  </a:solidFill>
                  <a:latin typeface="Garamond" pitchFamily="18" charset="0"/>
                </a:rPr>
                <a:t>UFFICI GIUDIZIARI</a:t>
              </a:r>
            </a:p>
          </p:txBody>
        </p:sp>
      </p:grpSp>
      <p:sp>
        <p:nvSpPr>
          <p:cNvPr id="49" name="CasellaDiTesto 48"/>
          <p:cNvSpPr txBox="1">
            <a:spLocks noChangeArrowheads="1"/>
          </p:cNvSpPr>
          <p:nvPr/>
        </p:nvSpPr>
        <p:spPr bwMode="auto">
          <a:xfrm>
            <a:off x="500063" y="5072063"/>
            <a:ext cx="7072312" cy="461962"/>
          </a:xfrm>
          <a:prstGeom prst="rect">
            <a:avLst/>
          </a:prstGeom>
          <a:noFill/>
          <a:ln w="9525">
            <a:solidFill>
              <a:schemeClr val="tx1"/>
            </a:solidFill>
            <a:miter lim="800000"/>
            <a:headEnd/>
            <a:tailEnd/>
          </a:ln>
        </p:spPr>
        <p:txBody>
          <a:bodyPr>
            <a:spAutoFit/>
          </a:bodyPr>
          <a:lstStyle/>
          <a:p>
            <a:r>
              <a:rPr lang="it-IT" sz="2400">
                <a:solidFill>
                  <a:srgbClr val="C00000"/>
                </a:solidFill>
                <a:latin typeface="Garamond" pitchFamily="18" charset="0"/>
              </a:rPr>
              <a:t>CONSULTAZIONE TELEMATICA DEI REGISTRI</a:t>
            </a:r>
          </a:p>
        </p:txBody>
      </p:sp>
      <p:grpSp>
        <p:nvGrpSpPr>
          <p:cNvPr id="26" name="Gruppo 17"/>
          <p:cNvGrpSpPr>
            <a:grpSpLocks/>
          </p:cNvGrpSpPr>
          <p:nvPr/>
        </p:nvGrpSpPr>
        <p:grpSpPr bwMode="auto">
          <a:xfrm>
            <a:off x="214282" y="4286253"/>
            <a:ext cx="4581525" cy="646331"/>
            <a:chOff x="419072" y="4071943"/>
            <a:chExt cx="4438680" cy="368217"/>
          </a:xfrm>
        </p:grpSpPr>
        <p:sp>
          <p:nvSpPr>
            <p:cNvPr id="27" name="Freccia a destra 26"/>
            <p:cNvSpPr/>
            <p:nvPr/>
          </p:nvSpPr>
          <p:spPr>
            <a:xfrm>
              <a:off x="419072" y="4153339"/>
              <a:ext cx="857256" cy="244191"/>
            </a:xfrm>
            <a:prstGeom prst="rightArrow">
              <a:avLst>
                <a:gd name="adj1" fmla="val 32508"/>
                <a:gd name="adj2" fmla="val 1150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ndParaRPr>
            </a:p>
          </p:txBody>
        </p:sp>
        <p:sp>
          <p:nvSpPr>
            <p:cNvPr id="28" name="CasellaDiTesto 13"/>
            <p:cNvSpPr txBox="1">
              <a:spLocks noChangeArrowheads="1"/>
            </p:cNvSpPr>
            <p:nvPr/>
          </p:nvSpPr>
          <p:spPr bwMode="auto">
            <a:xfrm>
              <a:off x="1490649" y="4071943"/>
              <a:ext cx="3367103" cy="368217"/>
            </a:xfrm>
            <a:prstGeom prst="rect">
              <a:avLst/>
            </a:prstGeom>
            <a:noFill/>
            <a:ln w="9525">
              <a:noFill/>
              <a:miter lim="800000"/>
              <a:headEnd/>
              <a:tailEnd/>
            </a:ln>
          </p:spPr>
          <p:txBody>
            <a:bodyPr wrap="square">
              <a:spAutoFit/>
            </a:bodyPr>
            <a:lstStyle/>
            <a:p>
              <a:r>
                <a:rPr lang="it-IT" dirty="0" smtClean="0">
                  <a:latin typeface="Garamond" pitchFamily="18" charset="0"/>
                </a:rPr>
                <a:t>PROCEDIMENTI DIRITTO LAVORO</a:t>
              </a:r>
              <a:endParaRPr lang="it-IT" dirty="0">
                <a:latin typeface="Garamond"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56" name="Picture 3"/>
          <p:cNvPicPr>
            <a:picLocks noChangeAspect="1" noChangeArrowheads="1"/>
          </p:cNvPicPr>
          <p:nvPr/>
        </p:nvPicPr>
        <p:blipFill>
          <a:blip r:embed="rId3" cstate="print">
            <a:clrChange>
              <a:clrFrom>
                <a:srgbClr val="FFFFFF"/>
              </a:clrFrom>
              <a:clrTo>
                <a:srgbClr val="FFFFFF">
                  <a:alpha val="0"/>
                </a:srgbClr>
              </a:clrTo>
            </a:clrChange>
            <a:lum bright="70000" contrast="-70000"/>
            <a:grayscl/>
          </a:blip>
          <a:srcRect/>
          <a:stretch>
            <a:fillRect/>
          </a:stretch>
        </p:blipFill>
        <p:spPr bwMode="auto">
          <a:xfrm>
            <a:off x="2051050" y="1052513"/>
            <a:ext cx="4994275" cy="4681537"/>
          </a:xfrm>
          <a:prstGeom prst="rect">
            <a:avLst/>
          </a:prstGeom>
          <a:noFill/>
          <a:ln w="9525">
            <a:noFill/>
            <a:miter lim="800000"/>
            <a:headEnd/>
            <a:tailEnd/>
          </a:ln>
        </p:spPr>
      </p:pic>
      <p:sp>
        <p:nvSpPr>
          <p:cNvPr id="21505" name="Titolo 1"/>
          <p:cNvSpPr>
            <a:spLocks noGrp="1"/>
          </p:cNvSpPr>
          <p:nvPr>
            <p:ph type="title"/>
          </p:nvPr>
        </p:nvSpPr>
        <p:spPr>
          <a:xfrm>
            <a:off x="250825" y="333375"/>
            <a:ext cx="7283450" cy="796925"/>
          </a:xfrm>
        </p:spPr>
        <p:txBody>
          <a:bodyPr/>
          <a:lstStyle/>
          <a:p>
            <a:pPr algn="l"/>
            <a:r>
              <a:rPr lang="it-IT" smtClean="0">
                <a:latin typeface="Garamond" pitchFamily="18" charset="0"/>
              </a:rPr>
              <a:t>Il flusso di deposito via PEC</a:t>
            </a:r>
          </a:p>
        </p:txBody>
      </p:sp>
      <p:sp>
        <p:nvSpPr>
          <p:cNvPr id="4" name="Rounded Rectangle 2"/>
          <p:cNvSpPr/>
          <p:nvPr/>
        </p:nvSpPr>
        <p:spPr>
          <a:xfrm>
            <a:off x="395288" y="1412875"/>
            <a:ext cx="3357562" cy="4357688"/>
          </a:xfrm>
          <a:prstGeom prst="roundRect">
            <a:avLst>
              <a:gd name="adj" fmla="val 3331"/>
            </a:avLst>
          </a:prstGeom>
          <a:solidFill>
            <a:srgbClr val="FDFFD5">
              <a:alpha val="12549"/>
            </a:srgbClr>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r">
              <a:defRPr/>
            </a:pPr>
            <a:r>
              <a:rPr lang="it-IT" sz="1600" b="1" i="1" dirty="0">
                <a:solidFill>
                  <a:schemeClr val="tx2">
                    <a:lumMod val="60000"/>
                    <a:lumOff val="40000"/>
                  </a:schemeClr>
                </a:solidFill>
              </a:rPr>
              <a:t>Dominio Giustizia</a:t>
            </a:r>
          </a:p>
        </p:txBody>
      </p:sp>
      <p:sp>
        <p:nvSpPr>
          <p:cNvPr id="6" name="Rounded Rectangle 5"/>
          <p:cNvSpPr/>
          <p:nvPr/>
        </p:nvSpPr>
        <p:spPr>
          <a:xfrm>
            <a:off x="714375" y="2127250"/>
            <a:ext cx="1951038" cy="3143250"/>
          </a:xfrm>
          <a:prstGeom prst="roundRect">
            <a:avLst>
              <a:gd name="adj" fmla="val 5973"/>
            </a:avLst>
          </a:prstGeom>
          <a:solidFill>
            <a:schemeClr val="accent2">
              <a:lumMod val="75000"/>
              <a:alpha val="13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1400" i="1" dirty="0">
                <a:solidFill>
                  <a:schemeClr val="accent2">
                    <a:lumMod val="75000"/>
                  </a:schemeClr>
                </a:solidFill>
              </a:rPr>
              <a:t>Server distrettuale</a:t>
            </a:r>
          </a:p>
        </p:txBody>
      </p:sp>
      <p:pic>
        <p:nvPicPr>
          <p:cNvPr id="7" name="Picture 10"/>
          <p:cNvPicPr>
            <a:picLocks noChangeAspect="1" noChangeArrowheads="1"/>
          </p:cNvPicPr>
          <p:nvPr/>
        </p:nvPicPr>
        <p:blipFill>
          <a:blip r:embed="rId4" cstate="print"/>
          <a:srcRect/>
          <a:stretch>
            <a:fillRect/>
          </a:stretch>
        </p:blipFill>
        <p:spPr bwMode="auto">
          <a:xfrm>
            <a:off x="842963" y="2627313"/>
            <a:ext cx="1751012" cy="2262187"/>
          </a:xfrm>
          <a:prstGeom prst="rect">
            <a:avLst/>
          </a:prstGeom>
          <a:ln>
            <a:noFill/>
          </a:ln>
          <a:effectLst>
            <a:outerShdw blurRad="292100" dist="139700" dir="2700000" algn="tl" rotWithShape="0">
              <a:srgbClr val="333333">
                <a:alpha val="65000"/>
              </a:srgbClr>
            </a:outerShdw>
          </a:effectLst>
        </p:spPr>
      </p:pic>
      <p:sp>
        <p:nvSpPr>
          <p:cNvPr id="21509" name="CasellaDiTesto 7"/>
          <p:cNvSpPr txBox="1">
            <a:spLocks noChangeArrowheads="1"/>
          </p:cNvSpPr>
          <p:nvPr/>
        </p:nvSpPr>
        <p:spPr bwMode="auto">
          <a:xfrm>
            <a:off x="785813" y="2198688"/>
            <a:ext cx="1500187" cy="430212"/>
          </a:xfrm>
          <a:prstGeom prst="rect">
            <a:avLst/>
          </a:prstGeom>
          <a:noFill/>
          <a:ln w="9525">
            <a:noFill/>
            <a:miter lim="800000"/>
            <a:headEnd/>
            <a:tailEnd/>
          </a:ln>
        </p:spPr>
        <p:txBody>
          <a:bodyPr>
            <a:spAutoFit/>
          </a:bodyPr>
          <a:lstStyle/>
          <a:p>
            <a:pPr algn="ctr"/>
            <a:r>
              <a:rPr lang="it-IT" sz="1100" b="1"/>
              <a:t>Gestore servizi telematici (GLPEC)</a:t>
            </a:r>
          </a:p>
        </p:txBody>
      </p:sp>
      <p:pic>
        <p:nvPicPr>
          <p:cNvPr id="9" name="Picture 2"/>
          <p:cNvPicPr>
            <a:picLocks noChangeAspect="1" noChangeArrowheads="1"/>
          </p:cNvPicPr>
          <p:nvPr/>
        </p:nvPicPr>
        <p:blipFill>
          <a:blip r:embed="rId5" cstate="print"/>
          <a:srcRect/>
          <a:stretch>
            <a:fillRect/>
          </a:stretch>
        </p:blipFill>
        <p:spPr bwMode="auto">
          <a:xfrm>
            <a:off x="5357813" y="1890713"/>
            <a:ext cx="1727200" cy="928687"/>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cstate="print"/>
          <a:srcRect/>
          <a:stretch>
            <a:fillRect/>
          </a:stretch>
        </p:blipFill>
        <p:spPr bwMode="auto">
          <a:xfrm>
            <a:off x="3143250" y="1555750"/>
            <a:ext cx="1460500" cy="1285875"/>
          </a:xfrm>
          <a:prstGeom prst="rect">
            <a:avLst/>
          </a:prstGeom>
          <a:ln>
            <a:noFill/>
          </a:ln>
          <a:effectLst>
            <a:outerShdw blurRad="292100" dist="139700" dir="2700000" algn="tl" rotWithShape="0">
              <a:srgbClr val="333333">
                <a:alpha val="65000"/>
              </a:srgbClr>
            </a:outerShdw>
          </a:effectLst>
        </p:spPr>
      </p:pic>
      <p:cxnSp>
        <p:nvCxnSpPr>
          <p:cNvPr id="11" name="Connettore 1 10"/>
          <p:cNvCxnSpPr/>
          <p:nvPr/>
        </p:nvCxnSpPr>
        <p:spPr>
          <a:xfrm rot="10800000" flipV="1">
            <a:off x="2143125" y="2341563"/>
            <a:ext cx="1285875" cy="500062"/>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Connettore 1 11"/>
          <p:cNvCxnSpPr/>
          <p:nvPr/>
        </p:nvCxnSpPr>
        <p:spPr>
          <a:xfrm>
            <a:off x="4175125" y="2270125"/>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Connettore 1 12"/>
          <p:cNvCxnSpPr>
            <a:stCxn id="9" idx="2"/>
          </p:cNvCxnSpPr>
          <p:nvPr/>
        </p:nvCxnSpPr>
        <p:spPr>
          <a:xfrm rot="16200000" flipH="1">
            <a:off x="6314282" y="2726531"/>
            <a:ext cx="522288" cy="708025"/>
          </a:xfrm>
          <a:prstGeom prst="line">
            <a:avLst/>
          </a:prstGeom>
        </p:spPr>
        <p:style>
          <a:lnRef idx="2">
            <a:schemeClr val="accent2"/>
          </a:lnRef>
          <a:fillRef idx="0">
            <a:schemeClr val="accent2"/>
          </a:fillRef>
          <a:effectRef idx="1">
            <a:schemeClr val="accent2"/>
          </a:effectRef>
          <a:fontRef idx="minor">
            <a:schemeClr val="tx1"/>
          </a:fontRef>
        </p:style>
      </p:cxnSp>
      <p:grpSp>
        <p:nvGrpSpPr>
          <p:cNvPr id="2" name="Gruppo 16"/>
          <p:cNvGrpSpPr>
            <a:grpSpLocks/>
          </p:cNvGrpSpPr>
          <p:nvPr/>
        </p:nvGrpSpPr>
        <p:grpSpPr bwMode="auto">
          <a:xfrm>
            <a:off x="2874963" y="3341688"/>
            <a:ext cx="1857375" cy="1209675"/>
            <a:chOff x="3018012" y="3647804"/>
            <a:chExt cx="1857388" cy="1209956"/>
          </a:xfrm>
        </p:grpSpPr>
        <p:pic>
          <p:nvPicPr>
            <p:cNvPr id="18" name="Picture 5"/>
            <p:cNvPicPr>
              <a:picLocks noChangeAspect="1" noChangeArrowheads="1"/>
            </p:cNvPicPr>
            <p:nvPr/>
          </p:nvPicPr>
          <p:blipFill>
            <a:blip r:embed="rId7" cstate="print"/>
            <a:srcRect/>
            <a:stretch>
              <a:fillRect/>
            </a:stretch>
          </p:blipFill>
          <p:spPr bwMode="auto">
            <a:xfrm>
              <a:off x="3587928" y="3647804"/>
              <a:ext cx="808044" cy="808225"/>
            </a:xfrm>
            <a:prstGeom prst="rect">
              <a:avLst/>
            </a:prstGeom>
            <a:ln>
              <a:noFill/>
            </a:ln>
            <a:effectLst>
              <a:outerShdw blurRad="292100" dist="139700" dir="2700000" algn="tl" rotWithShape="0">
                <a:srgbClr val="333333">
                  <a:alpha val="65000"/>
                </a:srgbClr>
              </a:outerShdw>
            </a:effectLst>
          </p:spPr>
        </p:pic>
        <p:sp>
          <p:nvSpPr>
            <p:cNvPr id="21554" name="CasellaDiTesto 18"/>
            <p:cNvSpPr txBox="1">
              <a:spLocks noChangeArrowheads="1"/>
            </p:cNvSpPr>
            <p:nvPr/>
          </p:nvSpPr>
          <p:spPr bwMode="auto">
            <a:xfrm>
              <a:off x="3018012" y="4396095"/>
              <a:ext cx="1857388" cy="461665"/>
            </a:xfrm>
            <a:prstGeom prst="rect">
              <a:avLst/>
            </a:prstGeom>
            <a:noFill/>
            <a:ln w="9525">
              <a:noFill/>
              <a:miter lim="800000"/>
              <a:headEnd/>
              <a:tailEnd/>
            </a:ln>
          </p:spPr>
          <p:txBody>
            <a:bodyPr>
              <a:spAutoFit/>
            </a:bodyPr>
            <a:lstStyle/>
            <a:p>
              <a:pPr algn="ctr"/>
              <a:r>
                <a:rPr lang="it-IT" sz="1200" b="1"/>
                <a:t>Registro generale</a:t>
              </a:r>
            </a:p>
            <a:p>
              <a:pPr algn="ctr"/>
              <a:r>
                <a:rPr lang="it-IT" sz="1200" b="1"/>
                <a:t>Indirizzi elettronici</a:t>
              </a:r>
            </a:p>
          </p:txBody>
        </p:sp>
      </p:grpSp>
      <p:cxnSp>
        <p:nvCxnSpPr>
          <p:cNvPr id="21" name="Connettore 1 20"/>
          <p:cNvCxnSpPr/>
          <p:nvPr/>
        </p:nvCxnSpPr>
        <p:spPr>
          <a:xfrm>
            <a:off x="2143125" y="3055938"/>
            <a:ext cx="1301750" cy="690562"/>
          </a:xfrm>
          <a:prstGeom prst="line">
            <a:avLst/>
          </a:prstGeom>
        </p:spPr>
        <p:style>
          <a:lnRef idx="2">
            <a:schemeClr val="dk1"/>
          </a:lnRef>
          <a:fillRef idx="0">
            <a:schemeClr val="dk1"/>
          </a:fillRef>
          <a:effectRef idx="1">
            <a:schemeClr val="dk1"/>
          </a:effectRef>
          <a:fontRef idx="minor">
            <a:schemeClr val="tx1"/>
          </a:fontRef>
        </p:style>
      </p:cxnSp>
      <p:pic>
        <p:nvPicPr>
          <p:cNvPr id="5123" name="Picture 3"/>
          <p:cNvPicPr>
            <a:picLocks noChangeAspect="1" noChangeArrowheads="1"/>
          </p:cNvPicPr>
          <p:nvPr/>
        </p:nvPicPr>
        <p:blipFill>
          <a:blip r:embed="rId8" cstate="print"/>
          <a:srcRect/>
          <a:stretch>
            <a:fillRect/>
          </a:stretch>
        </p:blipFill>
        <p:spPr bwMode="auto">
          <a:xfrm>
            <a:off x="6786563" y="3341688"/>
            <a:ext cx="1000125" cy="1000125"/>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9" cstate="print"/>
          <a:srcRect/>
          <a:stretch>
            <a:fillRect/>
          </a:stretch>
        </p:blipFill>
        <p:spPr bwMode="auto">
          <a:xfrm>
            <a:off x="6929438" y="3127375"/>
            <a:ext cx="609600" cy="6096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10" cstate="print"/>
          <a:srcRect/>
          <a:stretch>
            <a:fillRect/>
          </a:stretch>
        </p:blipFill>
        <p:spPr bwMode="auto">
          <a:xfrm>
            <a:off x="7358063" y="3413125"/>
            <a:ext cx="1439862" cy="1370013"/>
          </a:xfrm>
          <a:prstGeom prst="rect">
            <a:avLst/>
          </a:prstGeom>
          <a:ln>
            <a:noFill/>
          </a:ln>
          <a:effectLst>
            <a:outerShdw blurRad="292100" dist="139700" dir="2700000" algn="tl" rotWithShape="0">
              <a:srgbClr val="333333">
                <a:alpha val="65000"/>
              </a:srgbClr>
            </a:outerShdw>
          </a:effectLst>
        </p:spPr>
      </p:pic>
      <p:grpSp>
        <p:nvGrpSpPr>
          <p:cNvPr id="3" name="Group 56"/>
          <p:cNvGrpSpPr>
            <a:grpSpLocks/>
          </p:cNvGrpSpPr>
          <p:nvPr/>
        </p:nvGrpSpPr>
        <p:grpSpPr bwMode="auto">
          <a:xfrm>
            <a:off x="8001000" y="2627313"/>
            <a:ext cx="695325" cy="642937"/>
            <a:chOff x="7589876" y="629440"/>
            <a:chExt cx="980387" cy="867879"/>
          </a:xfrm>
        </p:grpSpPr>
        <p:pic>
          <p:nvPicPr>
            <p:cNvPr id="28" name="Picture 5"/>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7813709" y="710871"/>
              <a:ext cx="756554" cy="786448"/>
            </a:xfrm>
            <a:prstGeom prst="rect">
              <a:avLst/>
            </a:prstGeom>
            <a:ln>
              <a:noFill/>
            </a:ln>
            <a:effectLst>
              <a:outerShdw blurRad="292100" dist="139700" dir="2700000" algn="tl" rotWithShape="0">
                <a:srgbClr val="333333">
                  <a:alpha val="65000"/>
                </a:srgbClr>
              </a:outerShdw>
            </a:effectLst>
          </p:spPr>
        </p:pic>
        <p:pic>
          <p:nvPicPr>
            <p:cNvPr id="21552" name="Picture 4"/>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auto">
            <a:xfrm>
              <a:off x="7589876" y="629440"/>
              <a:ext cx="756615" cy="785818"/>
            </a:xfrm>
            <a:prstGeom prst="rect">
              <a:avLst/>
            </a:prstGeom>
            <a:noFill/>
            <a:ln w="9525">
              <a:noFill/>
              <a:miter lim="800000"/>
              <a:headEnd/>
              <a:tailEnd/>
            </a:ln>
          </p:spPr>
        </p:pic>
      </p:grpSp>
      <p:cxnSp>
        <p:nvCxnSpPr>
          <p:cNvPr id="31" name="Connettore 2 30"/>
          <p:cNvCxnSpPr/>
          <p:nvPr/>
        </p:nvCxnSpPr>
        <p:spPr>
          <a:xfrm rot="10800000" flipV="1">
            <a:off x="7524750" y="2917825"/>
            <a:ext cx="476250" cy="3524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8" name="Gruppo 38"/>
          <p:cNvGrpSpPr>
            <a:grpSpLocks/>
          </p:cNvGrpSpPr>
          <p:nvPr/>
        </p:nvGrpSpPr>
        <p:grpSpPr bwMode="auto">
          <a:xfrm>
            <a:off x="5246688" y="1563688"/>
            <a:ext cx="1111250" cy="992187"/>
            <a:chOff x="5390092" y="1937301"/>
            <a:chExt cx="1110734" cy="991633"/>
          </a:xfrm>
        </p:grpSpPr>
        <p:pic>
          <p:nvPicPr>
            <p:cNvPr id="5124" name="Picture 4"/>
            <p:cNvPicPr>
              <a:picLocks noChangeAspect="1" noChangeArrowheads="1"/>
            </p:cNvPicPr>
            <p:nvPr/>
          </p:nvPicPr>
          <p:blipFill>
            <a:blip r:embed="rId13" cstate="print"/>
            <a:srcRect/>
            <a:stretch>
              <a:fillRect/>
            </a:stretch>
          </p:blipFill>
          <p:spPr bwMode="auto">
            <a:xfrm>
              <a:off x="5643974" y="2357753"/>
              <a:ext cx="571235" cy="571181"/>
            </a:xfrm>
            <a:prstGeom prst="rect">
              <a:avLst/>
            </a:prstGeom>
            <a:ln>
              <a:noFill/>
            </a:ln>
            <a:effectLst>
              <a:outerShdw blurRad="292100" dist="139700" dir="2700000" algn="tl" rotWithShape="0">
                <a:srgbClr val="333333">
                  <a:alpha val="65000"/>
                </a:srgbClr>
              </a:outerShdw>
            </a:effectLst>
          </p:spPr>
        </p:pic>
        <p:sp>
          <p:nvSpPr>
            <p:cNvPr id="21550" name="CasellaDiTesto 37"/>
            <p:cNvSpPr txBox="1">
              <a:spLocks noChangeArrowheads="1"/>
            </p:cNvSpPr>
            <p:nvPr/>
          </p:nvSpPr>
          <p:spPr bwMode="auto">
            <a:xfrm>
              <a:off x="5390092" y="1937301"/>
              <a:ext cx="1110734" cy="430887"/>
            </a:xfrm>
            <a:prstGeom prst="rect">
              <a:avLst/>
            </a:prstGeom>
            <a:noFill/>
            <a:ln w="9525">
              <a:noFill/>
              <a:miter lim="800000"/>
              <a:headEnd/>
              <a:tailEnd/>
            </a:ln>
          </p:spPr>
          <p:txBody>
            <a:bodyPr>
              <a:spAutoFit/>
            </a:bodyPr>
            <a:lstStyle/>
            <a:p>
              <a:pPr algn="ctr"/>
              <a:r>
                <a:rPr lang="it-IT" sz="1100" b="1"/>
                <a:t>Ricevuta di</a:t>
              </a:r>
            </a:p>
            <a:p>
              <a:pPr algn="ctr"/>
              <a:r>
                <a:rPr lang="it-IT" sz="1100" b="1"/>
                <a:t>accettazione</a:t>
              </a:r>
            </a:p>
          </p:txBody>
        </p:sp>
      </p:grpSp>
      <p:grpSp>
        <p:nvGrpSpPr>
          <p:cNvPr id="14" name="Gruppo 41"/>
          <p:cNvGrpSpPr>
            <a:grpSpLocks/>
          </p:cNvGrpSpPr>
          <p:nvPr/>
        </p:nvGrpSpPr>
        <p:grpSpPr bwMode="auto">
          <a:xfrm>
            <a:off x="3149600" y="1412875"/>
            <a:ext cx="1079500" cy="1143000"/>
            <a:chOff x="3357554" y="1785926"/>
            <a:chExt cx="1078460" cy="1143008"/>
          </a:xfrm>
        </p:grpSpPr>
        <p:pic>
          <p:nvPicPr>
            <p:cNvPr id="5125" name="Picture 5"/>
            <p:cNvPicPr>
              <a:picLocks noChangeAspect="1" noChangeArrowheads="1"/>
            </p:cNvPicPr>
            <p:nvPr/>
          </p:nvPicPr>
          <p:blipFill>
            <a:blip r:embed="rId14" cstate="print"/>
            <a:srcRect/>
            <a:stretch>
              <a:fillRect/>
            </a:stretch>
          </p:blipFill>
          <p:spPr bwMode="auto">
            <a:xfrm>
              <a:off x="3643029" y="2357430"/>
              <a:ext cx="572536" cy="571504"/>
            </a:xfrm>
            <a:prstGeom prst="rect">
              <a:avLst/>
            </a:prstGeom>
            <a:ln>
              <a:noFill/>
            </a:ln>
            <a:effectLst>
              <a:outerShdw blurRad="292100" dist="139700" dir="2700000" algn="tl" rotWithShape="0">
                <a:srgbClr val="333333">
                  <a:alpha val="65000"/>
                </a:srgbClr>
              </a:outerShdw>
            </a:effectLst>
          </p:spPr>
        </p:pic>
        <p:sp>
          <p:nvSpPr>
            <p:cNvPr id="21548" name="CasellaDiTesto 40"/>
            <p:cNvSpPr txBox="1">
              <a:spLocks noChangeArrowheads="1"/>
            </p:cNvSpPr>
            <p:nvPr/>
          </p:nvSpPr>
          <p:spPr bwMode="auto">
            <a:xfrm>
              <a:off x="3357554" y="1785926"/>
              <a:ext cx="1078460" cy="600164"/>
            </a:xfrm>
            <a:prstGeom prst="rect">
              <a:avLst/>
            </a:prstGeom>
            <a:noFill/>
            <a:ln w="9525">
              <a:noFill/>
              <a:miter lim="800000"/>
              <a:headEnd/>
              <a:tailEnd/>
            </a:ln>
          </p:spPr>
          <p:txBody>
            <a:bodyPr>
              <a:spAutoFit/>
            </a:bodyPr>
            <a:lstStyle/>
            <a:p>
              <a:pPr algn="ctr"/>
              <a:r>
                <a:rPr lang="it-IT" sz="1100" b="1"/>
                <a:t>Ricevuta di</a:t>
              </a:r>
            </a:p>
            <a:p>
              <a:pPr algn="ctr"/>
              <a:r>
                <a:rPr lang="it-IT" sz="1100" b="1"/>
                <a:t>Avvenuta</a:t>
              </a:r>
            </a:p>
            <a:p>
              <a:pPr algn="ctr"/>
              <a:r>
                <a:rPr lang="it-IT" sz="1100" b="1"/>
                <a:t>consegna</a:t>
              </a:r>
            </a:p>
          </p:txBody>
        </p:sp>
      </p:grpSp>
      <p:sp>
        <p:nvSpPr>
          <p:cNvPr id="30" name="CasellaDiTesto 29"/>
          <p:cNvSpPr txBox="1">
            <a:spLocks noChangeArrowheads="1"/>
          </p:cNvSpPr>
          <p:nvPr/>
        </p:nvSpPr>
        <p:spPr bwMode="auto">
          <a:xfrm>
            <a:off x="7500938" y="2270125"/>
            <a:ext cx="1500187" cy="307975"/>
          </a:xfrm>
          <a:prstGeom prst="rect">
            <a:avLst/>
          </a:prstGeom>
          <a:noFill/>
          <a:ln w="9525">
            <a:noFill/>
            <a:miter lim="800000"/>
            <a:headEnd/>
            <a:tailEnd/>
          </a:ln>
        </p:spPr>
        <p:txBody>
          <a:bodyPr>
            <a:spAutoFit/>
          </a:bodyPr>
          <a:lstStyle/>
          <a:p>
            <a:pPr algn="ctr"/>
            <a:r>
              <a:rPr lang="it-IT" sz="1400"/>
              <a:t>Atto e allegati</a:t>
            </a:r>
          </a:p>
        </p:txBody>
      </p:sp>
      <p:sp>
        <p:nvSpPr>
          <p:cNvPr id="32" name="CasellaDiTesto 31"/>
          <p:cNvSpPr txBox="1">
            <a:spLocks noChangeArrowheads="1"/>
          </p:cNvSpPr>
          <p:nvPr/>
        </p:nvSpPr>
        <p:spPr bwMode="auto">
          <a:xfrm>
            <a:off x="6572250" y="2603500"/>
            <a:ext cx="1214438" cy="523875"/>
          </a:xfrm>
          <a:prstGeom prst="rect">
            <a:avLst/>
          </a:prstGeom>
          <a:noFill/>
          <a:ln w="9525">
            <a:noFill/>
            <a:miter lim="800000"/>
            <a:headEnd/>
            <a:tailEnd/>
          </a:ln>
        </p:spPr>
        <p:txBody>
          <a:bodyPr>
            <a:spAutoFit/>
          </a:bodyPr>
          <a:lstStyle/>
          <a:p>
            <a:pPr algn="ctr"/>
            <a:r>
              <a:rPr lang="it-IT" sz="1400" b="1"/>
              <a:t>Busta telematica</a:t>
            </a:r>
          </a:p>
        </p:txBody>
      </p:sp>
      <p:grpSp>
        <p:nvGrpSpPr>
          <p:cNvPr id="15" name="Gruppo 33"/>
          <p:cNvGrpSpPr>
            <a:grpSpLocks/>
          </p:cNvGrpSpPr>
          <p:nvPr/>
        </p:nvGrpSpPr>
        <p:grpSpPr bwMode="auto">
          <a:xfrm>
            <a:off x="1357313" y="2198688"/>
            <a:ext cx="928687" cy="1187450"/>
            <a:chOff x="5087306" y="4456670"/>
            <a:chExt cx="928694" cy="1186908"/>
          </a:xfrm>
        </p:grpSpPr>
        <p:pic>
          <p:nvPicPr>
            <p:cNvPr id="1026" name="Picture 2"/>
            <p:cNvPicPr>
              <a:picLocks noChangeAspect="1" noChangeArrowheads="1"/>
            </p:cNvPicPr>
            <p:nvPr/>
          </p:nvPicPr>
          <p:blipFill>
            <a:blip r:embed="rId15" cstate="print"/>
            <a:srcRect/>
            <a:stretch>
              <a:fillRect/>
            </a:stretch>
          </p:blipFill>
          <p:spPr bwMode="auto">
            <a:xfrm>
              <a:off x="5285744" y="5000933"/>
              <a:ext cx="642943" cy="642645"/>
            </a:xfrm>
            <a:prstGeom prst="rect">
              <a:avLst/>
            </a:prstGeom>
            <a:ln>
              <a:noFill/>
            </a:ln>
            <a:effectLst>
              <a:outerShdw blurRad="292100" dist="139700" dir="2700000" algn="tl" rotWithShape="0">
                <a:srgbClr val="333333">
                  <a:alpha val="65000"/>
                </a:srgbClr>
              </a:outerShdw>
            </a:effectLst>
          </p:spPr>
        </p:pic>
        <p:sp>
          <p:nvSpPr>
            <p:cNvPr id="21546" name="CasellaDiTesto 32"/>
            <p:cNvSpPr txBox="1">
              <a:spLocks noChangeArrowheads="1"/>
            </p:cNvSpPr>
            <p:nvPr/>
          </p:nvSpPr>
          <p:spPr bwMode="auto">
            <a:xfrm>
              <a:off x="5087306" y="4456670"/>
              <a:ext cx="928694" cy="600164"/>
            </a:xfrm>
            <a:prstGeom prst="rect">
              <a:avLst/>
            </a:prstGeom>
            <a:noFill/>
            <a:ln w="9525">
              <a:noFill/>
              <a:miter lim="800000"/>
              <a:headEnd/>
              <a:tailEnd/>
            </a:ln>
          </p:spPr>
          <p:txBody>
            <a:bodyPr>
              <a:spAutoFit/>
            </a:bodyPr>
            <a:lstStyle/>
            <a:p>
              <a:pPr algn="ctr"/>
              <a:r>
                <a:rPr lang="it-IT" sz="1100" b="1"/>
                <a:t>Esito controlli automatici</a:t>
              </a:r>
            </a:p>
          </p:txBody>
        </p:sp>
      </p:grpSp>
      <p:cxnSp>
        <p:nvCxnSpPr>
          <p:cNvPr id="37" name="Connettore 2 36"/>
          <p:cNvCxnSpPr/>
          <p:nvPr/>
        </p:nvCxnSpPr>
        <p:spPr>
          <a:xfrm>
            <a:off x="2198688" y="3063875"/>
            <a:ext cx="1246187" cy="682625"/>
          </a:xfrm>
          <a:prstGeom prst="straightConnector1">
            <a:avLst/>
          </a:prstGeom>
          <a:ln>
            <a:prstDash val="sysDot"/>
            <a:headEnd type="arrow"/>
            <a:tailEnd type="arrow"/>
          </a:ln>
        </p:spPr>
        <p:style>
          <a:lnRef idx="3">
            <a:schemeClr val="accent6"/>
          </a:lnRef>
          <a:fillRef idx="0">
            <a:schemeClr val="accent6"/>
          </a:fillRef>
          <a:effectRef idx="2">
            <a:schemeClr val="accent6"/>
          </a:effectRef>
          <a:fontRef idx="minor">
            <a:schemeClr val="tx1"/>
          </a:fontRef>
        </p:style>
      </p:cxnSp>
      <p:sp>
        <p:nvSpPr>
          <p:cNvPr id="40" name="CasellaDiTesto 39"/>
          <p:cNvSpPr txBox="1"/>
          <p:nvPr/>
        </p:nvSpPr>
        <p:spPr>
          <a:xfrm>
            <a:off x="2500313" y="2951163"/>
            <a:ext cx="1214437" cy="461962"/>
          </a:xfrm>
          <a:prstGeom prst="rect">
            <a:avLst/>
          </a:prstGeom>
          <a:noFill/>
        </p:spPr>
        <p:txBody>
          <a:bodyPr>
            <a:spAutoFit/>
          </a:bodyPr>
          <a:lstStyle/>
          <a:p>
            <a:pPr algn="ctr">
              <a:defRPr/>
            </a:pPr>
            <a:r>
              <a:rPr lang="it-IT" sz="1200" b="1" dirty="0">
                <a:solidFill>
                  <a:schemeClr val="accent6">
                    <a:lumMod val="75000"/>
                  </a:schemeClr>
                </a:solidFill>
                <a:latin typeface="Arial" pitchFamily="34" charset="0"/>
                <a:cs typeface="Arial" pitchFamily="34" charset="0"/>
              </a:rPr>
              <a:t>Certificazione status</a:t>
            </a:r>
          </a:p>
        </p:txBody>
      </p:sp>
      <p:grpSp>
        <p:nvGrpSpPr>
          <p:cNvPr id="16" name="Gruppo 42"/>
          <p:cNvGrpSpPr>
            <a:grpSpLocks/>
          </p:cNvGrpSpPr>
          <p:nvPr/>
        </p:nvGrpSpPr>
        <p:grpSpPr bwMode="auto">
          <a:xfrm>
            <a:off x="1357313" y="2214563"/>
            <a:ext cx="928687" cy="1187450"/>
            <a:chOff x="5087306" y="4456670"/>
            <a:chExt cx="928694" cy="1186908"/>
          </a:xfrm>
        </p:grpSpPr>
        <p:pic>
          <p:nvPicPr>
            <p:cNvPr id="44" name="Picture 2"/>
            <p:cNvPicPr>
              <a:picLocks noChangeAspect="1" noChangeArrowheads="1"/>
            </p:cNvPicPr>
            <p:nvPr/>
          </p:nvPicPr>
          <p:blipFill>
            <a:blip r:embed="rId15" cstate="print"/>
            <a:srcRect/>
            <a:stretch>
              <a:fillRect/>
            </a:stretch>
          </p:blipFill>
          <p:spPr bwMode="auto">
            <a:xfrm>
              <a:off x="5285744" y="5000933"/>
              <a:ext cx="642943" cy="642645"/>
            </a:xfrm>
            <a:prstGeom prst="rect">
              <a:avLst/>
            </a:prstGeom>
            <a:ln>
              <a:noFill/>
            </a:ln>
            <a:effectLst>
              <a:outerShdw blurRad="292100" dist="139700" dir="2700000" algn="tl" rotWithShape="0">
                <a:srgbClr val="333333">
                  <a:alpha val="65000"/>
                </a:srgbClr>
              </a:outerShdw>
            </a:effectLst>
          </p:spPr>
        </p:pic>
        <p:sp>
          <p:nvSpPr>
            <p:cNvPr id="21544" name="CasellaDiTesto 44"/>
            <p:cNvSpPr txBox="1">
              <a:spLocks noChangeArrowheads="1"/>
            </p:cNvSpPr>
            <p:nvPr/>
          </p:nvSpPr>
          <p:spPr bwMode="auto">
            <a:xfrm>
              <a:off x="5087306" y="4456670"/>
              <a:ext cx="928694" cy="600164"/>
            </a:xfrm>
            <a:prstGeom prst="rect">
              <a:avLst/>
            </a:prstGeom>
            <a:noFill/>
            <a:ln w="9525">
              <a:noFill/>
              <a:miter lim="800000"/>
              <a:headEnd/>
              <a:tailEnd/>
            </a:ln>
          </p:spPr>
          <p:txBody>
            <a:bodyPr>
              <a:spAutoFit/>
            </a:bodyPr>
            <a:lstStyle/>
            <a:p>
              <a:pPr algn="ctr"/>
              <a:r>
                <a:rPr lang="it-IT" sz="1100" b="1"/>
                <a:t>Esito controlli manuali</a:t>
              </a:r>
            </a:p>
          </p:txBody>
        </p:sp>
      </p:grpSp>
      <p:pic>
        <p:nvPicPr>
          <p:cNvPr id="1027" name="Picture 3"/>
          <p:cNvPicPr>
            <a:picLocks noChangeAspect="1" noChangeArrowheads="1"/>
          </p:cNvPicPr>
          <p:nvPr/>
        </p:nvPicPr>
        <p:blipFill>
          <a:blip r:embed="rId16" cstate="print"/>
          <a:srcRect/>
          <a:stretch>
            <a:fillRect/>
          </a:stretch>
        </p:blipFill>
        <p:spPr bwMode="auto">
          <a:xfrm>
            <a:off x="1470025" y="2643188"/>
            <a:ext cx="642938" cy="642937"/>
          </a:xfrm>
          <a:prstGeom prst="rect">
            <a:avLst/>
          </a:prstGeom>
          <a:noFill/>
          <a:ln w="9525">
            <a:noFill/>
            <a:miter lim="800000"/>
            <a:headEnd/>
            <a:tailEnd/>
          </a:ln>
        </p:spPr>
      </p:pic>
      <p:cxnSp>
        <p:nvCxnSpPr>
          <p:cNvPr id="47" name="Connettore 2 46"/>
          <p:cNvCxnSpPr/>
          <p:nvPr/>
        </p:nvCxnSpPr>
        <p:spPr>
          <a:xfrm rot="5400000">
            <a:off x="1143001" y="3413125"/>
            <a:ext cx="785812" cy="357187"/>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grpSp>
        <p:nvGrpSpPr>
          <p:cNvPr id="17" name="Group 56"/>
          <p:cNvGrpSpPr>
            <a:grpSpLocks/>
          </p:cNvGrpSpPr>
          <p:nvPr/>
        </p:nvGrpSpPr>
        <p:grpSpPr bwMode="auto">
          <a:xfrm>
            <a:off x="1500188" y="2770188"/>
            <a:ext cx="642937" cy="571500"/>
            <a:chOff x="7589876" y="629440"/>
            <a:chExt cx="980390" cy="867879"/>
          </a:xfrm>
        </p:grpSpPr>
        <p:pic>
          <p:nvPicPr>
            <p:cNvPr id="51" name="Picture 5"/>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7812582" y="711406"/>
              <a:ext cx="757684" cy="785913"/>
            </a:xfrm>
            <a:prstGeom prst="rect">
              <a:avLst/>
            </a:prstGeom>
            <a:ln>
              <a:noFill/>
            </a:ln>
            <a:effectLst>
              <a:outerShdw blurRad="292100" dist="139700" dir="2700000" algn="tl" rotWithShape="0">
                <a:srgbClr val="333333">
                  <a:alpha val="65000"/>
                </a:srgbClr>
              </a:outerShdw>
            </a:effectLst>
          </p:spPr>
        </p:pic>
        <p:pic>
          <p:nvPicPr>
            <p:cNvPr id="21542" name="Picture 4"/>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auto">
            <a:xfrm>
              <a:off x="7589876" y="629440"/>
              <a:ext cx="756616" cy="785819"/>
            </a:xfrm>
            <a:prstGeom prst="rect">
              <a:avLst/>
            </a:prstGeom>
            <a:noFill/>
            <a:ln w="9525">
              <a:noFill/>
              <a:miter lim="800000"/>
              <a:headEnd/>
              <a:tailEnd/>
            </a:ln>
          </p:spPr>
        </p:pic>
      </p:grpSp>
      <p:cxnSp>
        <p:nvCxnSpPr>
          <p:cNvPr id="46" name="Connettore 2 45"/>
          <p:cNvCxnSpPr/>
          <p:nvPr/>
        </p:nvCxnSpPr>
        <p:spPr>
          <a:xfrm rot="10800000">
            <a:off x="3803650" y="4551363"/>
            <a:ext cx="1196975" cy="663575"/>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grpSp>
        <p:nvGrpSpPr>
          <p:cNvPr id="19" name="Gruppo 47"/>
          <p:cNvGrpSpPr>
            <a:grpSpLocks/>
          </p:cNvGrpSpPr>
          <p:nvPr/>
        </p:nvGrpSpPr>
        <p:grpSpPr bwMode="auto">
          <a:xfrm>
            <a:off x="5000625" y="4938713"/>
            <a:ext cx="2892425" cy="1227137"/>
            <a:chOff x="5246650" y="3931225"/>
            <a:chExt cx="2892902" cy="1225967"/>
          </a:xfrm>
        </p:grpSpPr>
        <p:pic>
          <p:nvPicPr>
            <p:cNvPr id="49" name="Picture 4"/>
            <p:cNvPicPr>
              <a:picLocks noChangeAspect="1" noChangeArrowheads="1"/>
            </p:cNvPicPr>
            <p:nvPr/>
          </p:nvPicPr>
          <p:blipFill>
            <a:blip r:embed="rId17" cstate="print"/>
            <a:srcRect/>
            <a:stretch>
              <a:fillRect/>
            </a:stretch>
          </p:blipFill>
          <p:spPr bwMode="auto">
            <a:xfrm>
              <a:off x="5532447" y="3931225"/>
              <a:ext cx="785943" cy="785063"/>
            </a:xfrm>
            <a:prstGeom prst="rect">
              <a:avLst/>
            </a:prstGeom>
            <a:ln>
              <a:noFill/>
            </a:ln>
            <a:effectLst>
              <a:outerShdw blurRad="292100" dist="139700" dir="2700000" algn="tl" rotWithShape="0">
                <a:srgbClr val="333333">
                  <a:alpha val="65000"/>
                </a:srgbClr>
              </a:outerShdw>
            </a:effectLst>
          </p:spPr>
        </p:pic>
        <p:sp>
          <p:nvSpPr>
            <p:cNvPr id="21538" name="CasellaDiTesto 52"/>
            <p:cNvSpPr txBox="1">
              <a:spLocks noChangeArrowheads="1"/>
            </p:cNvSpPr>
            <p:nvPr/>
          </p:nvSpPr>
          <p:spPr bwMode="auto">
            <a:xfrm>
              <a:off x="5246650" y="4695527"/>
              <a:ext cx="1357322" cy="461665"/>
            </a:xfrm>
            <a:prstGeom prst="rect">
              <a:avLst/>
            </a:prstGeom>
            <a:noFill/>
            <a:ln w="9525">
              <a:noFill/>
              <a:miter lim="800000"/>
              <a:headEnd/>
              <a:tailEnd/>
            </a:ln>
          </p:spPr>
          <p:txBody>
            <a:bodyPr>
              <a:spAutoFit/>
            </a:bodyPr>
            <a:lstStyle/>
            <a:p>
              <a:pPr algn="ctr"/>
              <a:r>
                <a:rPr lang="it-IT" sz="1200" b="1"/>
                <a:t>Albo</a:t>
              </a:r>
            </a:p>
            <a:p>
              <a:pPr algn="ctr"/>
              <a:r>
                <a:rPr lang="it-IT" sz="1200" b="1"/>
                <a:t>+ indirizzo PEC </a:t>
              </a:r>
            </a:p>
          </p:txBody>
        </p:sp>
        <p:pic>
          <p:nvPicPr>
            <p:cNvPr id="54" name="Picture 2"/>
            <p:cNvPicPr>
              <a:picLocks noChangeAspect="1" noChangeArrowheads="1"/>
            </p:cNvPicPr>
            <p:nvPr/>
          </p:nvPicPr>
          <p:blipFill>
            <a:blip r:embed="rId18" cstate="print"/>
            <a:srcRect/>
            <a:stretch>
              <a:fillRect/>
            </a:stretch>
          </p:blipFill>
          <p:spPr bwMode="auto">
            <a:xfrm>
              <a:off x="6227887" y="4037486"/>
              <a:ext cx="831987" cy="831057"/>
            </a:xfrm>
            <a:prstGeom prst="rect">
              <a:avLst/>
            </a:prstGeom>
            <a:ln>
              <a:noFill/>
            </a:ln>
            <a:effectLst>
              <a:outerShdw blurRad="292100" dist="139700" dir="2700000" algn="tl" rotWithShape="0">
                <a:srgbClr val="333333">
                  <a:alpha val="65000"/>
                </a:srgbClr>
              </a:outerShdw>
            </a:effectLst>
          </p:spPr>
        </p:pic>
        <p:sp>
          <p:nvSpPr>
            <p:cNvPr id="21540" name="CasellaDiTesto 54"/>
            <p:cNvSpPr txBox="1">
              <a:spLocks noChangeArrowheads="1"/>
            </p:cNvSpPr>
            <p:nvPr/>
          </p:nvSpPr>
          <p:spPr bwMode="auto">
            <a:xfrm>
              <a:off x="6948264" y="4509120"/>
              <a:ext cx="1191288" cy="523220"/>
            </a:xfrm>
            <a:prstGeom prst="rect">
              <a:avLst/>
            </a:prstGeom>
            <a:noFill/>
            <a:ln w="9525">
              <a:noFill/>
              <a:miter lim="800000"/>
              <a:headEnd/>
              <a:tailEnd/>
            </a:ln>
          </p:spPr>
          <p:txBody>
            <a:bodyPr wrap="none">
              <a:spAutoFit/>
            </a:bodyPr>
            <a:lstStyle/>
            <a:p>
              <a:r>
                <a:rPr lang="it-IT" sz="1400"/>
                <a:t>Ordine di</a:t>
              </a:r>
            </a:p>
            <a:p>
              <a:r>
                <a:rPr lang="it-IT" sz="1400"/>
                <a:t>appartenenza</a:t>
              </a:r>
            </a:p>
          </p:txBody>
        </p:sp>
      </p:grpSp>
      <p:cxnSp>
        <p:nvCxnSpPr>
          <p:cNvPr id="58" name="Connettore 2 57"/>
          <p:cNvCxnSpPr>
            <a:stCxn id="5" idx="2"/>
          </p:cNvCxnSpPr>
          <p:nvPr/>
        </p:nvCxnSpPr>
        <p:spPr>
          <a:xfrm rot="5400000">
            <a:off x="7180262" y="4460876"/>
            <a:ext cx="574675" cy="1219200"/>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pic>
        <p:nvPicPr>
          <p:cNvPr id="59" name="Picture 22" descr="icon"/>
          <p:cNvPicPr>
            <a:picLocks noChangeAspect="1" noChangeArrowheads="1"/>
          </p:cNvPicPr>
          <p:nvPr/>
        </p:nvPicPr>
        <p:blipFill>
          <a:blip r:embed="rId19" cstate="print"/>
          <a:srcRect/>
          <a:stretch>
            <a:fillRect/>
          </a:stretch>
        </p:blipFill>
        <p:spPr bwMode="auto">
          <a:xfrm>
            <a:off x="5143500" y="3429000"/>
            <a:ext cx="854075" cy="85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dissolve">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par>
                                <p:cTn id="30" presetID="9" presetClass="exit" presetSubtype="0" fill="hold" nodeType="with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46"/>
                                        </p:tgtEl>
                                      </p:cBhvr>
                                    </p:animEffect>
                                    <p:set>
                                      <p:cBhvr>
                                        <p:cTn id="35" dur="1" fill="hold">
                                          <p:stCondLst>
                                            <p:cond delay="499"/>
                                          </p:stCondLst>
                                        </p:cTn>
                                        <p:tgtEl>
                                          <p:spTgt spid="46"/>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58"/>
                                        </p:tgtEl>
                                      </p:cBhvr>
                                    </p:animEffect>
                                    <p:set>
                                      <p:cBhvr>
                                        <p:cTn id="38" dur="1" fill="hold">
                                          <p:stCondLst>
                                            <p:cond delay="499"/>
                                          </p:stCondLst>
                                        </p:cTn>
                                        <p:tgtEl>
                                          <p:spTgt spid="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par>
                                <p:cTn id="44" presetID="9"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dissolve">
                                      <p:cBhvr>
                                        <p:cTn id="46" dur="500"/>
                                        <p:tgtEl>
                                          <p:spTgt spid="512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childTnLst>
                          </p:cTn>
                        </p:par>
                        <p:par>
                          <p:cTn id="61" fill="hold">
                            <p:stCondLst>
                              <p:cond delay="500"/>
                            </p:stCondLst>
                            <p:childTnLst>
                              <p:par>
                                <p:cTn id="62" presetID="0" presetClass="path" presetSubtype="0" accel="50000" decel="50000" fill="hold" nodeType="afterEffect">
                                  <p:stCondLst>
                                    <p:cond delay="0"/>
                                  </p:stCondLst>
                                  <p:childTnLst>
                                    <p:animMotion origin="layout" path="M 5.27778E-6 -6.79158E-6 L -0.15763 -0.16795 " pathEditMode="relative" ptsTypes="AA">
                                      <p:cBhvr>
                                        <p:cTn id="63" dur="1000" fill="hold"/>
                                        <p:tgtEl>
                                          <p:spTgt spid="5122"/>
                                        </p:tgtEl>
                                        <p:attrNameLst>
                                          <p:attrName>ppt_x</p:attrName>
                                          <p:attrName>ppt_y</p:attrName>
                                        </p:attrNameLst>
                                      </p:cBhvr>
                                    </p:animMotion>
                                  </p:childTnLst>
                                </p:cTn>
                              </p:par>
                              <p:par>
                                <p:cTn id="64" presetID="9" presetClass="exit" presetSubtype="0" fill="hold" grpId="1" nodeType="withEffect">
                                  <p:stCondLst>
                                    <p:cond delay="0"/>
                                  </p:stCondLst>
                                  <p:childTnLst>
                                    <p:animEffect transition="out" filter="dissolv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childTnLst>
                          </p:cTn>
                        </p:par>
                        <p:par>
                          <p:cTn id="67" fill="hold">
                            <p:stCondLst>
                              <p:cond delay="1500"/>
                            </p:stCondLst>
                            <p:childTnLst>
                              <p:par>
                                <p:cTn id="68" presetID="9"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dissolve">
                                      <p:cBhvr>
                                        <p:cTn id="70" dur="500"/>
                                        <p:tgtEl>
                                          <p:spTgt spid="8"/>
                                        </p:tgtEl>
                                      </p:cBhvr>
                                    </p:animEffect>
                                  </p:childTnLst>
                                </p:cTn>
                              </p:par>
                              <p:par>
                                <p:cTn id="71" presetID="0" presetClass="path" presetSubtype="0" accel="50000" decel="50000" fill="hold" nodeType="withEffect">
                                  <p:stCondLst>
                                    <p:cond delay="0"/>
                                  </p:stCondLst>
                                  <p:childTnLst>
                                    <p:animMotion origin="layout" path="M 1.66667E-6 4.44444E-6 L 0.20712 0.47013 " pathEditMode="relative" rAng="0" ptsTypes="AA">
                                      <p:cBhvr>
                                        <p:cTn id="72" dur="1000" fill="hold"/>
                                        <p:tgtEl>
                                          <p:spTgt spid="8"/>
                                        </p:tgtEl>
                                        <p:attrNameLst>
                                          <p:attrName>ppt_x</p:attrName>
                                          <p:attrName>ppt_y</p:attrName>
                                        </p:attrNameLst>
                                      </p:cBhvr>
                                      <p:rCtr x="103" y="235"/>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15764 -0.16795 L -0.38611 -0.16795 " pathEditMode="relative" ptsTypes="AA">
                                      <p:cBhvr>
                                        <p:cTn id="76" dur="1000" fill="hold"/>
                                        <p:tgtEl>
                                          <p:spTgt spid="5122"/>
                                        </p:tgtEl>
                                        <p:attrNameLst>
                                          <p:attrName>ppt_x</p:attrName>
                                          <p:attrName>ppt_y</p:attrName>
                                        </p:attrNameLst>
                                      </p:cBhvr>
                                    </p:animMotion>
                                  </p:childTnLst>
                                </p:cTn>
                              </p:par>
                            </p:childTnLst>
                          </p:cTn>
                        </p:par>
                        <p:par>
                          <p:cTn id="77" fill="hold">
                            <p:stCondLst>
                              <p:cond delay="1000"/>
                            </p:stCondLst>
                            <p:childTnLst>
                              <p:par>
                                <p:cTn id="78" presetID="9"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dissolve">
                                      <p:cBhvr>
                                        <p:cTn id="80" dur="500"/>
                                        <p:tgtEl>
                                          <p:spTgt spid="14"/>
                                        </p:tgtEl>
                                      </p:cBhvr>
                                    </p:animEffect>
                                  </p:childTnLst>
                                </p:cTn>
                              </p:par>
                            </p:childTnLst>
                          </p:cTn>
                        </p:par>
                        <p:par>
                          <p:cTn id="81" fill="hold">
                            <p:stCondLst>
                              <p:cond delay="1500"/>
                            </p:stCondLst>
                            <p:childTnLst>
                              <p:par>
                                <p:cTn id="82" presetID="0" presetClass="path" presetSubtype="0" accel="50000" decel="50000" fill="hold" nodeType="afterEffect">
                                  <p:stCondLst>
                                    <p:cond delay="0"/>
                                  </p:stCondLst>
                                  <p:childTnLst>
                                    <p:animMotion origin="layout" path="M 5.83333E-6 -3.0303E-6 L 0.18108 -3.0303E-6 " pathEditMode="relative" ptsTypes="AA">
                                      <p:cBhvr>
                                        <p:cTn id="83" dur="1000" fill="hold"/>
                                        <p:tgtEl>
                                          <p:spTgt spid="14"/>
                                        </p:tgtEl>
                                        <p:attrNameLst>
                                          <p:attrName>ppt_x</p:attrName>
                                          <p:attrName>ppt_y</p:attrName>
                                        </p:attrNameLst>
                                      </p:cBhvr>
                                    </p:animMotion>
                                  </p:childTnLst>
                                </p:cTn>
                              </p:par>
                            </p:childTnLst>
                          </p:cTn>
                        </p:par>
                        <p:par>
                          <p:cTn id="84" fill="hold">
                            <p:stCondLst>
                              <p:cond delay="2500"/>
                            </p:stCondLst>
                            <p:childTnLst>
                              <p:par>
                                <p:cTn id="85" presetID="0" presetClass="path" presetSubtype="0" accel="50000" decel="50000" fill="hold" nodeType="afterEffect">
                                  <p:stCondLst>
                                    <p:cond delay="0"/>
                                  </p:stCondLst>
                                  <p:childTnLst>
                                    <p:animMotion origin="layout" path="M 0.18108 7.40741E-7 L 0.31719 0.48171 " pathEditMode="relative" rAng="0" ptsTypes="AA">
                                      <p:cBhvr>
                                        <p:cTn id="86" dur="1000" fill="hold"/>
                                        <p:tgtEl>
                                          <p:spTgt spid="14"/>
                                        </p:tgtEl>
                                        <p:attrNameLst>
                                          <p:attrName>ppt_x</p:attrName>
                                          <p:attrName>ppt_y</p:attrName>
                                        </p:attrNameLst>
                                      </p:cBhvr>
                                      <p:rCtr x="68" y="241"/>
                                    </p:animMotion>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nodeType="clickEffect">
                                  <p:stCondLst>
                                    <p:cond delay="0"/>
                                  </p:stCondLst>
                                  <p:childTnLst>
                                    <p:animMotion origin="layout" path="M -0.38611 -0.16795 L -0.59861 -0.05252 " pathEditMode="relative" ptsTypes="AA">
                                      <p:cBhvr>
                                        <p:cTn id="90" dur="1000" fill="hold"/>
                                        <p:tgtEl>
                                          <p:spTgt spid="5122"/>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nodeType="clickEffect">
                                  <p:stCondLst>
                                    <p:cond delay="0"/>
                                  </p:stCondLst>
                                  <p:childTnLst>
                                    <p:animEffect transition="out" filter="dissolve">
                                      <p:cBhvr>
                                        <p:cTn id="94" dur="500"/>
                                        <p:tgtEl>
                                          <p:spTgt spid="5122"/>
                                        </p:tgtEl>
                                      </p:cBhvr>
                                    </p:animEffect>
                                    <p:set>
                                      <p:cBhvr>
                                        <p:cTn id="95" dur="1" fill="hold">
                                          <p:stCondLst>
                                            <p:cond delay="499"/>
                                          </p:stCondLst>
                                        </p:cTn>
                                        <p:tgtEl>
                                          <p:spTgt spid="5122"/>
                                        </p:tgtEl>
                                        <p:attrNameLst>
                                          <p:attrName>style.visibility</p:attrName>
                                        </p:attrNameLst>
                                      </p:cBhvr>
                                      <p:to>
                                        <p:strVal val="hidden"/>
                                      </p:to>
                                    </p:set>
                                  </p:childTnLst>
                                </p:cTn>
                              </p:par>
                              <p:par>
                                <p:cTn id="96" presetID="9" presetClass="entr" presetSubtype="0" fill="hold" nodeType="withEffect">
                                  <p:stCondLst>
                                    <p:cond delay="0"/>
                                  </p:stCondLst>
                                  <p:childTnLst>
                                    <p:set>
                                      <p:cBhvr>
                                        <p:cTn id="97" dur="1" fill="hold">
                                          <p:stCondLst>
                                            <p:cond delay="0"/>
                                          </p:stCondLst>
                                        </p:cTn>
                                        <p:tgtEl>
                                          <p:spTgt spid="1027"/>
                                        </p:tgtEl>
                                        <p:attrNameLst>
                                          <p:attrName>style.visibility</p:attrName>
                                        </p:attrNameLst>
                                      </p:cBhvr>
                                      <p:to>
                                        <p:strVal val="visible"/>
                                      </p:to>
                                    </p:set>
                                    <p:animEffect transition="in" filter="dissolve">
                                      <p:cBhvr>
                                        <p:cTn id="98" dur="500"/>
                                        <p:tgtEl>
                                          <p:spTgt spid="1027"/>
                                        </p:tgtEl>
                                      </p:cBhvr>
                                    </p:animEffect>
                                  </p:childTnLst>
                                </p:cTn>
                              </p:par>
                            </p:childTnLst>
                          </p:cTn>
                        </p:par>
                        <p:par>
                          <p:cTn id="99" fill="hold">
                            <p:stCondLst>
                              <p:cond delay="500"/>
                            </p:stCondLst>
                            <p:childTnLst>
                              <p:par>
                                <p:cTn id="100" presetID="9" presetClass="entr" presetSubtype="0"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dissolve">
                                      <p:cBhvr>
                                        <p:cTn id="102" dur="500"/>
                                        <p:tgtEl>
                                          <p:spTgt spid="3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dissolve">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dissolve">
                                      <p:cBhvr>
                                        <p:cTn id="110" dur="500"/>
                                        <p:tgtEl>
                                          <p:spTgt spid="15"/>
                                        </p:tgtEl>
                                      </p:cBhvr>
                                    </p:animEffect>
                                  </p:childTnLst>
                                </p:cTn>
                              </p:par>
                              <p:par>
                                <p:cTn id="111" presetID="9" presetClass="exit" presetSubtype="0" fill="hold" grpId="1" nodeType="withEffect">
                                  <p:stCondLst>
                                    <p:cond delay="0"/>
                                  </p:stCondLst>
                                  <p:childTnLst>
                                    <p:animEffect transition="out" filter="dissolve">
                                      <p:cBhvr>
                                        <p:cTn id="112" dur="500"/>
                                        <p:tgtEl>
                                          <p:spTgt spid="40"/>
                                        </p:tgtEl>
                                      </p:cBhvr>
                                    </p:animEffect>
                                    <p:set>
                                      <p:cBhvr>
                                        <p:cTn id="113" dur="1" fill="hold">
                                          <p:stCondLst>
                                            <p:cond delay="499"/>
                                          </p:stCondLst>
                                        </p:cTn>
                                        <p:tgtEl>
                                          <p:spTgt spid="40"/>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37"/>
                                        </p:tgtEl>
                                      </p:cBhvr>
                                    </p:animEffect>
                                    <p:set>
                                      <p:cBhvr>
                                        <p:cTn id="116" dur="1" fill="hold">
                                          <p:stCondLst>
                                            <p:cond delay="499"/>
                                          </p:stCondLst>
                                        </p:cTn>
                                        <p:tgtEl>
                                          <p:spTgt spid="37"/>
                                        </p:tgtEl>
                                        <p:attrNameLst>
                                          <p:attrName>style.visibility</p:attrName>
                                        </p:attrNameLst>
                                      </p:cBhvr>
                                      <p:to>
                                        <p:strVal val="hidden"/>
                                      </p:to>
                                    </p:set>
                                  </p:childTnLst>
                                </p:cTn>
                              </p:par>
                            </p:childTnLst>
                          </p:cTn>
                        </p:par>
                        <p:par>
                          <p:cTn id="117" fill="hold">
                            <p:stCondLst>
                              <p:cond delay="500"/>
                            </p:stCondLst>
                            <p:childTnLst>
                              <p:par>
                                <p:cTn id="118" presetID="0" presetClass="path" presetSubtype="0" accel="50000" decel="50000" fill="hold" nodeType="afterEffect">
                                  <p:stCondLst>
                                    <p:cond delay="0"/>
                                  </p:stCondLst>
                                  <p:childTnLst>
                                    <p:animMotion origin="layout" path="M -3.61111E-6 4.07407E-6 L 0.20469 -0.11551 " pathEditMode="relative" ptsTypes="AA">
                                      <p:cBhvr>
                                        <p:cTn id="119" dur="1000" fill="hold"/>
                                        <p:tgtEl>
                                          <p:spTgt spid="15"/>
                                        </p:tgtEl>
                                        <p:attrNameLst>
                                          <p:attrName>ppt_x</p:attrName>
                                          <p:attrName>ppt_y</p:attrName>
                                        </p:attrNameLst>
                                      </p:cBhvr>
                                    </p:animMotion>
                                  </p:childTnLst>
                                </p:cTn>
                              </p:par>
                            </p:childTnLst>
                          </p:cTn>
                        </p:par>
                        <p:par>
                          <p:cTn id="120" fill="hold">
                            <p:stCondLst>
                              <p:cond delay="1500"/>
                            </p:stCondLst>
                            <p:childTnLst>
                              <p:par>
                                <p:cTn id="121" presetID="0" presetClass="path" presetSubtype="0" accel="50000" decel="50000" fill="hold" nodeType="afterEffect">
                                  <p:stCondLst>
                                    <p:cond delay="0"/>
                                  </p:stCondLst>
                                  <p:childTnLst>
                                    <p:animMotion origin="layout" path="M 0.20469 -0.11551 L 0.39375 -0.11551 " pathEditMode="relative" rAng="0" ptsTypes="AA">
                                      <p:cBhvr>
                                        <p:cTn id="122" dur="1000" fill="hold"/>
                                        <p:tgtEl>
                                          <p:spTgt spid="15"/>
                                        </p:tgtEl>
                                        <p:attrNameLst>
                                          <p:attrName>ppt_x</p:attrName>
                                          <p:attrName>ppt_y</p:attrName>
                                        </p:attrNameLst>
                                      </p:cBhvr>
                                      <p:rCtr x="94" y="0"/>
                                    </p:animMotion>
                                  </p:childTnLst>
                                </p:cTn>
                              </p:par>
                            </p:childTnLst>
                          </p:cTn>
                        </p:par>
                        <p:par>
                          <p:cTn id="123" fill="hold">
                            <p:stCondLst>
                              <p:cond delay="2500"/>
                            </p:stCondLst>
                            <p:childTnLst>
                              <p:par>
                                <p:cTn id="124" presetID="0" presetClass="path" presetSubtype="0" accel="50000" decel="50000" fill="hold" nodeType="afterEffect">
                                  <p:stCondLst>
                                    <p:cond delay="0"/>
                                  </p:stCondLst>
                                  <p:childTnLst>
                                    <p:animMotion origin="layout" path="M 0.38542 -0.11782 L 0.39341 0.36505 " pathEditMode="relative" rAng="0" ptsTypes="AA">
                                      <p:cBhvr>
                                        <p:cTn id="125" dur="1000" fill="hold"/>
                                        <p:tgtEl>
                                          <p:spTgt spid="15"/>
                                        </p:tgtEl>
                                        <p:attrNameLst>
                                          <p:attrName>ppt_x</p:attrName>
                                          <p:attrName>ppt_y</p:attrName>
                                        </p:attrNameLst>
                                      </p:cBhvr>
                                      <p:rCtr x="4" y="241"/>
                                    </p:animMotion>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dissolve">
                                      <p:cBhvr>
                                        <p:cTn id="130" dur="500"/>
                                        <p:tgtEl>
                                          <p:spTgt spid="16"/>
                                        </p:tgtEl>
                                      </p:cBhvr>
                                    </p:animEffect>
                                  </p:childTnLst>
                                </p:cTn>
                              </p:par>
                            </p:childTnLst>
                          </p:cTn>
                        </p:par>
                        <p:par>
                          <p:cTn id="131" fill="hold">
                            <p:stCondLst>
                              <p:cond delay="500"/>
                            </p:stCondLst>
                            <p:childTnLst>
                              <p:par>
                                <p:cTn id="132" presetID="0" presetClass="path" presetSubtype="0" accel="50000" decel="50000" fill="hold" nodeType="afterEffect">
                                  <p:stCondLst>
                                    <p:cond delay="0"/>
                                  </p:stCondLst>
                                  <p:childTnLst>
                                    <p:animMotion origin="layout" path="M -3.61111E-6 4.07407E-6 L 0.20469 -0.11551 " pathEditMode="relative" ptsTypes="AA">
                                      <p:cBhvr>
                                        <p:cTn id="133" dur="1000" fill="hold"/>
                                        <p:tgtEl>
                                          <p:spTgt spid="16"/>
                                        </p:tgtEl>
                                        <p:attrNameLst>
                                          <p:attrName>ppt_x</p:attrName>
                                          <p:attrName>ppt_y</p:attrName>
                                        </p:attrNameLst>
                                      </p:cBhvr>
                                    </p:animMotion>
                                  </p:childTnLst>
                                </p:cTn>
                              </p:par>
                            </p:childTnLst>
                          </p:cTn>
                        </p:par>
                        <p:par>
                          <p:cTn id="134" fill="hold">
                            <p:stCondLst>
                              <p:cond delay="1500"/>
                            </p:stCondLst>
                            <p:childTnLst>
                              <p:par>
                                <p:cTn id="135" presetID="0" presetClass="path" presetSubtype="0" accel="50000" decel="50000" fill="hold" nodeType="afterEffect">
                                  <p:stCondLst>
                                    <p:cond delay="0"/>
                                  </p:stCondLst>
                                  <p:childTnLst>
                                    <p:animMotion origin="layout" path="M 0.20469 -0.11551 L 0.39375 -0.11551 " pathEditMode="relative" rAng="0" ptsTypes="AA">
                                      <p:cBhvr>
                                        <p:cTn id="136" dur="1000" fill="hold"/>
                                        <p:tgtEl>
                                          <p:spTgt spid="16"/>
                                        </p:tgtEl>
                                        <p:attrNameLst>
                                          <p:attrName>ppt_x</p:attrName>
                                          <p:attrName>ppt_y</p:attrName>
                                        </p:attrNameLst>
                                      </p:cBhvr>
                                      <p:rCtr x="94" y="0"/>
                                    </p:animMotion>
                                  </p:childTnLst>
                                </p:cTn>
                              </p:par>
                            </p:childTnLst>
                          </p:cTn>
                        </p:par>
                        <p:par>
                          <p:cTn id="137" fill="hold">
                            <p:stCondLst>
                              <p:cond delay="2500"/>
                            </p:stCondLst>
                            <p:childTnLst>
                              <p:par>
                                <p:cTn id="138" presetID="0" presetClass="path" presetSubtype="0" accel="50000" decel="50000" fill="hold" nodeType="afterEffect">
                                  <p:stCondLst>
                                    <p:cond delay="0"/>
                                  </p:stCondLst>
                                  <p:childTnLst>
                                    <p:animMotion origin="layout" path="M 0.38542 -0.11782 L 0.26164 0.36389 " pathEditMode="relative" rAng="0" ptsTypes="AA">
                                      <p:cBhvr>
                                        <p:cTn id="139" dur="1000" fill="hold"/>
                                        <p:tgtEl>
                                          <p:spTgt spid="16"/>
                                        </p:tgtEl>
                                        <p:attrNameLst>
                                          <p:attrName>ppt_x</p:attrName>
                                          <p:attrName>ppt_y</p:attrName>
                                        </p:attrNameLst>
                                      </p:cBhvr>
                                      <p:rCtr x="-62" y="241"/>
                                    </p:animMotion>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dissolve">
                                      <p:cBhvr>
                                        <p:cTn id="144" dur="500"/>
                                        <p:tgtEl>
                                          <p:spTgt spid="47"/>
                                        </p:tgtEl>
                                      </p:cBhvr>
                                    </p:animEffect>
                                  </p:childTnLst>
                                </p:cTn>
                              </p:par>
                            </p:childTnLst>
                          </p:cTn>
                        </p:par>
                        <p:par>
                          <p:cTn id="145" fill="hold">
                            <p:stCondLst>
                              <p:cond delay="500"/>
                            </p:stCondLst>
                            <p:childTnLst>
                              <p:par>
                                <p:cTn id="146" presetID="9" presetClass="entr" presetSubtype="0" fill="hold" nodeType="after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dissolve">
                                      <p:cBhvr>
                                        <p:cTn id="148" dur="500"/>
                                        <p:tgtEl>
                                          <p:spTgt spid="17"/>
                                        </p:tgtEl>
                                      </p:cBhvr>
                                    </p:animEffect>
                                  </p:childTnLst>
                                </p:cTn>
                              </p:par>
                            </p:childTnLst>
                          </p:cTn>
                        </p:par>
                        <p:par>
                          <p:cTn id="149" fill="hold">
                            <p:stCondLst>
                              <p:cond delay="1000"/>
                            </p:stCondLst>
                            <p:childTnLst>
                              <p:par>
                                <p:cTn id="150" presetID="0" presetClass="path" presetSubtype="0" accel="50000" decel="50000" fill="hold" nodeType="afterEffect">
                                  <p:stCondLst>
                                    <p:cond delay="0"/>
                                  </p:stCondLst>
                                  <p:childTnLst>
                                    <p:animMotion origin="layout" path="M -3.61111E-6 0 L 0.03941 0.16806 " pathEditMode="relative" ptsTypes="AA">
                                      <p:cBhvr>
                                        <p:cTn id="151" dur="1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2" grpId="0"/>
      <p:bldP spid="32" grpId="1"/>
      <p:bldP spid="40" grpId="0"/>
      <p:bldP spid="4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61" name="Picture 3"/>
          <p:cNvPicPr>
            <a:picLocks noChangeAspect="1" noChangeArrowheads="1"/>
          </p:cNvPicPr>
          <p:nvPr/>
        </p:nvPicPr>
        <p:blipFill>
          <a:blip r:embed="rId3" cstate="print">
            <a:clrChange>
              <a:clrFrom>
                <a:srgbClr val="FFFFFF"/>
              </a:clrFrom>
              <a:clrTo>
                <a:srgbClr val="FFFFFF">
                  <a:alpha val="0"/>
                </a:srgbClr>
              </a:clrTo>
            </a:clrChange>
            <a:lum bright="70000" contrast="-70000"/>
            <a:grayscl/>
          </a:blip>
          <a:srcRect/>
          <a:stretch>
            <a:fillRect/>
          </a:stretch>
        </p:blipFill>
        <p:spPr bwMode="auto">
          <a:xfrm>
            <a:off x="2051050" y="1052513"/>
            <a:ext cx="4994275" cy="4681537"/>
          </a:xfrm>
          <a:prstGeom prst="rect">
            <a:avLst/>
          </a:prstGeom>
          <a:noFill/>
          <a:ln w="9525">
            <a:noFill/>
            <a:miter lim="800000"/>
            <a:headEnd/>
            <a:tailEnd/>
          </a:ln>
        </p:spPr>
      </p:pic>
      <p:sp>
        <p:nvSpPr>
          <p:cNvPr id="22529" name="Titolo 1"/>
          <p:cNvSpPr>
            <a:spLocks noGrp="1"/>
          </p:cNvSpPr>
          <p:nvPr>
            <p:ph type="title"/>
          </p:nvPr>
        </p:nvSpPr>
        <p:spPr>
          <a:xfrm>
            <a:off x="250825" y="333375"/>
            <a:ext cx="7786688" cy="796925"/>
          </a:xfrm>
        </p:spPr>
        <p:txBody>
          <a:bodyPr/>
          <a:lstStyle/>
          <a:p>
            <a:pPr algn="l"/>
            <a:r>
              <a:rPr lang="it-IT" smtClean="0">
                <a:latin typeface="Garamond" pitchFamily="18" charset="0"/>
              </a:rPr>
              <a:t>Il flusso comunicazione/notifica</a:t>
            </a:r>
          </a:p>
        </p:txBody>
      </p:sp>
      <p:sp>
        <p:nvSpPr>
          <p:cNvPr id="4" name="Rounded Rectangle 2"/>
          <p:cNvSpPr/>
          <p:nvPr/>
        </p:nvSpPr>
        <p:spPr>
          <a:xfrm>
            <a:off x="420688" y="1450975"/>
            <a:ext cx="3357562" cy="4357688"/>
          </a:xfrm>
          <a:prstGeom prst="roundRect">
            <a:avLst>
              <a:gd name="adj" fmla="val 3331"/>
            </a:avLst>
          </a:prstGeom>
          <a:solidFill>
            <a:srgbClr val="FDFFD5">
              <a:alpha val="12549"/>
            </a:srgbClr>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r">
              <a:defRPr/>
            </a:pPr>
            <a:r>
              <a:rPr lang="it-IT" sz="1600" b="1" i="1" dirty="0">
                <a:solidFill>
                  <a:schemeClr val="tx2">
                    <a:lumMod val="60000"/>
                    <a:lumOff val="40000"/>
                  </a:schemeClr>
                </a:solidFill>
              </a:rPr>
              <a:t>Dominio Giustizia</a:t>
            </a:r>
          </a:p>
        </p:txBody>
      </p:sp>
      <p:pic>
        <p:nvPicPr>
          <p:cNvPr id="5" name="Picture 2"/>
          <p:cNvPicPr>
            <a:picLocks noChangeAspect="1" noChangeArrowheads="1"/>
          </p:cNvPicPr>
          <p:nvPr/>
        </p:nvPicPr>
        <p:blipFill>
          <a:blip r:embed="rId4" cstate="print"/>
          <a:srcRect/>
          <a:stretch>
            <a:fillRect/>
          </a:stretch>
        </p:blipFill>
        <p:spPr bwMode="auto">
          <a:xfrm>
            <a:off x="6697663" y="3132138"/>
            <a:ext cx="1438275" cy="1368425"/>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706438" y="2165350"/>
            <a:ext cx="1951037" cy="3143250"/>
          </a:xfrm>
          <a:prstGeom prst="roundRect">
            <a:avLst>
              <a:gd name="adj" fmla="val 5973"/>
            </a:avLst>
          </a:prstGeom>
          <a:solidFill>
            <a:schemeClr val="accent2">
              <a:lumMod val="75000"/>
              <a:alpha val="13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1400" i="1" dirty="0">
                <a:solidFill>
                  <a:schemeClr val="accent2">
                    <a:lumMod val="75000"/>
                  </a:schemeClr>
                </a:solidFill>
              </a:rPr>
              <a:t>Server distrettuale</a:t>
            </a:r>
          </a:p>
        </p:txBody>
      </p:sp>
      <p:pic>
        <p:nvPicPr>
          <p:cNvPr id="7" name="Picture 10"/>
          <p:cNvPicPr>
            <a:picLocks noChangeAspect="1" noChangeArrowheads="1"/>
          </p:cNvPicPr>
          <p:nvPr/>
        </p:nvPicPr>
        <p:blipFill>
          <a:blip r:embed="rId5" cstate="print"/>
          <a:srcRect/>
          <a:stretch>
            <a:fillRect/>
          </a:stretch>
        </p:blipFill>
        <p:spPr bwMode="auto">
          <a:xfrm>
            <a:off x="835025" y="2665413"/>
            <a:ext cx="1751013" cy="2262187"/>
          </a:xfrm>
          <a:prstGeom prst="rect">
            <a:avLst/>
          </a:prstGeom>
          <a:ln>
            <a:noFill/>
          </a:ln>
          <a:effectLst>
            <a:outerShdw blurRad="292100" dist="139700" dir="2700000" algn="tl" rotWithShape="0">
              <a:srgbClr val="333333">
                <a:alpha val="65000"/>
              </a:srgbClr>
            </a:outerShdw>
          </a:effectLst>
        </p:spPr>
      </p:pic>
      <p:sp>
        <p:nvSpPr>
          <p:cNvPr id="22534" name="CasellaDiTesto 7"/>
          <p:cNvSpPr txBox="1">
            <a:spLocks noChangeArrowheads="1"/>
          </p:cNvSpPr>
          <p:nvPr/>
        </p:nvSpPr>
        <p:spPr bwMode="auto">
          <a:xfrm>
            <a:off x="777875" y="2236788"/>
            <a:ext cx="1500188" cy="430212"/>
          </a:xfrm>
          <a:prstGeom prst="rect">
            <a:avLst/>
          </a:prstGeom>
          <a:noFill/>
          <a:ln w="9525">
            <a:noFill/>
            <a:miter lim="800000"/>
            <a:headEnd/>
            <a:tailEnd/>
          </a:ln>
        </p:spPr>
        <p:txBody>
          <a:bodyPr>
            <a:spAutoFit/>
          </a:bodyPr>
          <a:lstStyle/>
          <a:p>
            <a:pPr algn="ctr"/>
            <a:r>
              <a:rPr lang="it-IT" sz="1100" b="1"/>
              <a:t>Gestore servizi telematici</a:t>
            </a:r>
          </a:p>
        </p:txBody>
      </p:sp>
      <p:pic>
        <p:nvPicPr>
          <p:cNvPr id="9" name="Picture 2"/>
          <p:cNvPicPr>
            <a:picLocks noChangeAspect="1" noChangeArrowheads="1"/>
          </p:cNvPicPr>
          <p:nvPr/>
        </p:nvPicPr>
        <p:blipFill>
          <a:blip r:embed="rId6" cstate="print"/>
          <a:srcRect/>
          <a:stretch>
            <a:fillRect/>
          </a:stretch>
        </p:blipFill>
        <p:spPr bwMode="auto">
          <a:xfrm>
            <a:off x="5349875" y="1928813"/>
            <a:ext cx="1727200" cy="928687"/>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7" cstate="print"/>
          <a:srcRect/>
          <a:stretch>
            <a:fillRect/>
          </a:stretch>
        </p:blipFill>
        <p:spPr bwMode="auto">
          <a:xfrm>
            <a:off x="3135313" y="1593850"/>
            <a:ext cx="1462087" cy="1285875"/>
          </a:xfrm>
          <a:prstGeom prst="rect">
            <a:avLst/>
          </a:prstGeom>
          <a:ln>
            <a:noFill/>
          </a:ln>
          <a:effectLst>
            <a:outerShdw blurRad="292100" dist="139700" dir="2700000" algn="tl" rotWithShape="0">
              <a:srgbClr val="333333">
                <a:alpha val="65000"/>
              </a:srgbClr>
            </a:outerShdw>
          </a:effectLst>
        </p:spPr>
      </p:pic>
      <p:cxnSp>
        <p:nvCxnSpPr>
          <p:cNvPr id="11" name="Connettore 1 10"/>
          <p:cNvCxnSpPr/>
          <p:nvPr/>
        </p:nvCxnSpPr>
        <p:spPr>
          <a:xfrm rot="10800000" flipV="1">
            <a:off x="2135188" y="2379663"/>
            <a:ext cx="1285875" cy="500062"/>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Connettore 1 11"/>
          <p:cNvCxnSpPr/>
          <p:nvPr/>
        </p:nvCxnSpPr>
        <p:spPr>
          <a:xfrm>
            <a:off x="4168775" y="2308225"/>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Connettore 1 12"/>
          <p:cNvCxnSpPr>
            <a:stCxn id="9" idx="2"/>
          </p:cNvCxnSpPr>
          <p:nvPr/>
        </p:nvCxnSpPr>
        <p:spPr>
          <a:xfrm rot="16200000" flipH="1">
            <a:off x="6342062" y="2728913"/>
            <a:ext cx="593725" cy="850900"/>
          </a:xfrm>
          <a:prstGeom prst="line">
            <a:avLst/>
          </a:prstGeom>
        </p:spPr>
        <p:style>
          <a:lnRef idx="2">
            <a:schemeClr val="accent2"/>
          </a:lnRef>
          <a:fillRef idx="0">
            <a:schemeClr val="accent2"/>
          </a:fillRef>
          <a:effectRef idx="1">
            <a:schemeClr val="accent2"/>
          </a:effectRef>
          <a:fontRef idx="minor">
            <a:schemeClr val="tx1"/>
          </a:fontRef>
        </p:style>
      </p:cxnSp>
      <p:grpSp>
        <p:nvGrpSpPr>
          <p:cNvPr id="2" name="Gruppo 16"/>
          <p:cNvGrpSpPr>
            <a:grpSpLocks/>
          </p:cNvGrpSpPr>
          <p:nvPr/>
        </p:nvGrpSpPr>
        <p:grpSpPr bwMode="auto">
          <a:xfrm>
            <a:off x="2868613" y="2952750"/>
            <a:ext cx="1857375" cy="1211263"/>
            <a:chOff x="3018012" y="3647804"/>
            <a:chExt cx="1857388" cy="1209956"/>
          </a:xfrm>
        </p:grpSpPr>
        <p:pic>
          <p:nvPicPr>
            <p:cNvPr id="18" name="Picture 5"/>
            <p:cNvPicPr>
              <a:picLocks noChangeAspect="1" noChangeArrowheads="1"/>
            </p:cNvPicPr>
            <p:nvPr/>
          </p:nvPicPr>
          <p:blipFill>
            <a:blip r:embed="rId8" cstate="print"/>
            <a:srcRect/>
            <a:stretch>
              <a:fillRect/>
            </a:stretch>
          </p:blipFill>
          <p:spPr bwMode="auto">
            <a:xfrm>
              <a:off x="3587928" y="3647804"/>
              <a:ext cx="808044" cy="808751"/>
            </a:xfrm>
            <a:prstGeom prst="rect">
              <a:avLst/>
            </a:prstGeom>
            <a:ln>
              <a:noFill/>
            </a:ln>
            <a:effectLst>
              <a:outerShdw blurRad="292100" dist="139700" dir="2700000" algn="tl" rotWithShape="0">
                <a:srgbClr val="333333">
                  <a:alpha val="65000"/>
                </a:srgbClr>
              </a:outerShdw>
            </a:effectLst>
          </p:spPr>
        </p:pic>
        <p:sp>
          <p:nvSpPr>
            <p:cNvPr id="22559" name="CasellaDiTesto 18"/>
            <p:cNvSpPr txBox="1">
              <a:spLocks noChangeArrowheads="1"/>
            </p:cNvSpPr>
            <p:nvPr/>
          </p:nvSpPr>
          <p:spPr bwMode="auto">
            <a:xfrm>
              <a:off x="3018012" y="4396095"/>
              <a:ext cx="1857388" cy="461665"/>
            </a:xfrm>
            <a:prstGeom prst="rect">
              <a:avLst/>
            </a:prstGeom>
            <a:noFill/>
            <a:ln w="9525">
              <a:noFill/>
              <a:miter lim="800000"/>
              <a:headEnd/>
              <a:tailEnd/>
            </a:ln>
          </p:spPr>
          <p:txBody>
            <a:bodyPr>
              <a:spAutoFit/>
            </a:bodyPr>
            <a:lstStyle/>
            <a:p>
              <a:pPr algn="ctr"/>
              <a:r>
                <a:rPr lang="it-IT" sz="1200" b="1"/>
                <a:t>Registro generale</a:t>
              </a:r>
            </a:p>
            <a:p>
              <a:pPr algn="ctr"/>
              <a:r>
                <a:rPr lang="it-IT" sz="1200" b="1"/>
                <a:t>Indirizzi elettronici</a:t>
              </a:r>
            </a:p>
          </p:txBody>
        </p:sp>
      </p:grpSp>
      <p:cxnSp>
        <p:nvCxnSpPr>
          <p:cNvPr id="21" name="Connettore 1 20"/>
          <p:cNvCxnSpPr>
            <a:stCxn id="2050" idx="3"/>
          </p:cNvCxnSpPr>
          <p:nvPr/>
        </p:nvCxnSpPr>
        <p:spPr>
          <a:xfrm>
            <a:off x="2147888" y="3086100"/>
            <a:ext cx="1289050" cy="271463"/>
          </a:xfrm>
          <a:prstGeom prst="line">
            <a:avLst/>
          </a:prstGeom>
        </p:spPr>
        <p:style>
          <a:lnRef idx="2">
            <a:schemeClr val="dk1"/>
          </a:lnRef>
          <a:fillRef idx="0">
            <a:schemeClr val="dk1"/>
          </a:fillRef>
          <a:effectRef idx="1">
            <a:schemeClr val="dk1"/>
          </a:effectRef>
          <a:fontRef idx="minor">
            <a:schemeClr val="tx1"/>
          </a:fontRef>
        </p:style>
      </p:cxnSp>
      <p:pic>
        <p:nvPicPr>
          <p:cNvPr id="2050" name="Picture 2"/>
          <p:cNvPicPr>
            <a:picLocks noChangeAspect="1" noChangeArrowheads="1"/>
          </p:cNvPicPr>
          <p:nvPr/>
        </p:nvPicPr>
        <p:blipFill>
          <a:blip r:embed="rId9" cstate="print"/>
          <a:srcRect/>
          <a:stretch>
            <a:fillRect/>
          </a:stretch>
        </p:blipFill>
        <p:spPr bwMode="auto">
          <a:xfrm>
            <a:off x="1504950" y="2763838"/>
            <a:ext cx="642938" cy="642937"/>
          </a:xfrm>
          <a:prstGeom prst="rect">
            <a:avLst/>
          </a:prstGeom>
          <a:ln>
            <a:noFill/>
          </a:ln>
          <a:effectLst>
            <a:outerShdw blurRad="292100" dist="139700" dir="2700000" algn="tl" rotWithShape="0">
              <a:srgbClr val="333333">
                <a:alpha val="65000"/>
              </a:srgbClr>
            </a:outerShdw>
          </a:effectLst>
        </p:spPr>
      </p:pic>
      <p:pic>
        <p:nvPicPr>
          <p:cNvPr id="26" name="Picture 4"/>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1920875" y="3940175"/>
            <a:ext cx="536575" cy="582613"/>
          </a:xfrm>
          <a:prstGeom prst="rect">
            <a:avLst/>
          </a:prstGeom>
          <a:noFill/>
          <a:ln w="9525">
            <a:noFill/>
            <a:miter lim="800000"/>
            <a:headEnd/>
            <a:tailEnd/>
          </a:ln>
        </p:spPr>
      </p:pic>
      <p:cxnSp>
        <p:nvCxnSpPr>
          <p:cNvPr id="28" name="Connettore 2 27"/>
          <p:cNvCxnSpPr/>
          <p:nvPr/>
        </p:nvCxnSpPr>
        <p:spPr>
          <a:xfrm rot="5400000" flipH="1" flipV="1">
            <a:off x="1242219" y="3344069"/>
            <a:ext cx="714375" cy="357187"/>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grpSp>
        <p:nvGrpSpPr>
          <p:cNvPr id="3" name="Gruppo 30"/>
          <p:cNvGrpSpPr>
            <a:grpSpLocks/>
          </p:cNvGrpSpPr>
          <p:nvPr/>
        </p:nvGrpSpPr>
        <p:grpSpPr bwMode="auto">
          <a:xfrm>
            <a:off x="5062538" y="1379538"/>
            <a:ext cx="1077912" cy="1214437"/>
            <a:chOff x="5242136" y="1643050"/>
            <a:chExt cx="1078460" cy="1214446"/>
          </a:xfrm>
        </p:grpSpPr>
        <p:pic>
          <p:nvPicPr>
            <p:cNvPr id="2051" name="Picture 3"/>
            <p:cNvPicPr>
              <a:picLocks noChangeAspect="1" noChangeArrowheads="1"/>
            </p:cNvPicPr>
            <p:nvPr/>
          </p:nvPicPr>
          <p:blipFill>
            <a:blip r:embed="rId11" cstate="print"/>
            <a:srcRect/>
            <a:stretch>
              <a:fillRect/>
            </a:stretch>
          </p:blipFill>
          <p:spPr bwMode="auto">
            <a:xfrm>
              <a:off x="5501030" y="2214554"/>
              <a:ext cx="643265" cy="642942"/>
            </a:xfrm>
            <a:prstGeom prst="rect">
              <a:avLst/>
            </a:prstGeom>
            <a:ln>
              <a:noFill/>
            </a:ln>
            <a:effectLst>
              <a:outerShdw blurRad="292100" dist="139700" dir="2700000" algn="tl" rotWithShape="0">
                <a:srgbClr val="333333">
                  <a:alpha val="65000"/>
                </a:srgbClr>
              </a:outerShdw>
            </a:effectLst>
          </p:spPr>
        </p:pic>
        <p:sp>
          <p:nvSpPr>
            <p:cNvPr id="30" name="CasellaDiTesto 29"/>
            <p:cNvSpPr txBox="1"/>
            <p:nvPr/>
          </p:nvSpPr>
          <p:spPr>
            <a:xfrm>
              <a:off x="5242136" y="1643050"/>
              <a:ext cx="1078460" cy="600079"/>
            </a:xfrm>
            <a:prstGeom prst="rect">
              <a:avLst/>
            </a:prstGeom>
            <a:solidFill>
              <a:schemeClr val="bg1"/>
            </a:solidFill>
          </p:spPr>
          <p:txBody>
            <a:bodyPr>
              <a:spAutoFit/>
            </a:bodyPr>
            <a:lstStyle/>
            <a:p>
              <a:pPr algn="ctr">
                <a:defRPr/>
              </a:pPr>
              <a:r>
                <a:rPr lang="it-IT" sz="1100" b="1" dirty="0">
                  <a:solidFill>
                    <a:schemeClr val="accent3">
                      <a:lumMod val="75000"/>
                    </a:schemeClr>
                  </a:solidFill>
                  <a:latin typeface="Arial" pitchFamily="34" charset="0"/>
                  <a:cs typeface="Arial" pitchFamily="34" charset="0"/>
                </a:rPr>
                <a:t>Ricevuta di</a:t>
              </a:r>
            </a:p>
            <a:p>
              <a:pPr algn="ctr">
                <a:defRPr/>
              </a:pPr>
              <a:r>
                <a:rPr lang="it-IT" sz="1100" b="1" dirty="0">
                  <a:solidFill>
                    <a:schemeClr val="accent3">
                      <a:lumMod val="75000"/>
                    </a:schemeClr>
                  </a:solidFill>
                  <a:latin typeface="Arial" pitchFamily="34" charset="0"/>
                  <a:cs typeface="Arial" pitchFamily="34" charset="0"/>
                </a:rPr>
                <a:t>Avvenuta</a:t>
              </a:r>
            </a:p>
            <a:p>
              <a:pPr algn="ctr">
                <a:defRPr/>
              </a:pPr>
              <a:r>
                <a:rPr lang="it-IT" sz="1100" b="1" dirty="0">
                  <a:solidFill>
                    <a:schemeClr val="accent3">
                      <a:lumMod val="75000"/>
                    </a:schemeClr>
                  </a:solidFill>
                  <a:latin typeface="Arial" pitchFamily="34" charset="0"/>
                  <a:cs typeface="Arial" pitchFamily="34" charset="0"/>
                </a:rPr>
                <a:t>consegna</a:t>
              </a:r>
            </a:p>
          </p:txBody>
        </p:sp>
      </p:grpSp>
      <p:sp>
        <p:nvSpPr>
          <p:cNvPr id="32" name="Rettangolo 31"/>
          <p:cNvSpPr/>
          <p:nvPr/>
        </p:nvSpPr>
        <p:spPr>
          <a:xfrm>
            <a:off x="3021013" y="3676650"/>
            <a:ext cx="1571625" cy="5095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5" name="Picture 4"/>
          <p:cNvPicPr>
            <a:picLocks noChangeAspect="1" noChangeArrowheads="1"/>
          </p:cNvPicPr>
          <p:nvPr/>
        </p:nvPicPr>
        <p:blipFill>
          <a:blip r:embed="rId12" cstate="print"/>
          <a:srcRect/>
          <a:stretch>
            <a:fillRect/>
          </a:stretch>
        </p:blipFill>
        <p:spPr bwMode="auto">
          <a:xfrm>
            <a:off x="3211513" y="4165600"/>
            <a:ext cx="1095375" cy="1277938"/>
          </a:xfrm>
          <a:prstGeom prst="rect">
            <a:avLst/>
          </a:prstGeom>
          <a:ln>
            <a:noFill/>
          </a:ln>
          <a:effectLst>
            <a:outerShdw blurRad="292100" dist="139700" dir="2700000" algn="tl" rotWithShape="0">
              <a:srgbClr val="333333">
                <a:alpha val="65000"/>
              </a:srgbClr>
            </a:outerShdw>
          </a:effectLst>
        </p:spPr>
      </p:pic>
      <p:cxnSp>
        <p:nvCxnSpPr>
          <p:cNvPr id="37" name="Connettore 2 36"/>
          <p:cNvCxnSpPr/>
          <p:nvPr/>
        </p:nvCxnSpPr>
        <p:spPr>
          <a:xfrm rot="16200000" flipH="1">
            <a:off x="2099469" y="3415506"/>
            <a:ext cx="1285875" cy="1071563"/>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cxnSp>
        <p:nvCxnSpPr>
          <p:cNvPr id="39" name="Connettore 2 38"/>
          <p:cNvCxnSpPr>
            <a:endCxn id="35" idx="3"/>
          </p:cNvCxnSpPr>
          <p:nvPr/>
        </p:nvCxnSpPr>
        <p:spPr>
          <a:xfrm rot="10800000" flipV="1">
            <a:off x="4306888" y="3886200"/>
            <a:ext cx="2614612" cy="917575"/>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sp>
        <p:nvSpPr>
          <p:cNvPr id="40" name="Fumetto 1 39"/>
          <p:cNvSpPr/>
          <p:nvPr/>
        </p:nvSpPr>
        <p:spPr>
          <a:xfrm>
            <a:off x="1778000" y="5880100"/>
            <a:ext cx="3000375" cy="620713"/>
          </a:xfrm>
          <a:prstGeom prst="wedgeRectCallout">
            <a:avLst>
              <a:gd name="adj1" fmla="val -14345"/>
              <a:gd name="adj2" fmla="val -51969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it-IT" dirty="0"/>
              <a:t>Documento con dati sensibili</a:t>
            </a:r>
          </a:p>
        </p:txBody>
      </p:sp>
      <p:sp>
        <p:nvSpPr>
          <p:cNvPr id="41" name="Fumetto 1 40"/>
          <p:cNvSpPr/>
          <p:nvPr/>
        </p:nvSpPr>
        <p:spPr>
          <a:xfrm>
            <a:off x="5849938" y="5165725"/>
            <a:ext cx="2000250" cy="661988"/>
          </a:xfrm>
          <a:prstGeom prst="wedgeRectCallout">
            <a:avLst>
              <a:gd name="adj1" fmla="val -55103"/>
              <a:gd name="adj2" fmla="val -178823"/>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it-IT" dirty="0"/>
              <a:t>Autenticazione forte e download</a:t>
            </a:r>
          </a:p>
        </p:txBody>
      </p:sp>
      <p:pic>
        <p:nvPicPr>
          <p:cNvPr id="29" name="Picture 3"/>
          <p:cNvPicPr>
            <a:picLocks noChangeAspect="1" noChangeArrowheads="1"/>
          </p:cNvPicPr>
          <p:nvPr/>
        </p:nvPicPr>
        <p:blipFill>
          <a:blip r:embed="rId13" cstate="print"/>
          <a:srcRect/>
          <a:stretch>
            <a:fillRect/>
          </a:stretch>
        </p:blipFill>
        <p:spPr bwMode="auto">
          <a:xfrm>
            <a:off x="5159375" y="3098800"/>
            <a:ext cx="1166813" cy="936625"/>
          </a:xfrm>
          <a:prstGeom prst="rect">
            <a:avLst/>
          </a:prstGeom>
          <a:ln>
            <a:noFill/>
          </a:ln>
          <a:effectLst>
            <a:outerShdw blurRad="292100" dist="139700" dir="2700000" algn="tl" rotWithShape="0">
              <a:srgbClr val="333333">
                <a:alpha val="65000"/>
              </a:srgbClr>
            </a:outerShdw>
          </a:effectLst>
        </p:spPr>
      </p:pic>
      <p:cxnSp>
        <p:nvCxnSpPr>
          <p:cNvPr id="33" name="Connettore 2 32"/>
          <p:cNvCxnSpPr>
            <a:stCxn id="29" idx="1"/>
            <a:endCxn id="35" idx="3"/>
          </p:cNvCxnSpPr>
          <p:nvPr/>
        </p:nvCxnSpPr>
        <p:spPr>
          <a:xfrm rot="10800000" flipV="1">
            <a:off x="4306888" y="3567113"/>
            <a:ext cx="852487" cy="1236662"/>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cxnSp>
        <p:nvCxnSpPr>
          <p:cNvPr id="38" name="Connettore 2 37"/>
          <p:cNvCxnSpPr>
            <a:endCxn id="29" idx="3"/>
          </p:cNvCxnSpPr>
          <p:nvPr/>
        </p:nvCxnSpPr>
        <p:spPr>
          <a:xfrm rot="10800000">
            <a:off x="6326188" y="3567113"/>
            <a:ext cx="615950" cy="100012"/>
          </a:xfrm>
          <a:prstGeom prst="straightConnector1">
            <a:avLst/>
          </a:prstGeom>
          <a:ln>
            <a:prstDash val="sysDash"/>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22555" name="Picture 22" descr="icon"/>
          <p:cNvPicPr>
            <a:picLocks noChangeAspect="1" noChangeArrowheads="1"/>
          </p:cNvPicPr>
          <p:nvPr/>
        </p:nvPicPr>
        <p:blipFill>
          <a:blip r:embed="rId14" cstate="print"/>
          <a:srcRect/>
          <a:stretch>
            <a:fillRect/>
          </a:stretch>
        </p:blipFill>
        <p:spPr bwMode="auto">
          <a:xfrm>
            <a:off x="4286250" y="2643188"/>
            <a:ext cx="854075" cy="85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2.77778E-6 6.66667E-6 L -0.04722 -0.16782 " pathEditMode="relative" ptsTypes="AA">
                                      <p:cBhvr>
                                        <p:cTn id="15" dur="1000" fill="hold"/>
                                        <p:tgtEl>
                                          <p:spTgt spid="26"/>
                                        </p:tgtEl>
                                        <p:attrNameLst>
                                          <p:attrName>ppt_x</p:attrName>
                                          <p:attrName>ppt_y</p:attrName>
                                        </p:attrNameLst>
                                      </p:cBhvr>
                                    </p:animMotion>
                                  </p:childTnLst>
                                </p:cTn>
                              </p:par>
                              <p:par>
                                <p:cTn id="16" presetID="9" presetClass="exit" presetSubtype="0" fill="hold" grpId="1" nodeType="withEffect">
                                  <p:stCondLst>
                                    <p:cond delay="0"/>
                                  </p:stCondLst>
                                  <p:childTnLst>
                                    <p:animEffect transition="out" filter="dissolv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dissolve">
                                      <p:cBhvr>
                                        <p:cTn id="26" dur="500"/>
                                        <p:tgtEl>
                                          <p:spTgt spid="2050"/>
                                        </p:tgtEl>
                                      </p:cBhvr>
                                    </p:animEffect>
                                  </p:childTnLst>
                                </p:cTn>
                              </p:par>
                              <p:par>
                                <p:cTn id="27" presetID="9" presetClass="exit" presetSubtype="0" fill="hold" nodeType="withEffect">
                                  <p:stCondLst>
                                    <p:cond delay="0"/>
                                  </p:stCondLst>
                                  <p:childTnLst>
                                    <p:animEffect transition="out" filter="dissolv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7.22222E-6 1.11111E-6 L 0.21267 -0.11551 " pathEditMode="relative" ptsTypes="AA">
                                      <p:cBhvr>
                                        <p:cTn id="36" dur="1000" fill="hold"/>
                                        <p:tgtEl>
                                          <p:spTgt spid="2050"/>
                                        </p:tgtEl>
                                        <p:attrNameLst>
                                          <p:attrName>ppt_x</p:attrName>
                                          <p:attrName>ppt_y</p:attrName>
                                        </p:attrNameLst>
                                      </p:cBhvr>
                                    </p:animMotion>
                                  </p:childTnLst>
                                </p:cTn>
                              </p:par>
                            </p:childTnLst>
                          </p:cTn>
                        </p:par>
                        <p:par>
                          <p:cTn id="37" fill="hold">
                            <p:stCondLst>
                              <p:cond delay="1000"/>
                            </p:stCondLst>
                            <p:childTnLst>
                              <p:par>
                                <p:cTn id="38" presetID="0" presetClass="path" presetSubtype="0" accel="50000" decel="50000" fill="hold" nodeType="afterEffect">
                                  <p:stCondLst>
                                    <p:cond delay="0"/>
                                  </p:stCondLst>
                                  <p:childTnLst>
                                    <p:animMotion origin="layout" path="M 0.21267 -0.11551 L 0.41753 -0.11551 " pathEditMode="relative" ptsTypes="AA">
                                      <p:cBhvr>
                                        <p:cTn id="39" dur="1000" fill="hold"/>
                                        <p:tgtEl>
                                          <p:spTgt spid="2050"/>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ssolve">
                                      <p:cBhvr>
                                        <p:cTn id="44" dur="500"/>
                                        <p:tgtEl>
                                          <p:spTgt spid="3"/>
                                        </p:tgtEl>
                                      </p:cBhvr>
                                    </p:animEffect>
                                  </p:childTnLst>
                                </p:cTn>
                              </p:par>
                            </p:childTnLst>
                          </p:cTn>
                        </p:par>
                        <p:par>
                          <p:cTn id="45" fill="hold">
                            <p:stCondLst>
                              <p:cond delay="500"/>
                            </p:stCondLst>
                            <p:childTnLst>
                              <p:par>
                                <p:cTn id="46" presetID="0" presetClass="path" presetSubtype="0" accel="50000" decel="50000" fill="hold" nodeType="afterEffect">
                                  <p:stCondLst>
                                    <p:cond delay="0"/>
                                  </p:stCondLst>
                                  <p:childTnLst>
                                    <p:animMotion origin="layout" path="M -6.11111E-6 3.33333E-6 L -0.21268 3.33333E-6 " pathEditMode="relative" ptsTypes="AA">
                                      <p:cBhvr>
                                        <p:cTn id="47" dur="1000" fill="hold"/>
                                        <p:tgtEl>
                                          <p:spTgt spid="3"/>
                                        </p:tgtEl>
                                        <p:attrNameLst>
                                          <p:attrName>ppt_x</p:attrName>
                                          <p:attrName>ppt_y</p:attrName>
                                        </p:attrNameLst>
                                      </p:cBhvr>
                                    </p:animMotion>
                                  </p:childTnLst>
                                </p:cTn>
                              </p:par>
                            </p:childTnLst>
                          </p:cTn>
                        </p:par>
                        <p:par>
                          <p:cTn id="48" fill="hold">
                            <p:stCondLst>
                              <p:cond delay="1500"/>
                            </p:stCondLst>
                            <p:childTnLst>
                              <p:par>
                                <p:cTn id="49" presetID="0" presetClass="path" presetSubtype="0" accel="50000" decel="50000" fill="hold" nodeType="afterEffect">
                                  <p:stCondLst>
                                    <p:cond delay="0"/>
                                  </p:stCondLst>
                                  <p:childTnLst>
                                    <p:animMotion origin="layout" path="M -0.21267 -2.96296E-6 L -0.42517 0.11551 " pathEditMode="relative" rAng="0" ptsTypes="AA">
                                      <p:cBhvr>
                                        <p:cTn id="50" dur="1000" fill="hold"/>
                                        <p:tgtEl>
                                          <p:spTgt spid="3"/>
                                        </p:tgtEl>
                                        <p:attrNameLst>
                                          <p:attrName>ppt_x</p:attrName>
                                          <p:attrName>ppt_y</p:attrName>
                                        </p:attrNameLst>
                                      </p:cBhvr>
                                      <p:rCtr x="-10600" y="5800"/>
                                    </p:animMotion>
                                  </p:childTnLst>
                                </p:cTn>
                              </p:par>
                            </p:childTnLst>
                          </p:cTn>
                        </p:par>
                        <p:par>
                          <p:cTn id="51" fill="hold">
                            <p:stCondLst>
                              <p:cond delay="2500"/>
                            </p:stCondLst>
                            <p:childTnLst>
                              <p:par>
                                <p:cTn id="52" presetID="0" presetClass="path" presetSubtype="0" accel="50000" decel="50000" fill="hold" nodeType="afterEffect">
                                  <p:stCondLst>
                                    <p:cond delay="0"/>
                                  </p:stCondLst>
                                  <p:childTnLst>
                                    <p:animMotion origin="layout" path="M -0.42518 0.11551 L -0.37014 0.32547 " pathEditMode="relative" rAng="0" ptsTypes="AA">
                                      <p:cBhvr>
                                        <p:cTn id="53" dur="1000" fill="hold"/>
                                        <p:tgtEl>
                                          <p:spTgt spid="3"/>
                                        </p:tgtEl>
                                        <p:attrNameLst>
                                          <p:attrName>ppt_x</p:attrName>
                                          <p:attrName>ppt_y</p:attrName>
                                        </p:attrNameLst>
                                      </p:cBhvr>
                                      <p:rCtr x="2700" y="10500"/>
                                    </p:animMotion>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dissolve">
                                      <p:cBhvr>
                                        <p:cTn id="58" dur="500"/>
                                        <p:tgtEl>
                                          <p:spTgt spid="37"/>
                                        </p:tgtEl>
                                      </p:cBhvr>
                                    </p:animEffect>
                                  </p:childTnLst>
                                </p:cTn>
                              </p:par>
                              <p:par>
                                <p:cTn id="59" presetID="9"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dissolve">
                                      <p:cBhvr>
                                        <p:cTn id="61" dur="500"/>
                                        <p:tgtEl>
                                          <p:spTgt spid="3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dissolv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dissolve">
                                      <p:cBhvr>
                                        <p:cTn id="69" dur="500"/>
                                        <p:tgtEl>
                                          <p:spTgt spid="39"/>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dissolve">
                                      <p:cBhvr>
                                        <p:cTn id="72" dur="500"/>
                                        <p:tgtEl>
                                          <p:spTgt spid="41"/>
                                        </p:tgtEl>
                                      </p:cBhvr>
                                    </p:animEffect>
                                  </p:childTnLst>
                                </p:cTn>
                              </p:par>
                              <p:par>
                                <p:cTn id="73" presetID="9"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dissolve">
                                      <p:cBhvr>
                                        <p:cTn id="75" dur="500"/>
                                        <p:tgtEl>
                                          <p:spTgt spid="33"/>
                                        </p:tgtEl>
                                      </p:cBhvr>
                                    </p:animEffect>
                                  </p:childTnLst>
                                </p:cTn>
                              </p:par>
                              <p:par>
                                <p:cTn id="76" presetID="9"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dissolve">
                                      <p:cBhvr>
                                        <p:cTn id="78" dur="500"/>
                                        <p:tgtEl>
                                          <p:spTgt spid="38"/>
                                        </p:tgtEl>
                                      </p:cBhvr>
                                    </p:animEffect>
                                  </p:childTnLst>
                                </p:cTn>
                              </p:par>
                              <p:par>
                                <p:cTn id="79" presetID="9"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dissolv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908050"/>
          </a:xfrm>
        </p:spPr>
        <p:txBody>
          <a:bodyPr/>
          <a:lstStyle/>
          <a:p>
            <a:pPr eaLnBrk="1" hangingPunct="1"/>
            <a:r>
              <a:rPr lang="it-IT" smtClean="0">
                <a:latin typeface="Garamond" pitchFamily="18" charset="0"/>
              </a:rPr>
              <a:t>Le Norme - PEC</a:t>
            </a:r>
          </a:p>
        </p:txBody>
      </p:sp>
      <p:sp>
        <p:nvSpPr>
          <p:cNvPr id="24578" name="Rectangle 4"/>
          <p:cNvSpPr>
            <a:spLocks noChangeArrowheads="1"/>
          </p:cNvSpPr>
          <p:nvPr/>
        </p:nvSpPr>
        <p:spPr bwMode="auto">
          <a:xfrm>
            <a:off x="250825" y="3716338"/>
            <a:ext cx="8424863" cy="304800"/>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Art. 125 c.p.c.</a:t>
            </a:r>
            <a:r>
              <a:rPr lang="it-IT" sz="1400" b="1" u="sng">
                <a:latin typeface="Garamond" pitchFamily="18" charset="0"/>
              </a:rPr>
              <a:t> – obbligo di indicazione sugli atti dell’indirizzo comunicato all’Ordine di appartenenza</a:t>
            </a:r>
          </a:p>
        </p:txBody>
      </p:sp>
      <p:sp>
        <p:nvSpPr>
          <p:cNvPr id="24579" name="Rectangle 4"/>
          <p:cNvSpPr>
            <a:spLocks noChangeArrowheads="1"/>
          </p:cNvSpPr>
          <p:nvPr/>
        </p:nvSpPr>
        <p:spPr bwMode="auto">
          <a:xfrm>
            <a:off x="250825" y="989013"/>
            <a:ext cx="8424863" cy="304800"/>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L. 2/2009 e successive modificazioni</a:t>
            </a:r>
            <a:r>
              <a:rPr lang="it-IT" sz="1400" b="1" u="sng">
                <a:latin typeface="Garamond" pitchFamily="18" charset="0"/>
              </a:rPr>
              <a:t> – obbligo della PEC e della sua comunicazione nel RE.G.IND.E.</a:t>
            </a:r>
          </a:p>
        </p:txBody>
      </p:sp>
      <p:cxnSp>
        <p:nvCxnSpPr>
          <p:cNvPr id="17" name="Connettore 4 16"/>
          <p:cNvCxnSpPr/>
          <p:nvPr/>
        </p:nvCxnSpPr>
        <p:spPr bwMode="auto">
          <a:xfrm>
            <a:off x="428625" y="1347788"/>
            <a:ext cx="1135063" cy="32067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1" name="CasellaDiTesto 21"/>
          <p:cNvSpPr txBox="1">
            <a:spLocks noChangeArrowheads="1"/>
          </p:cNvSpPr>
          <p:nvPr/>
        </p:nvSpPr>
        <p:spPr bwMode="auto">
          <a:xfrm>
            <a:off x="1763713" y="1341438"/>
            <a:ext cx="7158037" cy="2006600"/>
          </a:xfrm>
          <a:prstGeom prst="rect">
            <a:avLst/>
          </a:prstGeom>
          <a:noFill/>
          <a:ln w="9525">
            <a:noFill/>
            <a:miter lim="800000"/>
            <a:headEnd/>
            <a:tailEnd/>
          </a:ln>
        </p:spPr>
        <p:txBody>
          <a:bodyPr>
            <a:spAutoFit/>
          </a:bodyPr>
          <a:lstStyle/>
          <a:p>
            <a:pPr algn="just"/>
            <a:r>
              <a:rPr lang="it-IT" sz="1400">
                <a:latin typeface="Garamond" pitchFamily="18" charset="0"/>
              </a:rPr>
              <a:t>7. I professionisti iscritti in albi ed elenchi istituiti con legge dello Stato comunicano ai rispettivi ordini o collegi il proprio indirizzo di posta elettronica certificata o analogo indirizzo di posta elettronica di cui al comma 6 entro un anno dalla data di entrata in vigore del presente decreto. Gli ordini e i  collegi pubblicano in un elenco riservato, consultabile in via telematica esclusivamente dalle pubbliche amministrazioni, i dati identificativi degli iscritti con il relativo indirizzo di posta elettronica certificata. </a:t>
            </a:r>
          </a:p>
          <a:p>
            <a:pPr algn="just"/>
            <a:r>
              <a:rPr lang="it-IT" sz="1400">
                <a:latin typeface="Garamond" pitchFamily="18" charset="0"/>
              </a:rPr>
              <a:t>7-bis. L’omessa pubblicazione dell’elenco riservato previsto dal comma 7, ovvero il rifiuto reiterato  di comunicare alle pubbliche amministrazioni i dati previsti dal medesimo comma, costituiscono motivo di scioglimento e di commissariamento del collegio o dell’ordine inadempiente. </a:t>
            </a:r>
          </a:p>
        </p:txBody>
      </p:sp>
      <p:sp>
        <p:nvSpPr>
          <p:cNvPr id="24582" name="CasellaDiTesto 21"/>
          <p:cNvSpPr txBox="1">
            <a:spLocks noChangeArrowheads="1"/>
          </p:cNvSpPr>
          <p:nvPr/>
        </p:nvSpPr>
        <p:spPr bwMode="auto">
          <a:xfrm>
            <a:off x="1763713" y="4057650"/>
            <a:ext cx="7135812" cy="1581150"/>
          </a:xfrm>
          <a:prstGeom prst="rect">
            <a:avLst/>
          </a:prstGeom>
          <a:noFill/>
          <a:ln w="9525">
            <a:noFill/>
            <a:miter lim="800000"/>
            <a:headEnd/>
            <a:tailEnd/>
          </a:ln>
        </p:spPr>
        <p:txBody>
          <a:bodyPr>
            <a:spAutoFit/>
          </a:bodyPr>
          <a:lstStyle/>
          <a:p>
            <a:pPr algn="just"/>
            <a:r>
              <a:rPr lang="it-IT" sz="1400">
                <a:latin typeface="Garamond" pitchFamily="18" charset="0"/>
              </a:rPr>
              <a:t>Art. 125. Contenuto e sottoscrizione degli atti di parte.  </a:t>
            </a:r>
          </a:p>
          <a:p>
            <a:pPr algn="just"/>
            <a:r>
              <a:rPr lang="it-IT" sz="1400">
                <a:latin typeface="Garamond" pitchFamily="18" charset="0"/>
              </a:rPr>
              <a:t>Salvo che la legge disponga altrimenti, la citazione, il ricorso, la comparsa, il controricorso, il precetto debbono indicare l'ufficio giudiziario, le parti, l'oggetto, le ragioni della domanda e le conclusioni o l'istanza, e, tanto nell'originale quanto nelle copie da notificare, debbono essere sottoscritti dalla parte, se essa sta in giudizio personalmente, oppure dal difensore che indica il proprio codice fiscale. Il difensore deve, altresì, indicare  l’indirizzo di posta elettronica certificata comunicato al proprio ordine e il proprio numero di fax. </a:t>
            </a:r>
          </a:p>
        </p:txBody>
      </p:sp>
      <p:cxnSp>
        <p:nvCxnSpPr>
          <p:cNvPr id="26" name="Connettore 4 25"/>
          <p:cNvCxnSpPr/>
          <p:nvPr/>
        </p:nvCxnSpPr>
        <p:spPr bwMode="auto">
          <a:xfrm>
            <a:off x="428625" y="4024313"/>
            <a:ext cx="1135063" cy="32067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4" name="CasellaDiTesto 10"/>
          <p:cNvSpPr txBox="1">
            <a:spLocks noChangeArrowheads="1"/>
          </p:cNvSpPr>
          <p:nvPr/>
        </p:nvSpPr>
        <p:spPr bwMode="auto">
          <a:xfrm>
            <a:off x="419100" y="5700713"/>
            <a:ext cx="8256588" cy="338137"/>
          </a:xfrm>
          <a:prstGeom prst="rect">
            <a:avLst/>
          </a:prstGeom>
          <a:noFill/>
          <a:ln w="9525">
            <a:noFill/>
            <a:miter lim="800000"/>
            <a:headEnd/>
            <a:tailEnd/>
          </a:ln>
        </p:spPr>
        <p:txBody>
          <a:bodyPr>
            <a:spAutoFit/>
          </a:bodyPr>
          <a:lstStyle/>
          <a:p>
            <a:r>
              <a:rPr lang="it-IT" sz="1600" b="1" u="sng">
                <a:latin typeface="Garamond" pitchFamily="18" charset="0"/>
              </a:rPr>
              <a:t>MANCATA INDICAZIONE = + 50% del C.U. – manovra finanziaria del luglio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908050"/>
          </a:xfrm>
        </p:spPr>
        <p:txBody>
          <a:bodyPr/>
          <a:lstStyle/>
          <a:p>
            <a:pPr eaLnBrk="1" hangingPunct="1"/>
            <a:r>
              <a:rPr lang="it-IT" smtClean="0">
                <a:latin typeface="Garamond" pitchFamily="18" charset="0"/>
              </a:rPr>
              <a:t>Le Norme - PCT</a:t>
            </a:r>
          </a:p>
        </p:txBody>
      </p:sp>
      <p:sp>
        <p:nvSpPr>
          <p:cNvPr id="25602" name="Rectangle 4"/>
          <p:cNvSpPr>
            <a:spLocks noChangeArrowheads="1"/>
          </p:cNvSpPr>
          <p:nvPr/>
        </p:nvSpPr>
        <p:spPr bwMode="auto">
          <a:xfrm>
            <a:off x="271463" y="2214563"/>
            <a:ext cx="8424862" cy="307975"/>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DM 44 del 21 febbraio 2011 </a:t>
            </a:r>
            <a:r>
              <a:rPr lang="it-IT" sz="1400" b="1" u="sng">
                <a:latin typeface="Garamond" pitchFamily="18" charset="0"/>
              </a:rPr>
              <a:t>– REGOLE TECNICHE P.T.</a:t>
            </a:r>
          </a:p>
        </p:txBody>
      </p:sp>
      <p:cxnSp>
        <p:nvCxnSpPr>
          <p:cNvPr id="17" name="Connettore 4 16"/>
          <p:cNvCxnSpPr/>
          <p:nvPr/>
        </p:nvCxnSpPr>
        <p:spPr bwMode="auto">
          <a:xfrm>
            <a:off x="414338" y="2522538"/>
            <a:ext cx="1135062" cy="32067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4" name="CasellaDiTesto 21"/>
          <p:cNvSpPr txBox="1">
            <a:spLocks noChangeArrowheads="1"/>
          </p:cNvSpPr>
          <p:nvPr/>
        </p:nvSpPr>
        <p:spPr bwMode="auto">
          <a:xfrm>
            <a:off x="1712913" y="3017838"/>
            <a:ext cx="7107237" cy="307975"/>
          </a:xfrm>
          <a:prstGeom prst="rect">
            <a:avLst/>
          </a:prstGeom>
          <a:noFill/>
          <a:ln w="9525">
            <a:noFill/>
            <a:miter lim="800000"/>
            <a:headEnd/>
            <a:tailEnd/>
          </a:ln>
        </p:spPr>
        <p:txBody>
          <a:bodyPr>
            <a:spAutoFit/>
          </a:bodyPr>
          <a:lstStyle/>
          <a:p>
            <a:pPr algn="just"/>
            <a:r>
              <a:rPr lang="it-IT" sz="1400">
                <a:latin typeface="Garamond" pitchFamily="18" charset="0"/>
              </a:rPr>
              <a:t>Deposito atti (art. 13  - RAC generata da gestore giustizia = DEPOSITATO)</a:t>
            </a:r>
          </a:p>
        </p:txBody>
      </p:sp>
      <p:sp>
        <p:nvSpPr>
          <p:cNvPr id="25605" name="Rectangle 4"/>
          <p:cNvSpPr>
            <a:spLocks noChangeArrowheads="1"/>
          </p:cNvSpPr>
          <p:nvPr/>
        </p:nvSpPr>
        <p:spPr bwMode="auto">
          <a:xfrm>
            <a:off x="271463" y="901700"/>
            <a:ext cx="8424862" cy="307975"/>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D.LGS 82/05</a:t>
            </a:r>
            <a:r>
              <a:rPr lang="it-IT" sz="1400" b="1" u="sng">
                <a:latin typeface="Garamond" pitchFamily="18" charset="0"/>
              </a:rPr>
              <a:t> </a:t>
            </a:r>
            <a:r>
              <a:rPr lang="it-IT" sz="1400" b="1" u="sng">
                <a:solidFill>
                  <a:srgbClr val="FF0000"/>
                </a:solidFill>
                <a:latin typeface="Garamond" pitchFamily="18" charset="0"/>
              </a:rPr>
              <a:t>e successive modificazioni</a:t>
            </a:r>
            <a:r>
              <a:rPr lang="it-IT" sz="1400" b="1" u="sng">
                <a:latin typeface="Garamond" pitchFamily="18" charset="0"/>
              </a:rPr>
              <a:t> -  Codice dell’Amministrazione Digitale</a:t>
            </a:r>
          </a:p>
        </p:txBody>
      </p:sp>
      <p:grpSp>
        <p:nvGrpSpPr>
          <p:cNvPr id="2" name="Gruppo 34"/>
          <p:cNvGrpSpPr>
            <a:grpSpLocks/>
          </p:cNvGrpSpPr>
          <p:nvPr/>
        </p:nvGrpSpPr>
        <p:grpSpPr bwMode="auto">
          <a:xfrm>
            <a:off x="414338" y="1258888"/>
            <a:ext cx="5929312" cy="808037"/>
            <a:chOff x="571472" y="1500174"/>
            <a:chExt cx="5929354" cy="807843"/>
          </a:xfrm>
        </p:grpSpPr>
        <p:cxnSp>
          <p:nvCxnSpPr>
            <p:cNvPr id="18" name="Connettore 4 17"/>
            <p:cNvCxnSpPr/>
            <p:nvPr/>
          </p:nvCxnSpPr>
          <p:spPr>
            <a:xfrm>
              <a:off x="571472" y="1500174"/>
              <a:ext cx="3214710" cy="285681"/>
            </a:xfrm>
            <a:prstGeom prst="bentConnector3">
              <a:avLst>
                <a:gd name="adj1" fmla="val 8566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4 18"/>
            <p:cNvCxnSpPr/>
            <p:nvPr/>
          </p:nvCxnSpPr>
          <p:spPr>
            <a:xfrm>
              <a:off x="571472" y="1500174"/>
              <a:ext cx="3214710" cy="642783"/>
            </a:xfrm>
            <a:prstGeom prst="bentConnector3">
              <a:avLst>
                <a:gd name="adj1" fmla="val 8566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20" name="CasellaDiTesto 20"/>
            <p:cNvSpPr txBox="1">
              <a:spLocks noChangeArrowheads="1"/>
            </p:cNvSpPr>
            <p:nvPr/>
          </p:nvSpPr>
          <p:spPr bwMode="auto">
            <a:xfrm>
              <a:off x="3929058" y="1643050"/>
              <a:ext cx="2571768" cy="307777"/>
            </a:xfrm>
            <a:prstGeom prst="rect">
              <a:avLst/>
            </a:prstGeom>
            <a:noFill/>
            <a:ln w="9525">
              <a:noFill/>
              <a:miter lim="800000"/>
              <a:headEnd/>
              <a:tailEnd/>
            </a:ln>
          </p:spPr>
          <p:txBody>
            <a:bodyPr>
              <a:spAutoFit/>
            </a:bodyPr>
            <a:lstStyle/>
            <a:p>
              <a:r>
                <a:rPr lang="it-IT" sz="1400">
                  <a:latin typeface="Garamond" pitchFamily="18" charset="0"/>
                </a:rPr>
                <a:t>Documento informatico</a:t>
              </a:r>
            </a:p>
          </p:txBody>
        </p:sp>
        <p:sp>
          <p:nvSpPr>
            <p:cNvPr id="25621" name="CasellaDiTesto 21"/>
            <p:cNvSpPr txBox="1">
              <a:spLocks noChangeArrowheads="1"/>
            </p:cNvSpPr>
            <p:nvPr/>
          </p:nvSpPr>
          <p:spPr bwMode="auto">
            <a:xfrm>
              <a:off x="3929058" y="2000240"/>
              <a:ext cx="2571768" cy="307777"/>
            </a:xfrm>
            <a:prstGeom prst="rect">
              <a:avLst/>
            </a:prstGeom>
            <a:noFill/>
            <a:ln w="9525">
              <a:noFill/>
              <a:miter lim="800000"/>
              <a:headEnd/>
              <a:tailEnd/>
            </a:ln>
          </p:spPr>
          <p:txBody>
            <a:bodyPr>
              <a:spAutoFit/>
            </a:bodyPr>
            <a:lstStyle/>
            <a:p>
              <a:r>
                <a:rPr lang="it-IT" sz="1400">
                  <a:latin typeface="Garamond" pitchFamily="18" charset="0"/>
                </a:rPr>
                <a:t>Firma digitale</a:t>
              </a:r>
            </a:p>
          </p:txBody>
        </p:sp>
      </p:grpSp>
      <p:cxnSp>
        <p:nvCxnSpPr>
          <p:cNvPr id="30" name="Connettore 4 29"/>
          <p:cNvCxnSpPr/>
          <p:nvPr/>
        </p:nvCxnSpPr>
        <p:spPr bwMode="auto">
          <a:xfrm>
            <a:off x="414338" y="2522538"/>
            <a:ext cx="1135062" cy="61912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4 31"/>
          <p:cNvCxnSpPr/>
          <p:nvPr/>
        </p:nvCxnSpPr>
        <p:spPr bwMode="auto">
          <a:xfrm>
            <a:off x="414338" y="2533650"/>
            <a:ext cx="1135062" cy="9667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9" name="CasellaDiTesto 21"/>
          <p:cNvSpPr txBox="1">
            <a:spLocks noChangeArrowheads="1"/>
          </p:cNvSpPr>
          <p:nvPr/>
        </p:nvSpPr>
        <p:spPr bwMode="auto">
          <a:xfrm>
            <a:off x="1689100" y="3346450"/>
            <a:ext cx="2795588" cy="307975"/>
          </a:xfrm>
          <a:prstGeom prst="rect">
            <a:avLst/>
          </a:prstGeom>
          <a:noFill/>
          <a:ln w="9525">
            <a:noFill/>
            <a:miter lim="800000"/>
            <a:headEnd/>
            <a:tailEnd/>
          </a:ln>
        </p:spPr>
        <p:txBody>
          <a:bodyPr>
            <a:spAutoFit/>
          </a:bodyPr>
          <a:lstStyle/>
          <a:p>
            <a:pPr algn="just"/>
            <a:r>
              <a:rPr lang="it-IT" sz="1400">
                <a:latin typeface="Garamond" pitchFamily="18" charset="0"/>
              </a:rPr>
              <a:t>Biglietti di cancelleria</a:t>
            </a:r>
          </a:p>
        </p:txBody>
      </p:sp>
      <p:sp>
        <p:nvSpPr>
          <p:cNvPr id="25610" name="CasellaDiTesto 21"/>
          <p:cNvSpPr txBox="1">
            <a:spLocks noChangeArrowheads="1"/>
          </p:cNvSpPr>
          <p:nvPr/>
        </p:nvSpPr>
        <p:spPr bwMode="auto">
          <a:xfrm>
            <a:off x="1689100" y="2667000"/>
            <a:ext cx="3603625" cy="307975"/>
          </a:xfrm>
          <a:prstGeom prst="rect">
            <a:avLst/>
          </a:prstGeom>
          <a:noFill/>
          <a:ln w="9525">
            <a:noFill/>
            <a:miter lim="800000"/>
            <a:headEnd/>
            <a:tailEnd/>
          </a:ln>
        </p:spPr>
        <p:txBody>
          <a:bodyPr>
            <a:spAutoFit/>
          </a:bodyPr>
          <a:lstStyle/>
          <a:p>
            <a:pPr algn="just"/>
            <a:r>
              <a:rPr lang="it-IT" sz="1400">
                <a:latin typeface="Garamond" pitchFamily="18" charset="0"/>
              </a:rPr>
              <a:t>NUOVA ARCHITETTURA INFORMATICA</a:t>
            </a:r>
          </a:p>
        </p:txBody>
      </p:sp>
      <p:cxnSp>
        <p:nvCxnSpPr>
          <p:cNvPr id="37" name="Connettore 4 36"/>
          <p:cNvCxnSpPr/>
          <p:nvPr/>
        </p:nvCxnSpPr>
        <p:spPr bwMode="auto">
          <a:xfrm>
            <a:off x="1835150" y="3654425"/>
            <a:ext cx="720725" cy="35083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2" name="Rectangle 4"/>
          <p:cNvSpPr>
            <a:spLocks noChangeArrowheads="1"/>
          </p:cNvSpPr>
          <p:nvPr/>
        </p:nvSpPr>
        <p:spPr bwMode="auto">
          <a:xfrm>
            <a:off x="2667000" y="4211638"/>
            <a:ext cx="4895850" cy="307975"/>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ART. 51  L. 133/2008 </a:t>
            </a:r>
            <a:r>
              <a:rPr lang="it-IT" sz="1400" b="1" u="sng">
                <a:latin typeface="Garamond" pitchFamily="18" charset="0"/>
              </a:rPr>
              <a:t>– ESCLUSIVITA’ del sistema telematico</a:t>
            </a:r>
          </a:p>
        </p:txBody>
      </p:sp>
      <p:cxnSp>
        <p:nvCxnSpPr>
          <p:cNvPr id="41" name="Connettore 4 40"/>
          <p:cNvCxnSpPr/>
          <p:nvPr/>
        </p:nvCxnSpPr>
        <p:spPr bwMode="auto">
          <a:xfrm>
            <a:off x="1835150" y="3644900"/>
            <a:ext cx="720725" cy="68897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4" name="Rectangle 4"/>
          <p:cNvSpPr>
            <a:spLocks noChangeArrowheads="1"/>
          </p:cNvSpPr>
          <p:nvPr/>
        </p:nvSpPr>
        <p:spPr bwMode="auto">
          <a:xfrm>
            <a:off x="2673350" y="3830638"/>
            <a:ext cx="4897438" cy="306387"/>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NUOVO 136 c.p.c. </a:t>
            </a:r>
            <a:r>
              <a:rPr lang="it-IT" sz="1400" b="1" u="sng">
                <a:latin typeface="Garamond" pitchFamily="18" charset="0"/>
              </a:rPr>
              <a:t>– PREFERENZA del sistema telematico</a:t>
            </a:r>
          </a:p>
        </p:txBody>
      </p:sp>
      <p:sp>
        <p:nvSpPr>
          <p:cNvPr id="25615" name="Rectangle 4"/>
          <p:cNvSpPr>
            <a:spLocks noChangeArrowheads="1"/>
          </p:cNvSpPr>
          <p:nvPr/>
        </p:nvSpPr>
        <p:spPr bwMode="auto">
          <a:xfrm>
            <a:off x="271463" y="4537075"/>
            <a:ext cx="8424862" cy="304800"/>
          </a:xfrm>
          <a:prstGeom prst="rect">
            <a:avLst/>
          </a:prstGeom>
          <a:noFill/>
          <a:ln w="9525">
            <a:noFill/>
            <a:miter lim="800000"/>
            <a:headEnd/>
            <a:tailEnd/>
          </a:ln>
        </p:spPr>
        <p:txBody>
          <a:bodyPr>
            <a:spAutoFit/>
          </a:bodyPr>
          <a:lstStyle/>
          <a:p>
            <a:r>
              <a:rPr lang="it-IT" sz="1400" b="1" u="sng">
                <a:solidFill>
                  <a:srgbClr val="FF0000"/>
                </a:solidFill>
                <a:latin typeface="Garamond" pitchFamily="18" charset="0"/>
              </a:rPr>
              <a:t>SPECIFICHE TECNICHE 18 luglio 2011</a:t>
            </a:r>
            <a:endParaRPr lang="it-IT" sz="1400" b="1" u="sng">
              <a:latin typeface="Garamond" pitchFamily="18" charset="0"/>
            </a:endParaRPr>
          </a:p>
        </p:txBody>
      </p:sp>
      <p:cxnSp>
        <p:nvCxnSpPr>
          <p:cNvPr id="48" name="Connettore 4 47"/>
          <p:cNvCxnSpPr/>
          <p:nvPr/>
        </p:nvCxnSpPr>
        <p:spPr bwMode="auto">
          <a:xfrm>
            <a:off x="407988" y="4862513"/>
            <a:ext cx="2035175" cy="28575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7" name="CasellaDiTesto 33"/>
          <p:cNvSpPr txBox="1">
            <a:spLocks noChangeArrowheads="1"/>
          </p:cNvSpPr>
          <p:nvPr/>
        </p:nvSpPr>
        <p:spPr bwMode="auto">
          <a:xfrm>
            <a:off x="2667000" y="4933950"/>
            <a:ext cx="6170613" cy="1114425"/>
          </a:xfrm>
          <a:prstGeom prst="rect">
            <a:avLst/>
          </a:prstGeom>
          <a:noFill/>
          <a:ln w="3175">
            <a:noFill/>
            <a:miter lim="800000"/>
            <a:headEnd/>
            <a:tailEnd/>
          </a:ln>
        </p:spPr>
        <p:txBody>
          <a:bodyPr>
            <a:spAutoFit/>
          </a:bodyPr>
          <a:lstStyle/>
          <a:p>
            <a:pPr algn="just">
              <a:lnSpc>
                <a:spcPct val="80000"/>
              </a:lnSpc>
            </a:pPr>
            <a:r>
              <a:rPr lang="it-IT" sz="1200">
                <a:latin typeface="Garamond" pitchFamily="18" charset="0"/>
              </a:rPr>
              <a:t>Gli atti del processo in forma di documenti informatici sono redatti in formato PDF (non scansionato) e sono corredati di informazioni in formato </a:t>
            </a:r>
            <a:r>
              <a:rPr lang="it-IT" sz="1200" i="1">
                <a:latin typeface="Garamond" pitchFamily="18" charset="0"/>
              </a:rPr>
              <a:t>XML.</a:t>
            </a:r>
          </a:p>
          <a:p>
            <a:pPr algn="just">
              <a:lnSpc>
                <a:spcPct val="80000"/>
              </a:lnSpc>
            </a:pPr>
            <a:endParaRPr lang="it-IT" sz="1200" i="1">
              <a:latin typeface="Garamond" pitchFamily="18" charset="0"/>
            </a:endParaRPr>
          </a:p>
          <a:p>
            <a:pPr>
              <a:lnSpc>
                <a:spcPct val="80000"/>
              </a:lnSpc>
            </a:pPr>
            <a:r>
              <a:rPr lang="it-IT" sz="1200">
                <a:latin typeface="Garamond" pitchFamily="18" charset="0"/>
              </a:rPr>
              <a:t>I documenti informatici allegati sono privi di elementi attivi, tra cui macro e campi variabili, ed hanno i seguenti formati: .</a:t>
            </a:r>
            <a:r>
              <a:rPr lang="it-IT" sz="1200" i="1">
                <a:latin typeface="Garamond" pitchFamily="18" charset="0"/>
              </a:rPr>
              <a:t>pdf</a:t>
            </a:r>
            <a:r>
              <a:rPr lang="it-IT" sz="1200">
                <a:latin typeface="Garamond" pitchFamily="18" charset="0"/>
              </a:rPr>
              <a:t>, </a:t>
            </a:r>
            <a:r>
              <a:rPr lang="it-IT" sz="1200" i="1">
                <a:latin typeface="Garamond" pitchFamily="18" charset="0"/>
              </a:rPr>
              <a:t>.odf</a:t>
            </a:r>
            <a:r>
              <a:rPr lang="it-IT" sz="1200">
                <a:latin typeface="Garamond" pitchFamily="18" charset="0"/>
              </a:rPr>
              <a:t>, .</a:t>
            </a:r>
            <a:r>
              <a:rPr lang="it-IT" sz="1200" i="1">
                <a:latin typeface="Garamond" pitchFamily="18" charset="0"/>
              </a:rPr>
              <a:t>rtf</a:t>
            </a:r>
            <a:r>
              <a:rPr lang="it-IT" sz="1200">
                <a:latin typeface="Garamond" pitchFamily="18" charset="0"/>
              </a:rPr>
              <a:t>, .</a:t>
            </a:r>
            <a:r>
              <a:rPr lang="it-IT" sz="1200" i="1">
                <a:latin typeface="Garamond" pitchFamily="18" charset="0"/>
              </a:rPr>
              <a:t>txt</a:t>
            </a:r>
            <a:r>
              <a:rPr lang="it-IT" sz="1200">
                <a:latin typeface="Garamond" pitchFamily="18" charset="0"/>
              </a:rPr>
              <a:t>, .</a:t>
            </a:r>
            <a:r>
              <a:rPr lang="it-IT" sz="1200" i="1">
                <a:latin typeface="Garamond" pitchFamily="18" charset="0"/>
              </a:rPr>
              <a:t>jpg</a:t>
            </a:r>
            <a:r>
              <a:rPr lang="it-IT" sz="1200">
                <a:latin typeface="Garamond" pitchFamily="18" charset="0"/>
              </a:rPr>
              <a:t>, .</a:t>
            </a:r>
            <a:r>
              <a:rPr lang="it-IT" sz="1200" i="1">
                <a:latin typeface="Garamond" pitchFamily="18" charset="0"/>
              </a:rPr>
              <a:t>gif</a:t>
            </a:r>
            <a:r>
              <a:rPr lang="it-IT" sz="1200">
                <a:latin typeface="Garamond" pitchFamily="18" charset="0"/>
              </a:rPr>
              <a:t>, .</a:t>
            </a:r>
            <a:r>
              <a:rPr lang="it-IT" sz="1200" i="1">
                <a:latin typeface="Garamond" pitchFamily="18" charset="0"/>
              </a:rPr>
              <a:t>tiff</a:t>
            </a:r>
            <a:r>
              <a:rPr lang="it-IT" sz="1200">
                <a:latin typeface="Garamond" pitchFamily="18" charset="0"/>
              </a:rPr>
              <a:t>, .</a:t>
            </a:r>
            <a:r>
              <a:rPr lang="it-IT" sz="1200" i="1">
                <a:latin typeface="Garamond" pitchFamily="18" charset="0"/>
              </a:rPr>
              <a:t>xml</a:t>
            </a:r>
            <a:r>
              <a:rPr lang="it-IT" sz="1200">
                <a:latin typeface="Garamond" pitchFamily="18" charset="0"/>
              </a:rPr>
              <a:t>. </a:t>
            </a:r>
          </a:p>
          <a:p>
            <a:pPr>
              <a:lnSpc>
                <a:spcPct val="80000"/>
              </a:lnSpc>
            </a:pPr>
            <a:r>
              <a:rPr lang="it-IT" sz="1200">
                <a:latin typeface="Garamond" pitchFamily="18" charset="0"/>
              </a:rPr>
              <a:t>E’ consentito l’utilizzo dei formati compressi </a:t>
            </a:r>
            <a:r>
              <a:rPr lang="it-IT" sz="1200" i="1">
                <a:latin typeface="Garamond" pitchFamily="18" charset="0"/>
              </a:rPr>
              <a:t>.zip, .rar. e .arj, </a:t>
            </a:r>
            <a:r>
              <a:rPr lang="it-IT" sz="1200">
                <a:latin typeface="Garamond" pitchFamily="18" charset="0"/>
              </a:rPr>
              <a:t>purché contenenti file i nei formati previsti dal comma precedente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latin typeface="Garamond" pitchFamily="18" charset="0"/>
              </a:rPr>
              <a:t>La </a:t>
            </a:r>
            <a:r>
              <a:rPr lang="it-IT" sz="2800" b="1" smtClean="0">
                <a:latin typeface="Garamond" pitchFamily="18" charset="0"/>
              </a:rPr>
              <a:t>Consolle dell’Avvocato.</a:t>
            </a:r>
            <a:endParaRPr lang="it-IT" sz="2800" b="1">
              <a:latin typeface="Garamond" pitchFamily="18" charset="0"/>
            </a:endParaRPr>
          </a:p>
        </p:txBody>
      </p:sp>
      <p:pic>
        <p:nvPicPr>
          <p:cNvPr id="4098" name="Picture 2"/>
          <p:cNvPicPr>
            <a:picLocks noGrp="1" noChangeAspect="1" noChangeArrowheads="1"/>
          </p:cNvPicPr>
          <p:nvPr>
            <p:ph idx="1"/>
          </p:nvPr>
        </p:nvPicPr>
        <p:blipFill>
          <a:blip r:embed="rId3"/>
          <a:srcRect/>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latin typeface="Garamond" pitchFamily="18" charset="0"/>
              </a:rPr>
              <a:t>Le comunicazioni telematiche.</a:t>
            </a:r>
            <a:endParaRPr lang="it-IT" sz="2800" dirty="0">
              <a:latin typeface="Garamond" pitchFamily="18" charset="0"/>
            </a:endParaRPr>
          </a:p>
        </p:txBody>
      </p:sp>
      <p:pic>
        <p:nvPicPr>
          <p:cNvPr id="10242" name="Picture 2"/>
          <p:cNvPicPr>
            <a:picLocks noGrp="1" noChangeAspect="1" noChangeArrowheads="1"/>
          </p:cNvPicPr>
          <p:nvPr>
            <p:ph idx="1"/>
          </p:nvPr>
        </p:nvPicPr>
        <p:blipFill>
          <a:blip r:embed="rId3"/>
          <a:srcRect/>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latin typeface="Garamond" pitchFamily="18" charset="0"/>
              </a:rPr>
              <a:t>Gestione dei biglietti e visualizzazione del contenuto.</a:t>
            </a:r>
            <a:endParaRPr lang="it-IT" sz="2800" dirty="0">
              <a:latin typeface="Garamond" pitchFamily="18" charset="0"/>
            </a:endParaRPr>
          </a:p>
        </p:txBody>
      </p:sp>
      <p:pic>
        <p:nvPicPr>
          <p:cNvPr id="11266" name="Picture 2"/>
          <p:cNvPicPr>
            <a:picLocks noGrp="1" noChangeAspect="1" noChangeArrowheads="1"/>
          </p:cNvPicPr>
          <p:nvPr>
            <p:ph idx="1"/>
          </p:nvPr>
        </p:nvPicPr>
        <p:blipFill>
          <a:blip r:embed="rId3"/>
          <a:srcRect/>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595</Words>
  <Application>Microsoft Office PowerPoint</Application>
  <PresentationFormat>Presentazione su schermo (4:3)</PresentationFormat>
  <Paragraphs>78</Paragraphs>
  <Slides>10</Slides>
  <Notes>10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Struttura predefinita</vt:lpstr>
      <vt:lpstr>Diapositiva 1</vt:lpstr>
      <vt:lpstr>LE APPLICAZIONI PCT</vt:lpstr>
      <vt:lpstr>Il flusso di deposito via PEC</vt:lpstr>
      <vt:lpstr>Il flusso comunicazione/notifica</vt:lpstr>
      <vt:lpstr>Le Norme - PEC</vt:lpstr>
      <vt:lpstr>Le Norme - PCT</vt:lpstr>
      <vt:lpstr>La Consolle dell’Avvocato.</vt:lpstr>
      <vt:lpstr>Le comunicazioni telematiche.</vt:lpstr>
      <vt:lpstr>Gestione dei biglietti e visualizzazione del contenuto.</vt:lpstr>
      <vt:lpstr>La visualizzazione dei biglietti sulla PEC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Paolo Lessio</dc:creator>
  <cp:lastModifiedBy>DM</cp:lastModifiedBy>
  <cp:revision>114</cp:revision>
  <dcterms:created xsi:type="dcterms:W3CDTF">2009-03-04T23:22:06Z</dcterms:created>
  <dcterms:modified xsi:type="dcterms:W3CDTF">2012-03-28T16:21:54Z</dcterms:modified>
</cp:coreProperties>
</file>