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7CB"/>
          </a:solidFill>
        </a:fill>
      </a:tcStyle>
    </a:wholeTbl>
    <a:band2H>
      <a:tcTxStyle/>
      <a:tcStyle>
        <a:tcBdr/>
        <a:fill>
          <a:solidFill>
            <a:srgbClr val="F8F4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CDDE"/>
          </a:solidFill>
        </a:fill>
      </a:tcStyle>
    </a:wholeTbl>
    <a:band2H>
      <a:tcTxStyle/>
      <a:tcStyle>
        <a:tcBdr/>
        <a:fill>
          <a:solidFill>
            <a:srgbClr val="EBE8E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558" y="-10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9" name="Shape 299"/>
          <p:cNvSpPr>
            <a:spLocks noGrp="1" noRot="1" noChangeAspect="1"/>
          </p:cNvSpPr>
          <p:nvPr>
            <p:ph type="sldImg"/>
          </p:nvPr>
        </p:nvSpPr>
        <p:spPr>
          <a:xfrm>
            <a:off x="1143000" y="685800"/>
            <a:ext cx="4572000" cy="3429000"/>
          </a:xfrm>
          <a:prstGeom prst="rect">
            <a:avLst/>
          </a:prstGeom>
        </p:spPr>
        <p:txBody>
          <a:bodyPr/>
          <a:lstStyle/>
          <a:p>
            <a:endParaRPr/>
          </a:p>
        </p:txBody>
      </p:sp>
      <p:sp>
        <p:nvSpPr>
          <p:cNvPr id="300" name="Shape 30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3730739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14" name="Shape 14"/>
          <p:cNvSpPr>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pic>
        <p:nvPicPr>
          <p:cNvPr id="119" name="TOFFOLETTO-POWERPOINT-01.png" descr="TOFFOLETTO-POWERPOINT-01.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120" name="Shape 120"/>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
        <p:nvSpPr>
          <p:cNvPr id="121" name="Shape 121"/>
          <p:cNvSpPr>
            <a:spLocks noGrp="1"/>
          </p:cNvSpPr>
          <p:nvPr>
            <p:ph type="sldNum" sz="quarter" idx="2"/>
          </p:nvPr>
        </p:nvSpPr>
        <p:spPr>
          <a:xfrm>
            <a:off x="9320107" y="9040141"/>
            <a:ext cx="3034454" cy="520701"/>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AB2">
    <p:spTree>
      <p:nvGrpSpPr>
        <p:cNvPr id="1" name=""/>
        <p:cNvGrpSpPr/>
        <p:nvPr/>
      </p:nvGrpSpPr>
      <p:grpSpPr>
        <a:xfrm>
          <a:off x="0" y="0"/>
          <a:ext cx="0" cy="0"/>
          <a:chOff x="0" y="0"/>
          <a:chExt cx="0" cy="0"/>
        </a:xfrm>
      </p:grpSpPr>
      <p:pic>
        <p:nvPicPr>
          <p:cNvPr id="128"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129" name="Shape 129"/>
          <p:cNvSpPr>
            <a:spLocks noGrp="1"/>
          </p:cNvSpPr>
          <p:nvPr>
            <p:ph type="title"/>
          </p:nvPr>
        </p:nvSpPr>
        <p:spPr>
          <a:xfrm>
            <a:off x="1729457" y="356728"/>
            <a:ext cx="10914099" cy="1593992"/>
          </a:xfrm>
          <a:prstGeom prst="rect">
            <a:avLst/>
          </a:prstGeom>
        </p:spPr>
        <p:txBody>
          <a:bodyPr/>
          <a:lstStyle/>
          <a:p>
            <a:r>
              <a:t>Titolo Testo</a:t>
            </a:r>
          </a:p>
        </p:txBody>
      </p:sp>
      <p:sp>
        <p:nvSpPr>
          <p:cNvPr id="130" name="Shape 130"/>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31" name="Shape 131"/>
          <p:cNvSpPr>
            <a:spLocks noGrp="1"/>
          </p:cNvSpPr>
          <p:nvPr>
            <p:ph type="sldNum" sz="quarter" idx="2"/>
          </p:nvPr>
        </p:nvSpPr>
        <p:spPr>
          <a:prstGeom prst="rect">
            <a:avLst/>
          </a:prstGeom>
        </p:spPr>
        <p:txBody>
          <a:bodyPr/>
          <a:lstStyle/>
          <a:p>
            <a:fld id="{86CB4B4D-7CA3-9044-876B-883B54F8677D}" type="slidenum">
              <a:t>‹N›</a:t>
            </a:fld>
            <a:endParaRPr/>
          </a:p>
        </p:txBody>
      </p:sp>
      <p:sp>
        <p:nvSpPr>
          <p:cNvPr id="132" name="Shape 132"/>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133" name="Shape 133"/>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Normal page">
    <p:spTree>
      <p:nvGrpSpPr>
        <p:cNvPr id="1" name=""/>
        <p:cNvGrpSpPr/>
        <p:nvPr/>
      </p:nvGrpSpPr>
      <p:grpSpPr>
        <a:xfrm>
          <a:off x="0" y="0"/>
          <a:ext cx="0" cy="0"/>
          <a:chOff x="0" y="0"/>
          <a:chExt cx="0" cy="0"/>
        </a:xfrm>
      </p:grpSpPr>
      <p:pic>
        <p:nvPicPr>
          <p:cNvPr id="140"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141" name="Shape 141"/>
          <p:cNvSpPr>
            <a:spLocks noGrp="1"/>
          </p:cNvSpPr>
          <p:nvPr>
            <p:ph type="title"/>
          </p:nvPr>
        </p:nvSpPr>
        <p:spPr>
          <a:xfrm>
            <a:off x="1729457" y="356728"/>
            <a:ext cx="10914099" cy="1593992"/>
          </a:xfrm>
          <a:prstGeom prst="rect">
            <a:avLst/>
          </a:prstGeom>
        </p:spPr>
        <p:txBody>
          <a:bodyPr/>
          <a:lstStyle/>
          <a:p>
            <a:r>
              <a:t>Titolo Testo</a:t>
            </a:r>
          </a:p>
        </p:txBody>
      </p:sp>
      <p:sp>
        <p:nvSpPr>
          <p:cNvPr id="142" name="Shape 142"/>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43" name="Shape 143"/>
          <p:cNvSpPr>
            <a:spLocks noGrp="1"/>
          </p:cNvSpPr>
          <p:nvPr>
            <p:ph type="sldNum" sz="quarter" idx="2"/>
          </p:nvPr>
        </p:nvSpPr>
        <p:spPr>
          <a:prstGeom prst="rect">
            <a:avLst/>
          </a:prstGeom>
        </p:spPr>
        <p:txBody>
          <a:bodyPr/>
          <a:lstStyle/>
          <a:p>
            <a:fld id="{86CB4B4D-7CA3-9044-876B-883B54F8677D}" type="slidenum">
              <a:t>‹N›</a:t>
            </a:fld>
            <a:endParaRPr/>
          </a:p>
        </p:txBody>
      </p:sp>
      <p:sp>
        <p:nvSpPr>
          <p:cNvPr id="144" name="Shape 144"/>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145" name="Shape 145"/>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Back cover">
    <p:spTree>
      <p:nvGrpSpPr>
        <p:cNvPr id="1" name=""/>
        <p:cNvGrpSpPr/>
        <p:nvPr/>
      </p:nvGrpSpPr>
      <p:grpSpPr>
        <a:xfrm>
          <a:off x="0" y="0"/>
          <a:ext cx="0" cy="0"/>
          <a:chOff x="0" y="0"/>
          <a:chExt cx="0" cy="0"/>
        </a:xfrm>
      </p:grpSpPr>
      <p:pic>
        <p:nvPicPr>
          <p:cNvPr id="152" name="image1.png"/>
          <p:cNvPicPr>
            <a:picLocks noChangeAspect="1"/>
          </p:cNvPicPr>
          <p:nvPr/>
        </p:nvPicPr>
        <p:blipFill>
          <a:blip r:embed="rId2">
            <a:extLst/>
          </a:blip>
          <a:stretch>
            <a:fillRect/>
          </a:stretch>
        </p:blipFill>
        <p:spPr>
          <a:xfrm>
            <a:off x="-1" y="-1"/>
            <a:ext cx="13007062" cy="9755862"/>
          </a:xfrm>
          <a:prstGeom prst="rect">
            <a:avLst/>
          </a:prstGeom>
          <a:ln w="12700">
            <a:miter lim="400000"/>
          </a:ln>
        </p:spPr>
      </p:pic>
      <p:sp>
        <p:nvSpPr>
          <p:cNvPr id="153" name="Shape 153"/>
          <p:cNvSpPr/>
          <p:nvPr/>
        </p:nvSpPr>
        <p:spPr>
          <a:xfrm>
            <a:off x="1717702" y="8798569"/>
            <a:ext cx="1914153" cy="563202"/>
          </a:xfrm>
          <a:prstGeom prst="rect">
            <a:avLst/>
          </a:prstGeom>
          <a:solidFill>
            <a:srgbClr val="FFFFFF"/>
          </a:solidFill>
          <a:ln w="12700">
            <a:miter lim="400000"/>
          </a:ln>
        </p:spPr>
        <p:txBody>
          <a:bodyPr lIns="0" tIns="0" rIns="0" bIns="0"/>
          <a:lstStyle/>
          <a:p>
            <a:pPr algn="l" defTabSz="914400">
              <a:spcBef>
                <a:spcPts val="1000"/>
              </a:spcBef>
              <a:defRPr sz="4400">
                <a:latin typeface="Arial"/>
                <a:ea typeface="Arial"/>
                <a:cs typeface="Arial"/>
                <a:sym typeface="Arial"/>
              </a:defRPr>
            </a:pPr>
            <a:endParaRPr/>
          </a:p>
        </p:txBody>
      </p:sp>
      <p:pic>
        <p:nvPicPr>
          <p:cNvPr id="154" name="image2.png" descr="Toffoletto De Luca Tamajo e Soci_2014.png"/>
          <p:cNvPicPr>
            <a:picLocks noChangeAspect="1"/>
          </p:cNvPicPr>
          <p:nvPr/>
        </p:nvPicPr>
        <p:blipFill>
          <a:blip r:embed="rId3">
            <a:extLst/>
          </a:blip>
          <a:stretch>
            <a:fillRect/>
          </a:stretch>
        </p:blipFill>
        <p:spPr>
          <a:xfrm>
            <a:off x="1804233" y="8908298"/>
            <a:ext cx="3584004" cy="399096"/>
          </a:xfrm>
          <a:prstGeom prst="rect">
            <a:avLst/>
          </a:prstGeom>
          <a:ln w="12700">
            <a:miter lim="400000"/>
          </a:ln>
        </p:spPr>
      </p:pic>
      <p:grpSp>
        <p:nvGrpSpPr>
          <p:cNvPr id="157" name="Group 157"/>
          <p:cNvGrpSpPr/>
          <p:nvPr/>
        </p:nvGrpSpPr>
        <p:grpSpPr>
          <a:xfrm>
            <a:off x="-2259" y="0"/>
            <a:ext cx="13007063" cy="9755862"/>
            <a:chOff x="0" y="0"/>
            <a:chExt cx="13007062" cy="9755861"/>
          </a:xfrm>
        </p:grpSpPr>
        <p:sp>
          <p:nvSpPr>
            <p:cNvPr id="155" name="Shape 155"/>
            <p:cNvSpPr/>
            <p:nvPr/>
          </p:nvSpPr>
          <p:spPr>
            <a:xfrm>
              <a:off x="0" y="0"/>
              <a:ext cx="13007063" cy="9755862"/>
            </a:xfrm>
            <a:prstGeom prst="rect">
              <a:avLst/>
            </a:prstGeom>
            <a:solidFill>
              <a:srgbClr val="FFFFFF"/>
            </a:solidFill>
            <a:ln w="12700" cap="flat">
              <a:noFill/>
              <a:miter lim="400000"/>
            </a:ln>
            <a:effectLst/>
          </p:spPr>
          <p:txBody>
            <a:bodyPr wrap="square" lIns="0" tIns="0" rIns="0" bIns="0" numCol="1" anchor="t">
              <a:noAutofit/>
            </a:bodyPr>
            <a:lstStyle/>
            <a:p>
              <a:pPr algn="l" defTabSz="914400">
                <a:defRPr sz="2400">
                  <a:latin typeface="Arial"/>
                  <a:ea typeface="Arial"/>
                  <a:cs typeface="Arial"/>
                  <a:sym typeface="Arial"/>
                </a:defRPr>
              </a:pPr>
              <a:endParaRPr/>
            </a:p>
          </p:txBody>
        </p:sp>
        <p:pic>
          <p:nvPicPr>
            <p:cNvPr id="156" name="image6.png"/>
            <p:cNvPicPr>
              <a:picLocks noChangeAspect="1"/>
            </p:cNvPicPr>
            <p:nvPr/>
          </p:nvPicPr>
          <p:blipFill>
            <a:blip r:embed="rId4">
              <a:extLst/>
            </a:blip>
            <a:stretch>
              <a:fillRect/>
            </a:stretch>
          </p:blipFill>
          <p:spPr>
            <a:xfrm>
              <a:off x="0" y="0"/>
              <a:ext cx="13007063" cy="9755862"/>
            </a:xfrm>
            <a:prstGeom prst="rect">
              <a:avLst/>
            </a:prstGeom>
            <a:ln w="12700" cap="flat">
              <a:noFill/>
              <a:miter lim="400000"/>
            </a:ln>
            <a:effectLst/>
          </p:spPr>
        </p:pic>
      </p:grpSp>
      <p:sp>
        <p:nvSpPr>
          <p:cNvPr id="158" name="Shape 158"/>
          <p:cNvSpPr/>
          <p:nvPr/>
        </p:nvSpPr>
        <p:spPr>
          <a:xfrm>
            <a:off x="1914595" y="8870008"/>
            <a:ext cx="6554330" cy="475675"/>
          </a:xfrm>
          <a:prstGeom prst="rect">
            <a:avLst/>
          </a:prstGeom>
          <a:ln w="12700">
            <a:miter lim="400000"/>
          </a:ln>
          <a:extLst>
            <a:ext uri="{C572A759-6A51-4108-AA02-DFA0A04FC94B}">
              <ma14:wrappingTextBoxFlag xmlns="" xmlns:ma14="http://schemas.microsoft.com/office/mac/drawingml/2011/main" val="1"/>
            </a:ext>
          </a:extLst>
        </p:spPr>
        <p:txBody>
          <a:bodyPr lIns="65022" tIns="65022" rIns="65022" bIns="65022">
            <a:spAutoFit/>
          </a:bodyPr>
          <a:lstStyle/>
          <a:p>
            <a:pPr algn="l" defTabSz="914400">
              <a:lnSpc>
                <a:spcPct val="50000"/>
              </a:lnSpc>
              <a:defRPr sz="2400">
                <a:latin typeface="Arial"/>
                <a:ea typeface="Arial"/>
                <a:cs typeface="Arial"/>
                <a:sym typeface="Arial"/>
              </a:defRPr>
            </a:pPr>
            <a:r>
              <a:rPr sz="1200">
                <a:solidFill>
                  <a:srgbClr val="FF1300"/>
                </a:solidFill>
              </a:rPr>
              <a:t>www.toffolettodeluca.it</a:t>
            </a:r>
            <a:r>
              <a:t> </a:t>
            </a:r>
            <a:r>
              <a:rPr sz="1200">
                <a:solidFill>
                  <a:srgbClr val="FF1300"/>
                </a:solidFill>
              </a:rPr>
              <a:t>|  www.iuslaboris.com   </a:t>
            </a:r>
          </a:p>
        </p:txBody>
      </p:sp>
      <p:sp>
        <p:nvSpPr>
          <p:cNvPr id="159" name="Shape 159"/>
          <p:cNvSpPr/>
          <p:nvPr/>
        </p:nvSpPr>
        <p:spPr>
          <a:xfrm>
            <a:off x="1925883" y="8118968"/>
            <a:ext cx="7604198" cy="829142"/>
          </a:xfrm>
          <a:prstGeom prst="rect">
            <a:avLst/>
          </a:prstGeom>
          <a:ln w="12700">
            <a:miter lim="400000"/>
          </a:ln>
          <a:extLst>
            <a:ext uri="{C572A759-6A51-4108-AA02-DFA0A04FC94B}">
              <ma14:wrappingTextBoxFlag xmlns="" xmlns:ma14="http://schemas.microsoft.com/office/mac/drawingml/2011/main" val="1"/>
            </a:ext>
          </a:extLst>
        </p:spPr>
        <p:txBody>
          <a:bodyPr lIns="65022" tIns="65022" rIns="65022" bIns="65022">
            <a:spAutoFit/>
          </a:bodyPr>
          <a:lstStyle/>
          <a:p>
            <a:pPr algn="l" defTabSz="914400">
              <a:lnSpc>
                <a:spcPct val="50000"/>
              </a:lnSpc>
              <a:defRPr sz="2400">
                <a:latin typeface="Arial"/>
                <a:ea typeface="Arial"/>
                <a:cs typeface="Arial"/>
                <a:sym typeface="Arial"/>
              </a:defRPr>
            </a:pPr>
            <a:r>
              <a:rPr sz="800" b="1"/>
              <a:t>North America: </a:t>
            </a:r>
            <a:r>
              <a:rPr sz="800"/>
              <a:t>Mexico - United States</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b="1"/>
              <a:t>Central &amp; South America: </a:t>
            </a:r>
            <a:r>
              <a:rPr sz="800"/>
              <a:t>Argentina - Brazil - Chile - Colombia - Panama – Peru - Venezuela</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b="1"/>
              <a:t>Western Europe: </a:t>
            </a:r>
            <a:r>
              <a:rPr sz="800"/>
              <a:t>Austria - Belgium - Cyprus - Denmark - Finland - France - Germany - Greece - Ireland - Italy </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a:t>Luxembourg - Netherlands - Norway - Portugal - Spain - Sweden - United Kingdom</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b="1"/>
              <a:t>Eastern Europe: </a:t>
            </a:r>
            <a:r>
              <a:rPr sz="800"/>
              <a:t>Belarus - Czech Republic - Estonia - Hungary - Latvia - Lithuania - Poland - Romania - Russia - Slovakia - Turkey – Ukraine</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b="1"/>
              <a:t>Middle East &amp; Asia Pacific: </a:t>
            </a:r>
            <a:r>
              <a:rPr sz="800"/>
              <a:t>China - India - Israel - Japan - Korea, Republic of - New Zealand - United Arab Emirates</a:t>
            </a:r>
          </a:p>
        </p:txBody>
      </p:sp>
      <p:sp>
        <p:nvSpPr>
          <p:cNvPr id="160" name="Shape 160"/>
          <p:cNvSpPr/>
          <p:nvPr/>
        </p:nvSpPr>
        <p:spPr>
          <a:xfrm>
            <a:off x="1893809" y="1548373"/>
            <a:ext cx="3584462" cy="768102"/>
          </a:xfrm>
          <a:prstGeom prst="rect">
            <a:avLst/>
          </a:prstGeom>
          <a:solidFill>
            <a:srgbClr val="FFFFFF"/>
          </a:solidFill>
          <a:ln w="12700">
            <a:miter lim="400000"/>
          </a:ln>
        </p:spPr>
        <p:txBody>
          <a:bodyPr lIns="0" tIns="0" rIns="0" bIns="0"/>
          <a:lstStyle/>
          <a:p>
            <a:pPr algn="l" defTabSz="914400">
              <a:spcBef>
                <a:spcPts val="1000"/>
              </a:spcBef>
              <a:defRPr sz="4400">
                <a:latin typeface="Arial"/>
                <a:ea typeface="Arial"/>
                <a:cs typeface="Arial"/>
                <a:sym typeface="Arial"/>
              </a:defRPr>
            </a:pPr>
            <a:endParaRPr/>
          </a:p>
        </p:txBody>
      </p:sp>
      <p:pic>
        <p:nvPicPr>
          <p:cNvPr id="161" name="image4.png" descr="Toffoletto De Luca Tamajo e Soci_2014.png"/>
          <p:cNvPicPr>
            <a:picLocks noChangeAspect="1"/>
          </p:cNvPicPr>
          <p:nvPr/>
        </p:nvPicPr>
        <p:blipFill>
          <a:blip r:embed="rId5">
            <a:extLst/>
          </a:blip>
          <a:stretch>
            <a:fillRect/>
          </a:stretch>
        </p:blipFill>
        <p:spPr>
          <a:xfrm>
            <a:off x="1886418" y="1773081"/>
            <a:ext cx="5632002" cy="627148"/>
          </a:xfrm>
          <a:prstGeom prst="rect">
            <a:avLst/>
          </a:prstGeom>
          <a:ln w="12700">
            <a:miter lim="400000"/>
          </a:ln>
        </p:spPr>
      </p:pic>
      <p:grpSp>
        <p:nvGrpSpPr>
          <p:cNvPr id="164" name="Group 164"/>
          <p:cNvGrpSpPr/>
          <p:nvPr/>
        </p:nvGrpSpPr>
        <p:grpSpPr>
          <a:xfrm>
            <a:off x="3573457" y="4186809"/>
            <a:ext cx="6746886" cy="4639222"/>
            <a:chOff x="0" y="0"/>
            <a:chExt cx="6746885" cy="4639221"/>
          </a:xfrm>
        </p:grpSpPr>
        <p:sp>
          <p:nvSpPr>
            <p:cNvPr id="162" name="Shape 162"/>
            <p:cNvSpPr/>
            <p:nvPr/>
          </p:nvSpPr>
          <p:spPr>
            <a:xfrm>
              <a:off x="0" y="0"/>
              <a:ext cx="3209584" cy="3971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t">
              <a:noAutofit/>
            </a:bodyPr>
            <a:lstStyle/>
            <a:p>
              <a:pPr algn="l" defTabSz="914400">
                <a:defRPr sz="1600">
                  <a:latin typeface="Arial"/>
                  <a:ea typeface="Arial"/>
                  <a:cs typeface="Arial"/>
                  <a:sym typeface="Arial"/>
                </a:defRPr>
              </a:pPr>
              <a:r>
                <a:rPr>
                  <a:solidFill>
                    <a:srgbClr val="404040"/>
                  </a:solidFill>
                </a:rPr>
                <a:t>Milan</a:t>
              </a:r>
              <a:endParaRPr>
                <a:solidFill>
                  <a:srgbClr val="333333"/>
                </a:solidFill>
              </a:endParaRPr>
            </a:p>
            <a:p>
              <a:pPr algn="l" defTabSz="914400">
                <a:defRPr sz="1600">
                  <a:latin typeface="Arial"/>
                  <a:ea typeface="Arial"/>
                  <a:cs typeface="Arial"/>
                  <a:sym typeface="Arial"/>
                </a:defRPr>
              </a:pPr>
              <a:r>
                <a:rPr>
                  <a:solidFill>
                    <a:srgbClr val="808080"/>
                  </a:solidFill>
                </a:rPr>
                <a:t>Via Rovello, 12</a:t>
              </a:r>
            </a:p>
            <a:p>
              <a:pPr algn="l" defTabSz="914400">
                <a:defRPr sz="1600">
                  <a:latin typeface="Arial"/>
                  <a:ea typeface="Arial"/>
                  <a:cs typeface="Arial"/>
                  <a:sym typeface="Arial"/>
                </a:defRPr>
              </a:pPr>
              <a:r>
                <a:rPr>
                  <a:solidFill>
                    <a:srgbClr val="808080"/>
                  </a:solidFill>
                </a:rPr>
                <a:t>Milan - 20121</a:t>
              </a:r>
              <a:endParaRPr>
                <a:solidFill>
                  <a:srgbClr val="333333"/>
                </a:solidFill>
              </a:endParaRPr>
            </a:p>
            <a:p>
              <a:pPr algn="l" defTabSz="914400">
                <a:defRPr sz="1600">
                  <a:latin typeface="Arial"/>
                  <a:ea typeface="Arial"/>
                  <a:cs typeface="Arial"/>
                  <a:sym typeface="Arial"/>
                </a:defRPr>
              </a:pPr>
              <a:r>
                <a:rPr>
                  <a:solidFill>
                    <a:srgbClr val="808080"/>
                  </a:solidFill>
                </a:rPr>
                <a:t>Tel. (+39) 02 721441</a:t>
              </a:r>
              <a:endParaRPr>
                <a:solidFill>
                  <a:srgbClr val="333333"/>
                </a:solidFill>
              </a:endParaRPr>
            </a:p>
            <a:p>
              <a:pPr algn="l" defTabSz="914400">
                <a:defRPr sz="1600">
                  <a:latin typeface="Arial"/>
                  <a:ea typeface="Arial"/>
                  <a:cs typeface="Arial"/>
                  <a:sym typeface="Arial"/>
                </a:defRPr>
              </a:pPr>
              <a:r>
                <a:rPr>
                  <a:solidFill>
                    <a:srgbClr val="808080"/>
                  </a:solidFill>
                </a:rPr>
                <a:t>Fax (+39) 02 72144500</a:t>
              </a:r>
              <a:endParaRPr>
                <a:solidFill>
                  <a:srgbClr val="333333"/>
                </a:solidFill>
              </a:endParaRPr>
            </a:p>
            <a:p>
              <a:pPr algn="l" defTabSz="914400">
                <a:defRPr sz="1600">
                  <a:latin typeface="Arial"/>
                  <a:ea typeface="Arial"/>
                  <a:cs typeface="Arial"/>
                  <a:sym typeface="Arial"/>
                </a:defRPr>
              </a:pPr>
              <a:endParaRPr>
                <a:solidFill>
                  <a:srgbClr val="333333"/>
                </a:solidFill>
              </a:endParaRPr>
            </a:p>
            <a:p>
              <a:pPr algn="l" defTabSz="914400">
                <a:defRPr sz="1600">
                  <a:latin typeface="Arial"/>
                  <a:ea typeface="Arial"/>
                  <a:cs typeface="Arial"/>
                  <a:sym typeface="Arial"/>
                </a:defRPr>
              </a:pPr>
              <a:r>
                <a:rPr>
                  <a:solidFill>
                    <a:srgbClr val="404040"/>
                  </a:solidFill>
                </a:rPr>
                <a:t>Naples</a:t>
              </a:r>
              <a:endParaRPr>
                <a:solidFill>
                  <a:srgbClr val="333333"/>
                </a:solidFill>
              </a:endParaRPr>
            </a:p>
            <a:p>
              <a:pPr algn="l" defTabSz="914400">
                <a:defRPr sz="1600">
                  <a:latin typeface="Arial"/>
                  <a:ea typeface="Arial"/>
                  <a:cs typeface="Arial"/>
                  <a:sym typeface="Arial"/>
                </a:defRPr>
              </a:pPr>
              <a:r>
                <a:rPr>
                  <a:solidFill>
                    <a:srgbClr val="808080"/>
                  </a:solidFill>
                </a:rPr>
                <a:t>Viale Antonio Gramsci, 14</a:t>
              </a:r>
              <a:endParaRPr>
                <a:solidFill>
                  <a:srgbClr val="333333"/>
                </a:solidFill>
              </a:endParaRPr>
            </a:p>
            <a:p>
              <a:pPr algn="l" defTabSz="914400">
                <a:defRPr sz="1600">
                  <a:latin typeface="Arial"/>
                  <a:ea typeface="Arial"/>
                  <a:cs typeface="Arial"/>
                  <a:sym typeface="Arial"/>
                </a:defRPr>
              </a:pPr>
              <a:r>
                <a:rPr>
                  <a:solidFill>
                    <a:srgbClr val="808080"/>
                  </a:solidFill>
                </a:rPr>
                <a:t>Naples - 80122</a:t>
              </a:r>
              <a:endParaRPr>
                <a:solidFill>
                  <a:srgbClr val="333333"/>
                </a:solidFill>
              </a:endParaRPr>
            </a:p>
            <a:p>
              <a:pPr algn="l" defTabSz="914400">
                <a:defRPr sz="1600">
                  <a:latin typeface="Arial"/>
                  <a:ea typeface="Arial"/>
                  <a:cs typeface="Arial"/>
                  <a:sym typeface="Arial"/>
                </a:defRPr>
              </a:pPr>
              <a:r>
                <a:rPr>
                  <a:solidFill>
                    <a:srgbClr val="808080"/>
                  </a:solidFill>
                </a:rPr>
                <a:t>Tel. (+39) 081 7611241</a:t>
              </a:r>
              <a:endParaRPr>
                <a:solidFill>
                  <a:srgbClr val="333333"/>
                </a:solidFill>
              </a:endParaRPr>
            </a:p>
            <a:p>
              <a:pPr algn="l" defTabSz="914400">
                <a:defRPr sz="1600">
                  <a:latin typeface="Arial"/>
                  <a:ea typeface="Arial"/>
                  <a:cs typeface="Arial"/>
                  <a:sym typeface="Arial"/>
                </a:defRPr>
              </a:pPr>
              <a:r>
                <a:rPr>
                  <a:solidFill>
                    <a:srgbClr val="808080"/>
                  </a:solidFill>
                </a:rPr>
                <a:t>Fax (+39) 081 7614453</a:t>
              </a:r>
            </a:p>
          </p:txBody>
        </p:sp>
        <p:sp>
          <p:nvSpPr>
            <p:cNvPr id="163" name="Shape 163"/>
            <p:cNvSpPr/>
            <p:nvPr/>
          </p:nvSpPr>
          <p:spPr>
            <a:xfrm>
              <a:off x="3825141" y="21500"/>
              <a:ext cx="2921745" cy="461772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t">
              <a:noAutofit/>
            </a:bodyPr>
            <a:lstStyle/>
            <a:p>
              <a:pPr algn="l" defTabSz="914400">
                <a:defRPr sz="1600">
                  <a:latin typeface="Arial"/>
                  <a:ea typeface="Arial"/>
                  <a:cs typeface="Arial"/>
                  <a:sym typeface="Arial"/>
                </a:defRPr>
              </a:pPr>
              <a:r>
                <a:rPr>
                  <a:solidFill>
                    <a:srgbClr val="404040"/>
                  </a:solidFill>
                </a:rPr>
                <a:t>Rome</a:t>
              </a:r>
              <a:endParaRPr>
                <a:solidFill>
                  <a:srgbClr val="333333"/>
                </a:solidFill>
              </a:endParaRPr>
            </a:p>
            <a:p>
              <a:pPr algn="l" defTabSz="914400">
                <a:defRPr sz="1600">
                  <a:latin typeface="Arial"/>
                  <a:ea typeface="Arial"/>
                  <a:cs typeface="Arial"/>
                  <a:sym typeface="Arial"/>
                </a:defRPr>
              </a:pPr>
              <a:r>
                <a:rPr>
                  <a:solidFill>
                    <a:srgbClr val="808080"/>
                  </a:solidFill>
                </a:rPr>
                <a:t>Piazza Cavour, 19</a:t>
              </a:r>
              <a:endParaRPr>
                <a:solidFill>
                  <a:srgbClr val="333333"/>
                </a:solidFill>
              </a:endParaRPr>
            </a:p>
            <a:p>
              <a:pPr algn="l" defTabSz="914400">
                <a:defRPr sz="1600">
                  <a:latin typeface="Arial"/>
                  <a:ea typeface="Arial"/>
                  <a:cs typeface="Arial"/>
                  <a:sym typeface="Arial"/>
                </a:defRPr>
              </a:pPr>
              <a:r>
                <a:rPr>
                  <a:solidFill>
                    <a:srgbClr val="808080"/>
                  </a:solidFill>
                </a:rPr>
                <a:t>Rome - 00193</a:t>
              </a:r>
              <a:endParaRPr>
                <a:solidFill>
                  <a:srgbClr val="333333"/>
                </a:solidFill>
              </a:endParaRPr>
            </a:p>
            <a:p>
              <a:pPr algn="l" defTabSz="914400">
                <a:defRPr sz="1600">
                  <a:latin typeface="Arial"/>
                  <a:ea typeface="Arial"/>
                  <a:cs typeface="Arial"/>
                  <a:sym typeface="Arial"/>
                </a:defRPr>
              </a:pPr>
              <a:r>
                <a:rPr>
                  <a:solidFill>
                    <a:srgbClr val="808080"/>
                  </a:solidFill>
                </a:rPr>
                <a:t>Tel (+39) 06 95550765</a:t>
              </a:r>
              <a:endParaRPr>
                <a:solidFill>
                  <a:srgbClr val="333333"/>
                </a:solidFill>
              </a:endParaRPr>
            </a:p>
            <a:p>
              <a:pPr algn="l" defTabSz="914400">
                <a:defRPr sz="1600">
                  <a:latin typeface="Arial"/>
                  <a:ea typeface="Arial"/>
                  <a:cs typeface="Arial"/>
                  <a:sym typeface="Arial"/>
                </a:defRPr>
              </a:pPr>
              <a:r>
                <a:rPr>
                  <a:solidFill>
                    <a:srgbClr val="808080"/>
                  </a:solidFill>
                </a:rPr>
                <a:t>Fax(+39) 06 95550766</a:t>
              </a:r>
              <a:endParaRPr>
                <a:solidFill>
                  <a:srgbClr val="333333"/>
                </a:solidFill>
              </a:endParaRPr>
            </a:p>
            <a:p>
              <a:pPr algn="l" defTabSz="914400">
                <a:defRPr sz="1600">
                  <a:latin typeface="Arial"/>
                  <a:ea typeface="Arial"/>
                  <a:cs typeface="Arial"/>
                  <a:sym typeface="Arial"/>
                </a:defRPr>
              </a:pPr>
              <a:endParaRPr>
                <a:solidFill>
                  <a:srgbClr val="333333"/>
                </a:solidFill>
              </a:endParaRPr>
            </a:p>
            <a:p>
              <a:pPr algn="l" defTabSz="914400">
                <a:defRPr sz="1600">
                  <a:latin typeface="Arial"/>
                  <a:ea typeface="Arial"/>
                  <a:cs typeface="Arial"/>
                  <a:sym typeface="Arial"/>
                </a:defRPr>
              </a:pPr>
              <a:r>
                <a:rPr>
                  <a:solidFill>
                    <a:srgbClr val="404040"/>
                  </a:solidFill>
                </a:rPr>
                <a:t>Bergamo</a:t>
              </a:r>
              <a:endParaRPr>
                <a:solidFill>
                  <a:srgbClr val="333333"/>
                </a:solidFill>
              </a:endParaRPr>
            </a:p>
            <a:p>
              <a:pPr algn="l" defTabSz="914400">
                <a:defRPr sz="1600">
                  <a:latin typeface="Arial"/>
                  <a:ea typeface="Arial"/>
                  <a:cs typeface="Arial"/>
                  <a:sym typeface="Arial"/>
                </a:defRPr>
              </a:pPr>
              <a:r>
                <a:rPr>
                  <a:solidFill>
                    <a:srgbClr val="808080"/>
                  </a:solidFill>
                </a:rPr>
                <a:t>Via XX Settembre, 18/b</a:t>
              </a:r>
              <a:endParaRPr>
                <a:solidFill>
                  <a:srgbClr val="333333"/>
                </a:solidFill>
              </a:endParaRPr>
            </a:p>
            <a:p>
              <a:pPr algn="l" defTabSz="914400">
                <a:defRPr sz="1600">
                  <a:latin typeface="Arial"/>
                  <a:ea typeface="Arial"/>
                  <a:cs typeface="Arial"/>
                  <a:sym typeface="Arial"/>
                </a:defRPr>
              </a:pPr>
              <a:r>
                <a:rPr>
                  <a:solidFill>
                    <a:srgbClr val="808080"/>
                  </a:solidFill>
                </a:rPr>
                <a:t>Bergamo - 24122</a:t>
              </a:r>
              <a:endParaRPr>
                <a:solidFill>
                  <a:srgbClr val="333333"/>
                </a:solidFill>
              </a:endParaRPr>
            </a:p>
            <a:p>
              <a:pPr algn="l" defTabSz="914400">
                <a:defRPr sz="1600">
                  <a:latin typeface="Arial"/>
                  <a:ea typeface="Arial"/>
                  <a:cs typeface="Arial"/>
                  <a:sym typeface="Arial"/>
                </a:defRPr>
              </a:pPr>
              <a:r>
                <a:rPr>
                  <a:solidFill>
                    <a:srgbClr val="808080"/>
                  </a:solidFill>
                </a:rPr>
                <a:t>Tel. (+39) 02 721441</a:t>
              </a:r>
              <a:endParaRPr>
                <a:solidFill>
                  <a:srgbClr val="333333"/>
                </a:solidFill>
              </a:endParaRPr>
            </a:p>
            <a:p>
              <a:pPr algn="l" defTabSz="914400">
                <a:defRPr sz="1600">
                  <a:latin typeface="Arial"/>
                  <a:ea typeface="Arial"/>
                  <a:cs typeface="Arial"/>
                  <a:sym typeface="Arial"/>
                </a:defRPr>
              </a:pPr>
              <a:r>
                <a:rPr>
                  <a:solidFill>
                    <a:srgbClr val="808080"/>
                  </a:solidFill>
                </a:rPr>
                <a:t>Fax (+39) 02 72144500</a:t>
              </a:r>
            </a:p>
          </p:txBody>
        </p:sp>
      </p:grpSp>
      <p:sp>
        <p:nvSpPr>
          <p:cNvPr id="165" name="Shape 165"/>
          <p:cNvSpPr>
            <a:spLocks noGrp="1"/>
          </p:cNvSpPr>
          <p:nvPr>
            <p:ph type="sldNum" sz="quarter" idx="2"/>
          </p:nvPr>
        </p:nvSpPr>
        <p:spPr>
          <a:xfrm>
            <a:off x="9320107" y="9040141"/>
            <a:ext cx="3034454" cy="520701"/>
          </a:xfrm>
          <a:prstGeom prst="rect">
            <a:avLst/>
          </a:prstGeom>
        </p:spPr>
        <p:txBody>
          <a:bodyPr lIns="65022" tIns="65022" rIns="65022" bIns="65022"/>
          <a:lstStyle>
            <a:lvl1pPr defTabSz="914400"/>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pic>
        <p:nvPicPr>
          <p:cNvPr id="172" name="TOFFOLETTO-POWERPOINT-01.png" descr="TOFFOLETTO-POWERPOINT-01.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173" name="Shape 173"/>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
        <p:nvSpPr>
          <p:cNvPr id="174" name="Shape 174"/>
          <p:cNvSpPr>
            <a:spLocks noGrp="1"/>
          </p:cNvSpPr>
          <p:nvPr>
            <p:ph type="sldNum" sz="quarter" idx="2"/>
          </p:nvPr>
        </p:nvSpPr>
        <p:spPr>
          <a:xfrm>
            <a:off x="9320107" y="9040141"/>
            <a:ext cx="3034454" cy="520701"/>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Normal page">
    <p:spTree>
      <p:nvGrpSpPr>
        <p:cNvPr id="1" name=""/>
        <p:cNvGrpSpPr/>
        <p:nvPr/>
      </p:nvGrpSpPr>
      <p:grpSpPr>
        <a:xfrm>
          <a:off x="0" y="0"/>
          <a:ext cx="0" cy="0"/>
          <a:chOff x="0" y="0"/>
          <a:chExt cx="0" cy="0"/>
        </a:xfrm>
      </p:grpSpPr>
      <p:pic>
        <p:nvPicPr>
          <p:cNvPr id="181"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182" name="Shape 182"/>
          <p:cNvSpPr>
            <a:spLocks noGrp="1"/>
          </p:cNvSpPr>
          <p:nvPr>
            <p:ph type="title"/>
          </p:nvPr>
        </p:nvSpPr>
        <p:spPr>
          <a:xfrm>
            <a:off x="1729457" y="356728"/>
            <a:ext cx="10914099" cy="1593992"/>
          </a:xfrm>
          <a:prstGeom prst="rect">
            <a:avLst/>
          </a:prstGeom>
        </p:spPr>
        <p:txBody>
          <a:bodyPr/>
          <a:lstStyle/>
          <a:p>
            <a:r>
              <a:t>Titolo Testo</a:t>
            </a:r>
          </a:p>
        </p:txBody>
      </p:sp>
      <p:sp>
        <p:nvSpPr>
          <p:cNvPr id="183" name="Shape 183"/>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84" name="Shape 184"/>
          <p:cNvSpPr>
            <a:spLocks noGrp="1"/>
          </p:cNvSpPr>
          <p:nvPr>
            <p:ph type="sldNum" sz="quarter" idx="2"/>
          </p:nvPr>
        </p:nvSpPr>
        <p:spPr>
          <a:prstGeom prst="rect">
            <a:avLst/>
          </a:prstGeom>
        </p:spPr>
        <p:txBody>
          <a:bodyPr/>
          <a:lstStyle/>
          <a:p>
            <a:fld id="{86CB4B4D-7CA3-9044-876B-883B54F8677D}" type="slidenum">
              <a:t>‹N›</a:t>
            </a:fld>
            <a:endParaRPr/>
          </a:p>
        </p:txBody>
      </p:sp>
      <p:sp>
        <p:nvSpPr>
          <p:cNvPr id="185" name="Shape 185"/>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186" name="Shape 186"/>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AB2">
    <p:spTree>
      <p:nvGrpSpPr>
        <p:cNvPr id="1" name=""/>
        <p:cNvGrpSpPr/>
        <p:nvPr/>
      </p:nvGrpSpPr>
      <p:grpSpPr>
        <a:xfrm>
          <a:off x="0" y="0"/>
          <a:ext cx="0" cy="0"/>
          <a:chOff x="0" y="0"/>
          <a:chExt cx="0" cy="0"/>
        </a:xfrm>
      </p:grpSpPr>
      <p:pic>
        <p:nvPicPr>
          <p:cNvPr id="193"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194" name="Shape 194"/>
          <p:cNvSpPr>
            <a:spLocks noGrp="1"/>
          </p:cNvSpPr>
          <p:nvPr>
            <p:ph type="title"/>
          </p:nvPr>
        </p:nvSpPr>
        <p:spPr>
          <a:xfrm>
            <a:off x="1729457" y="356728"/>
            <a:ext cx="10914099" cy="1593992"/>
          </a:xfrm>
          <a:prstGeom prst="rect">
            <a:avLst/>
          </a:prstGeom>
        </p:spPr>
        <p:txBody>
          <a:bodyPr/>
          <a:lstStyle/>
          <a:p>
            <a:r>
              <a:t>Titolo Testo</a:t>
            </a:r>
          </a:p>
        </p:txBody>
      </p:sp>
      <p:sp>
        <p:nvSpPr>
          <p:cNvPr id="195" name="Shape 195"/>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96" name="Shape 196"/>
          <p:cNvSpPr>
            <a:spLocks noGrp="1"/>
          </p:cNvSpPr>
          <p:nvPr>
            <p:ph type="sldNum" sz="quarter" idx="2"/>
          </p:nvPr>
        </p:nvSpPr>
        <p:spPr>
          <a:prstGeom prst="rect">
            <a:avLst/>
          </a:prstGeom>
        </p:spPr>
        <p:txBody>
          <a:bodyPr/>
          <a:lstStyle/>
          <a:p>
            <a:fld id="{86CB4B4D-7CA3-9044-876B-883B54F8677D}" type="slidenum">
              <a:t>‹N›</a:t>
            </a:fld>
            <a:endParaRPr/>
          </a:p>
        </p:txBody>
      </p:sp>
      <p:sp>
        <p:nvSpPr>
          <p:cNvPr id="197" name="Shape 197"/>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198" name="Shape 198"/>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AB2">
    <p:spTree>
      <p:nvGrpSpPr>
        <p:cNvPr id="1" name=""/>
        <p:cNvGrpSpPr/>
        <p:nvPr/>
      </p:nvGrpSpPr>
      <p:grpSpPr>
        <a:xfrm>
          <a:off x="0" y="0"/>
          <a:ext cx="0" cy="0"/>
          <a:chOff x="0" y="0"/>
          <a:chExt cx="0" cy="0"/>
        </a:xfrm>
      </p:grpSpPr>
      <p:pic>
        <p:nvPicPr>
          <p:cNvPr id="205"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206" name="Shape 206"/>
          <p:cNvSpPr>
            <a:spLocks noGrp="1"/>
          </p:cNvSpPr>
          <p:nvPr>
            <p:ph type="title"/>
          </p:nvPr>
        </p:nvSpPr>
        <p:spPr>
          <a:xfrm>
            <a:off x="1729457" y="356728"/>
            <a:ext cx="10914099" cy="1593992"/>
          </a:xfrm>
          <a:prstGeom prst="rect">
            <a:avLst/>
          </a:prstGeom>
        </p:spPr>
        <p:txBody>
          <a:bodyPr/>
          <a:lstStyle/>
          <a:p>
            <a:r>
              <a:t>Titolo Testo</a:t>
            </a:r>
          </a:p>
        </p:txBody>
      </p:sp>
      <p:sp>
        <p:nvSpPr>
          <p:cNvPr id="207" name="Shape 207"/>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08" name="Shape 208"/>
          <p:cNvSpPr>
            <a:spLocks noGrp="1"/>
          </p:cNvSpPr>
          <p:nvPr>
            <p:ph type="sldNum" sz="quarter" idx="2"/>
          </p:nvPr>
        </p:nvSpPr>
        <p:spPr>
          <a:prstGeom prst="rect">
            <a:avLst/>
          </a:prstGeom>
        </p:spPr>
        <p:txBody>
          <a:bodyPr/>
          <a:lstStyle/>
          <a:p>
            <a:fld id="{86CB4B4D-7CA3-9044-876B-883B54F8677D}" type="slidenum">
              <a:t>‹N›</a:t>
            </a:fld>
            <a:endParaRPr/>
          </a:p>
        </p:txBody>
      </p:sp>
      <p:sp>
        <p:nvSpPr>
          <p:cNvPr id="209" name="Shape 209"/>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210" name="Shape 210"/>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Normal page">
    <p:spTree>
      <p:nvGrpSpPr>
        <p:cNvPr id="1" name=""/>
        <p:cNvGrpSpPr/>
        <p:nvPr/>
      </p:nvGrpSpPr>
      <p:grpSpPr>
        <a:xfrm>
          <a:off x="0" y="0"/>
          <a:ext cx="0" cy="0"/>
          <a:chOff x="0" y="0"/>
          <a:chExt cx="0" cy="0"/>
        </a:xfrm>
      </p:grpSpPr>
      <p:pic>
        <p:nvPicPr>
          <p:cNvPr id="217"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218" name="Shape 218"/>
          <p:cNvSpPr>
            <a:spLocks noGrp="1"/>
          </p:cNvSpPr>
          <p:nvPr>
            <p:ph type="title"/>
          </p:nvPr>
        </p:nvSpPr>
        <p:spPr>
          <a:xfrm>
            <a:off x="1729457" y="356728"/>
            <a:ext cx="10914099" cy="1593992"/>
          </a:xfrm>
          <a:prstGeom prst="rect">
            <a:avLst/>
          </a:prstGeom>
        </p:spPr>
        <p:txBody>
          <a:bodyPr/>
          <a:lstStyle/>
          <a:p>
            <a:r>
              <a:t>Titolo Testo</a:t>
            </a:r>
          </a:p>
        </p:txBody>
      </p:sp>
      <p:sp>
        <p:nvSpPr>
          <p:cNvPr id="219" name="Shape 219"/>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20" name="Shape 220"/>
          <p:cNvSpPr>
            <a:spLocks noGrp="1"/>
          </p:cNvSpPr>
          <p:nvPr>
            <p:ph type="sldNum" sz="quarter" idx="2"/>
          </p:nvPr>
        </p:nvSpPr>
        <p:spPr>
          <a:prstGeom prst="rect">
            <a:avLst/>
          </a:prstGeom>
        </p:spPr>
        <p:txBody>
          <a:bodyPr/>
          <a:lstStyle/>
          <a:p>
            <a:fld id="{86CB4B4D-7CA3-9044-876B-883B54F8677D}" type="slidenum">
              <a:t>‹N›</a:t>
            </a:fld>
            <a:endParaRPr/>
          </a:p>
        </p:txBody>
      </p:sp>
      <p:sp>
        <p:nvSpPr>
          <p:cNvPr id="221" name="Shape 221"/>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222" name="Shape 222"/>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Normal page">
    <p:spTree>
      <p:nvGrpSpPr>
        <p:cNvPr id="1" name=""/>
        <p:cNvGrpSpPr/>
        <p:nvPr/>
      </p:nvGrpSpPr>
      <p:grpSpPr>
        <a:xfrm>
          <a:off x="0" y="0"/>
          <a:ext cx="0" cy="0"/>
          <a:chOff x="0" y="0"/>
          <a:chExt cx="0" cy="0"/>
        </a:xfrm>
      </p:grpSpPr>
      <p:pic>
        <p:nvPicPr>
          <p:cNvPr id="229"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230" name="Shape 230"/>
          <p:cNvSpPr>
            <a:spLocks noGrp="1"/>
          </p:cNvSpPr>
          <p:nvPr>
            <p:ph type="title"/>
          </p:nvPr>
        </p:nvSpPr>
        <p:spPr>
          <a:xfrm>
            <a:off x="1729457" y="356728"/>
            <a:ext cx="10914099" cy="1593992"/>
          </a:xfrm>
          <a:prstGeom prst="rect">
            <a:avLst/>
          </a:prstGeom>
        </p:spPr>
        <p:txBody>
          <a:bodyPr/>
          <a:lstStyle/>
          <a:p>
            <a:r>
              <a:t>Titolo Testo</a:t>
            </a:r>
          </a:p>
        </p:txBody>
      </p:sp>
      <p:sp>
        <p:nvSpPr>
          <p:cNvPr id="231" name="Shape 231"/>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32" name="Shape 232"/>
          <p:cNvSpPr>
            <a:spLocks noGrp="1"/>
          </p:cNvSpPr>
          <p:nvPr>
            <p:ph type="sldNum" sz="quarter" idx="2"/>
          </p:nvPr>
        </p:nvSpPr>
        <p:spPr>
          <a:prstGeom prst="rect">
            <a:avLst/>
          </a:prstGeom>
        </p:spPr>
        <p:txBody>
          <a:bodyPr/>
          <a:lstStyle/>
          <a:p>
            <a:fld id="{86CB4B4D-7CA3-9044-876B-883B54F8677D}" type="slidenum">
              <a:t>‹N›</a:t>
            </a:fld>
            <a:endParaRPr/>
          </a:p>
        </p:txBody>
      </p:sp>
      <p:sp>
        <p:nvSpPr>
          <p:cNvPr id="233" name="Shape 233"/>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234" name="Shape 234"/>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pic>
        <p:nvPicPr>
          <p:cNvPr id="21" name="TOFFOLETTO-POWERPOINT-01.png" descr="TOFFOLETTO-POWERPOINT-01.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22" name="Shape 22"/>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
        <p:nvSpPr>
          <p:cNvPr id="23" name="Shape 23"/>
          <p:cNvSpPr/>
          <p:nvPr/>
        </p:nvSpPr>
        <p:spPr>
          <a:xfrm>
            <a:off x="1144389" y="826144"/>
            <a:ext cx="7701360" cy="2271317"/>
          </a:xfrm>
          <a:prstGeom prst="rect">
            <a:avLst/>
          </a:prstGeom>
          <a:solidFill>
            <a:srgbClr val="FFFFFF"/>
          </a:solidFill>
          <a:ln w="12700">
            <a:miter lim="400000"/>
          </a:ln>
        </p:spPr>
        <p:txBody>
          <a:bodyPr lIns="50800" tIns="50800" rIns="50800" bIns="50800" anchor="ctr"/>
          <a:lstStyle/>
          <a:p>
            <a:endParaRPr/>
          </a:p>
        </p:txBody>
      </p:sp>
      <p:sp>
        <p:nvSpPr>
          <p:cNvPr id="24" name="Shape 24"/>
          <p:cNvSpPr>
            <a:spLocks noGrp="1"/>
          </p:cNvSpPr>
          <p:nvPr>
            <p:ph type="sldNum" sz="quarter" idx="2"/>
          </p:nvPr>
        </p:nvSpPr>
        <p:spPr>
          <a:xfrm>
            <a:off x="9320107" y="9040141"/>
            <a:ext cx="3034454" cy="520701"/>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AB2">
    <p:spTree>
      <p:nvGrpSpPr>
        <p:cNvPr id="1" name=""/>
        <p:cNvGrpSpPr/>
        <p:nvPr/>
      </p:nvGrpSpPr>
      <p:grpSpPr>
        <a:xfrm>
          <a:off x="0" y="0"/>
          <a:ext cx="0" cy="0"/>
          <a:chOff x="0" y="0"/>
          <a:chExt cx="0" cy="0"/>
        </a:xfrm>
      </p:grpSpPr>
      <p:pic>
        <p:nvPicPr>
          <p:cNvPr id="241"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242" name="Shape 242"/>
          <p:cNvSpPr>
            <a:spLocks noGrp="1"/>
          </p:cNvSpPr>
          <p:nvPr>
            <p:ph type="title"/>
          </p:nvPr>
        </p:nvSpPr>
        <p:spPr>
          <a:xfrm>
            <a:off x="1729457" y="356728"/>
            <a:ext cx="10914099" cy="1593992"/>
          </a:xfrm>
          <a:prstGeom prst="rect">
            <a:avLst/>
          </a:prstGeom>
        </p:spPr>
        <p:txBody>
          <a:bodyPr/>
          <a:lstStyle/>
          <a:p>
            <a:r>
              <a:t>Titolo Testo</a:t>
            </a:r>
          </a:p>
        </p:txBody>
      </p:sp>
      <p:sp>
        <p:nvSpPr>
          <p:cNvPr id="243" name="Shape 243"/>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44" name="Shape 244"/>
          <p:cNvSpPr>
            <a:spLocks noGrp="1"/>
          </p:cNvSpPr>
          <p:nvPr>
            <p:ph type="sldNum" sz="quarter" idx="2"/>
          </p:nvPr>
        </p:nvSpPr>
        <p:spPr>
          <a:prstGeom prst="rect">
            <a:avLst/>
          </a:prstGeom>
        </p:spPr>
        <p:txBody>
          <a:bodyPr/>
          <a:lstStyle/>
          <a:p>
            <a:fld id="{86CB4B4D-7CA3-9044-876B-883B54F8677D}" type="slidenum">
              <a:t>‹N›</a:t>
            </a:fld>
            <a:endParaRPr/>
          </a:p>
        </p:txBody>
      </p:sp>
      <p:sp>
        <p:nvSpPr>
          <p:cNvPr id="245" name="Shape 245"/>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246" name="Shape 246"/>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Normal page">
    <p:spTree>
      <p:nvGrpSpPr>
        <p:cNvPr id="1" name=""/>
        <p:cNvGrpSpPr/>
        <p:nvPr/>
      </p:nvGrpSpPr>
      <p:grpSpPr>
        <a:xfrm>
          <a:off x="0" y="0"/>
          <a:ext cx="0" cy="0"/>
          <a:chOff x="0" y="0"/>
          <a:chExt cx="0" cy="0"/>
        </a:xfrm>
      </p:grpSpPr>
      <p:pic>
        <p:nvPicPr>
          <p:cNvPr id="253"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254" name="Shape 254"/>
          <p:cNvSpPr>
            <a:spLocks noGrp="1"/>
          </p:cNvSpPr>
          <p:nvPr>
            <p:ph type="title"/>
          </p:nvPr>
        </p:nvSpPr>
        <p:spPr>
          <a:xfrm>
            <a:off x="1729457" y="356728"/>
            <a:ext cx="10914099" cy="1593992"/>
          </a:xfrm>
          <a:prstGeom prst="rect">
            <a:avLst/>
          </a:prstGeom>
        </p:spPr>
        <p:txBody>
          <a:bodyPr/>
          <a:lstStyle/>
          <a:p>
            <a:r>
              <a:t>Titolo Testo</a:t>
            </a:r>
          </a:p>
        </p:txBody>
      </p:sp>
      <p:sp>
        <p:nvSpPr>
          <p:cNvPr id="255" name="Shape 255"/>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56" name="Shape 256"/>
          <p:cNvSpPr>
            <a:spLocks noGrp="1"/>
          </p:cNvSpPr>
          <p:nvPr>
            <p:ph type="sldNum" sz="quarter" idx="2"/>
          </p:nvPr>
        </p:nvSpPr>
        <p:spPr>
          <a:prstGeom prst="rect">
            <a:avLst/>
          </a:prstGeom>
        </p:spPr>
        <p:txBody>
          <a:bodyPr/>
          <a:lstStyle/>
          <a:p>
            <a:fld id="{86CB4B4D-7CA3-9044-876B-883B54F8677D}" type="slidenum">
              <a:t>‹N›</a:t>
            </a:fld>
            <a:endParaRPr/>
          </a:p>
        </p:txBody>
      </p:sp>
      <p:sp>
        <p:nvSpPr>
          <p:cNvPr id="257" name="Shape 257"/>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258" name="Shape 258"/>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olo e sottotitolo">
    <p:spTree>
      <p:nvGrpSpPr>
        <p:cNvPr id="1" name=""/>
        <p:cNvGrpSpPr/>
        <p:nvPr/>
      </p:nvGrpSpPr>
      <p:grpSpPr>
        <a:xfrm>
          <a:off x="0" y="0"/>
          <a:ext cx="0" cy="0"/>
          <a:chOff x="0" y="0"/>
          <a:chExt cx="0" cy="0"/>
        </a:xfrm>
      </p:grpSpPr>
      <p:sp>
        <p:nvSpPr>
          <p:cNvPr id="265" name="Shape 265"/>
          <p:cNvSpPr>
            <a:spLocks noGrp="1"/>
          </p:cNvSpPr>
          <p:nvPr>
            <p:ph type="title"/>
          </p:nvPr>
        </p:nvSpPr>
        <p:spPr>
          <a:xfrm>
            <a:off x="2578099" y="2447924"/>
            <a:ext cx="7848602" cy="2476501"/>
          </a:xfrm>
          <a:prstGeom prst="rect">
            <a:avLst/>
          </a:prstGeom>
        </p:spPr>
        <p:txBody>
          <a:bodyPr lIns="38100" tIns="38100" rIns="38100" bIns="38100" anchor="b">
            <a:normAutofit/>
          </a:bodyPr>
          <a:lstStyle>
            <a:lvl1pPr algn="ctr" defTabSz="584200">
              <a:defRPr sz="7800">
                <a:solidFill>
                  <a:srgbClr val="000000"/>
                </a:solidFill>
                <a:latin typeface="Helvetica Light"/>
                <a:ea typeface="Helvetica Light"/>
                <a:cs typeface="Helvetica Light"/>
                <a:sym typeface="Helvetica Light"/>
              </a:defRPr>
            </a:lvl1pPr>
          </a:lstStyle>
          <a:p>
            <a:r>
              <a:t>Titolo Testo</a:t>
            </a:r>
          </a:p>
        </p:txBody>
      </p:sp>
      <p:sp>
        <p:nvSpPr>
          <p:cNvPr id="266" name="Shape 266"/>
          <p:cNvSpPr>
            <a:spLocks noGrp="1"/>
          </p:cNvSpPr>
          <p:nvPr>
            <p:ph type="body" sz="quarter" idx="1"/>
          </p:nvPr>
        </p:nvSpPr>
        <p:spPr>
          <a:xfrm>
            <a:off x="2578099" y="4991100"/>
            <a:ext cx="7848602" cy="847725"/>
          </a:xfrm>
          <a:prstGeom prst="rect">
            <a:avLst/>
          </a:prstGeom>
        </p:spPr>
        <p:txBody>
          <a:bodyPr lIns="38100" tIns="38100" rIns="38100" bIns="38100">
            <a:normAutofit/>
          </a:bodyPr>
          <a:lstStyle>
            <a:lvl1pPr marL="0" indent="0" algn="ctr" defTabSz="584200">
              <a:defRPr sz="3000">
                <a:solidFill>
                  <a:srgbClr val="000000"/>
                </a:solidFill>
                <a:latin typeface="Helvetica Light"/>
                <a:ea typeface="Helvetica Light"/>
                <a:cs typeface="Helvetica Light"/>
                <a:sym typeface="Helvetica Light"/>
              </a:defRPr>
            </a:lvl1pPr>
            <a:lvl2pPr marL="0" indent="228600" algn="ctr" defTabSz="584200">
              <a:defRPr sz="3000">
                <a:solidFill>
                  <a:srgbClr val="000000"/>
                </a:solidFill>
                <a:latin typeface="Helvetica Light"/>
                <a:ea typeface="Helvetica Light"/>
                <a:cs typeface="Helvetica Light"/>
                <a:sym typeface="Helvetica Light"/>
              </a:defRPr>
            </a:lvl2pPr>
            <a:lvl3pPr marL="0" indent="457200" algn="ctr" defTabSz="584200">
              <a:defRPr sz="3000">
                <a:solidFill>
                  <a:srgbClr val="000000"/>
                </a:solidFill>
                <a:latin typeface="Helvetica Light"/>
                <a:ea typeface="Helvetica Light"/>
                <a:cs typeface="Helvetica Light"/>
                <a:sym typeface="Helvetica Light"/>
              </a:defRPr>
            </a:lvl3pPr>
            <a:lvl4pPr marL="0" indent="685800" algn="ctr" defTabSz="584200">
              <a:defRPr sz="3000">
                <a:solidFill>
                  <a:srgbClr val="000000"/>
                </a:solidFill>
                <a:latin typeface="Helvetica Light"/>
                <a:ea typeface="Helvetica Light"/>
                <a:cs typeface="Helvetica Light"/>
                <a:sym typeface="Helvetica Light"/>
              </a:defRPr>
            </a:lvl4pPr>
            <a:lvl5pPr marL="0" indent="914400" algn="ctr" defTabSz="584200">
              <a:defRPr sz="3000">
                <a:solidFill>
                  <a:srgbClr val="000000"/>
                </a:solidFill>
                <a:latin typeface="Helvetica Light"/>
                <a:ea typeface="Helvetica Light"/>
                <a:cs typeface="Helvetica Light"/>
                <a:sym typeface="Helvetica Light"/>
              </a:defRPr>
            </a:lvl5pPr>
          </a:lstStyle>
          <a:p>
            <a:r>
              <a:t>Corpo livello uno</a:t>
            </a:r>
          </a:p>
          <a:p>
            <a:pPr lvl="1"/>
            <a:r>
              <a:t>Corpo livello due</a:t>
            </a:r>
          </a:p>
          <a:p>
            <a:pPr lvl="2"/>
            <a:r>
              <a:t>Corpo livello tre</a:t>
            </a:r>
          </a:p>
          <a:p>
            <a:pPr lvl="3"/>
            <a:r>
              <a:t>Corpo livello quattro</a:t>
            </a:r>
          </a:p>
          <a:p>
            <a:pPr lvl="4"/>
            <a:r>
              <a:t>Corpo livello cinque</a:t>
            </a:r>
          </a:p>
        </p:txBody>
      </p:sp>
      <p:sp>
        <p:nvSpPr>
          <p:cNvPr id="267" name="Shape 267"/>
          <p:cNvSpPr>
            <a:spLocks noGrp="1"/>
          </p:cNvSpPr>
          <p:nvPr>
            <p:ph type="sldNum" sz="quarter" idx="2"/>
          </p:nvPr>
        </p:nvSpPr>
        <p:spPr>
          <a:xfrm>
            <a:off x="6340208" y="8158162"/>
            <a:ext cx="314859" cy="317501"/>
          </a:xfrm>
          <a:prstGeom prst="rect">
            <a:avLst/>
          </a:prstGeom>
        </p:spPr>
        <p:txBody>
          <a:bodyPr wrap="none" lIns="38100" tIns="38100" rIns="38100" bIns="38100"/>
          <a:lstStyle>
            <a:lvl1pPr algn="ctr" defTabSz="584200">
              <a:defRPr sz="1600">
                <a:solidFill>
                  <a:srgbClr val="000000"/>
                </a:solidFill>
                <a:latin typeface="Helvetica Light"/>
                <a:ea typeface="Helvetica Light"/>
                <a:cs typeface="Helvetica Light"/>
                <a:sym typeface="Helvetica Light"/>
              </a:defRPr>
            </a:lvl1pPr>
          </a:lstStyle>
          <a:p>
            <a:fld id="{86CB4B4D-7CA3-9044-876B-883B54F8677D}" type="slidenum">
              <a:t>‹N›</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Normal page">
    <p:spTree>
      <p:nvGrpSpPr>
        <p:cNvPr id="1" name=""/>
        <p:cNvGrpSpPr/>
        <p:nvPr/>
      </p:nvGrpSpPr>
      <p:grpSpPr>
        <a:xfrm>
          <a:off x="0" y="0"/>
          <a:ext cx="0" cy="0"/>
          <a:chOff x="0" y="0"/>
          <a:chExt cx="0" cy="0"/>
        </a:xfrm>
      </p:grpSpPr>
      <p:pic>
        <p:nvPicPr>
          <p:cNvPr id="274"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275" name="Shape 275"/>
          <p:cNvSpPr>
            <a:spLocks noGrp="1"/>
          </p:cNvSpPr>
          <p:nvPr>
            <p:ph type="title"/>
          </p:nvPr>
        </p:nvSpPr>
        <p:spPr>
          <a:xfrm>
            <a:off x="1729457" y="356728"/>
            <a:ext cx="10914099" cy="1593992"/>
          </a:xfrm>
          <a:prstGeom prst="rect">
            <a:avLst/>
          </a:prstGeom>
        </p:spPr>
        <p:txBody>
          <a:bodyPr/>
          <a:lstStyle/>
          <a:p>
            <a:r>
              <a:t>Titolo Testo</a:t>
            </a:r>
          </a:p>
        </p:txBody>
      </p:sp>
      <p:sp>
        <p:nvSpPr>
          <p:cNvPr id="276" name="Shape 276"/>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77" name="Shape 277"/>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278" name="Shape 278"/>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
        <p:nvSpPr>
          <p:cNvPr id="279" name="Shape 279"/>
          <p:cNvSpPr>
            <a:spLocks noGrp="1"/>
          </p:cNvSpPr>
          <p:nvPr>
            <p:ph type="sldNum" sz="quarter" idx="2"/>
          </p:nvPr>
        </p:nvSpPr>
        <p:spPr>
          <a:xfrm>
            <a:off x="9753600" y="9398000"/>
            <a:ext cx="3034455" cy="277878"/>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pic>
        <p:nvPicPr>
          <p:cNvPr id="286"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pic>
        <p:nvPicPr>
          <p:cNvPr id="287" name="TOFFOLETTO-POWERPOINT-02.png" descr="TOFFOLETTO-POWERPOINT-02.png"/>
          <p:cNvPicPr>
            <a:picLocks noChangeAspect="1"/>
          </p:cNvPicPr>
          <p:nvPr/>
        </p:nvPicPr>
        <p:blipFill>
          <a:blip r:embed="rId3">
            <a:extLst/>
          </a:blip>
          <a:stretch>
            <a:fillRect/>
          </a:stretch>
        </p:blipFill>
        <p:spPr>
          <a:xfrm>
            <a:off x="-1" y="-1"/>
            <a:ext cx="13004801" cy="9753601"/>
          </a:xfrm>
          <a:prstGeom prst="rect">
            <a:avLst/>
          </a:prstGeom>
          <a:ln w="12700">
            <a:miter lim="400000"/>
          </a:ln>
        </p:spPr>
      </p:pic>
      <p:grpSp>
        <p:nvGrpSpPr>
          <p:cNvPr id="290" name="Group 290"/>
          <p:cNvGrpSpPr/>
          <p:nvPr/>
        </p:nvGrpSpPr>
        <p:grpSpPr>
          <a:xfrm>
            <a:off x="3665494" y="4181940"/>
            <a:ext cx="7801391" cy="6567426"/>
            <a:chOff x="0" y="0"/>
            <a:chExt cx="7801390" cy="6567424"/>
          </a:xfrm>
        </p:grpSpPr>
        <p:sp>
          <p:nvSpPr>
            <p:cNvPr id="288" name="Shape 288"/>
            <p:cNvSpPr/>
            <p:nvPr/>
          </p:nvSpPr>
          <p:spPr>
            <a:xfrm>
              <a:off x="0" y="5545"/>
              <a:ext cx="4564742" cy="5648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65022" tIns="65022" rIns="65022" bIns="65022" numCol="1" anchor="t">
              <a:noAutofit/>
            </a:bodyPr>
            <a:lstStyle/>
            <a:p>
              <a:pPr algn="l" defTabSz="914400">
                <a:defRPr sz="1600">
                  <a:latin typeface="Arial"/>
                  <a:ea typeface="Arial"/>
                  <a:cs typeface="Arial"/>
                  <a:sym typeface="Arial"/>
                </a:defRPr>
              </a:pPr>
              <a:r>
                <a:rPr>
                  <a:solidFill>
                    <a:srgbClr val="404040"/>
                  </a:solidFill>
                </a:rPr>
                <a:t>Milano</a:t>
              </a:r>
            </a:p>
            <a:p>
              <a:pPr algn="l" defTabSz="914400">
                <a:defRPr sz="1600">
                  <a:solidFill>
                    <a:srgbClr val="808080"/>
                  </a:solidFill>
                  <a:latin typeface="Arial"/>
                  <a:ea typeface="Arial"/>
                  <a:cs typeface="Arial"/>
                  <a:sym typeface="Arial"/>
                </a:defRPr>
              </a:pPr>
              <a:r>
                <a:t>Via Rovello, 12</a:t>
              </a:r>
            </a:p>
            <a:p>
              <a:pPr algn="l" defTabSz="914400">
                <a:defRPr sz="1600">
                  <a:solidFill>
                    <a:srgbClr val="808080"/>
                  </a:solidFill>
                  <a:latin typeface="Arial"/>
                  <a:ea typeface="Arial"/>
                  <a:cs typeface="Arial"/>
                  <a:sym typeface="Arial"/>
                </a:defRPr>
              </a:pPr>
              <a:r>
                <a:t>Milano - 20121</a:t>
              </a:r>
            </a:p>
            <a:p>
              <a:pPr algn="l" defTabSz="914400">
                <a:defRPr sz="1600">
                  <a:solidFill>
                    <a:srgbClr val="808080"/>
                  </a:solidFill>
                  <a:latin typeface="Arial"/>
                  <a:ea typeface="Arial"/>
                  <a:cs typeface="Arial"/>
                  <a:sym typeface="Arial"/>
                </a:defRPr>
              </a:pPr>
              <a:r>
                <a:t>Tel. (+39) 02 721441</a:t>
              </a:r>
            </a:p>
            <a:p>
              <a:pPr algn="l" defTabSz="914400">
                <a:defRPr sz="1600">
                  <a:solidFill>
                    <a:srgbClr val="808080"/>
                  </a:solidFill>
                  <a:latin typeface="Arial"/>
                  <a:ea typeface="Arial"/>
                  <a:cs typeface="Arial"/>
                  <a:sym typeface="Arial"/>
                </a:defRPr>
              </a:pPr>
              <a:r>
                <a:t>Fax (+39) 02 72144500</a:t>
              </a:r>
              <a:endParaRPr>
                <a:solidFill>
                  <a:srgbClr val="404040"/>
                </a:solidFill>
              </a:endParaRPr>
            </a:p>
            <a:p>
              <a:pPr algn="l" defTabSz="914400">
                <a:defRPr sz="1600">
                  <a:latin typeface="Arial"/>
                  <a:ea typeface="Arial"/>
                  <a:cs typeface="Arial"/>
                  <a:sym typeface="Arial"/>
                </a:defRPr>
              </a:pPr>
              <a:endParaRPr>
                <a:solidFill>
                  <a:srgbClr val="404040"/>
                </a:solidFill>
              </a:endParaRPr>
            </a:p>
            <a:p>
              <a:pPr algn="l" defTabSz="914400">
                <a:defRPr sz="1600">
                  <a:latin typeface="Arial"/>
                  <a:ea typeface="Arial"/>
                  <a:cs typeface="Arial"/>
                  <a:sym typeface="Arial"/>
                </a:defRPr>
              </a:pPr>
              <a:r>
                <a:rPr>
                  <a:solidFill>
                    <a:srgbClr val="404040"/>
                  </a:solidFill>
                </a:rPr>
                <a:t>Napoli</a:t>
              </a:r>
            </a:p>
            <a:p>
              <a:pPr algn="l" defTabSz="914400">
                <a:defRPr sz="1600">
                  <a:solidFill>
                    <a:srgbClr val="808080"/>
                  </a:solidFill>
                  <a:latin typeface="Arial"/>
                  <a:ea typeface="Arial"/>
                  <a:cs typeface="Arial"/>
                  <a:sym typeface="Arial"/>
                </a:defRPr>
              </a:pPr>
              <a:r>
                <a:t>Viale Antonio Gramsci, 14</a:t>
              </a:r>
            </a:p>
            <a:p>
              <a:pPr algn="l" defTabSz="914400">
                <a:defRPr sz="1600">
                  <a:solidFill>
                    <a:srgbClr val="808080"/>
                  </a:solidFill>
                  <a:latin typeface="Arial"/>
                  <a:ea typeface="Arial"/>
                  <a:cs typeface="Arial"/>
                  <a:sym typeface="Arial"/>
                </a:defRPr>
              </a:pPr>
              <a:r>
                <a:t>Napoli - 80122</a:t>
              </a:r>
            </a:p>
            <a:p>
              <a:pPr algn="l" defTabSz="914400">
                <a:defRPr sz="1600">
                  <a:solidFill>
                    <a:srgbClr val="808080"/>
                  </a:solidFill>
                  <a:latin typeface="Arial"/>
                  <a:ea typeface="Arial"/>
                  <a:cs typeface="Arial"/>
                  <a:sym typeface="Arial"/>
                </a:defRPr>
              </a:pPr>
              <a:r>
                <a:t>Tel. (+39) 081 684771</a:t>
              </a:r>
            </a:p>
            <a:p>
              <a:pPr algn="l" defTabSz="914400">
                <a:defRPr sz="1600">
                  <a:solidFill>
                    <a:srgbClr val="808080"/>
                  </a:solidFill>
                  <a:latin typeface="Arial"/>
                  <a:ea typeface="Arial"/>
                  <a:cs typeface="Arial"/>
                  <a:sym typeface="Arial"/>
                </a:defRPr>
              </a:pPr>
              <a:r>
                <a:t>Fax (+39) 081 7614453</a:t>
              </a:r>
            </a:p>
          </p:txBody>
        </p:sp>
        <p:sp>
          <p:nvSpPr>
            <p:cNvPr id="289" name="Shape 289"/>
            <p:cNvSpPr/>
            <p:nvPr/>
          </p:nvSpPr>
          <p:spPr>
            <a:xfrm>
              <a:off x="3646020" y="0"/>
              <a:ext cx="4155371" cy="65674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65022" tIns="65022" rIns="65022" bIns="65022" numCol="1" anchor="t">
              <a:noAutofit/>
            </a:bodyPr>
            <a:lstStyle/>
            <a:p>
              <a:pPr algn="l" defTabSz="914400">
                <a:defRPr sz="1600">
                  <a:latin typeface="Arial"/>
                  <a:ea typeface="Arial"/>
                  <a:cs typeface="Arial"/>
                  <a:sym typeface="Arial"/>
                </a:defRPr>
              </a:pPr>
              <a:r>
                <a:rPr>
                  <a:solidFill>
                    <a:srgbClr val="404040"/>
                  </a:solidFill>
                </a:rPr>
                <a:t>Roma</a:t>
              </a:r>
              <a:endParaRPr>
                <a:solidFill>
                  <a:srgbClr val="333333"/>
                </a:solidFill>
              </a:endParaRPr>
            </a:p>
            <a:p>
              <a:pPr algn="l" defTabSz="914400">
                <a:defRPr sz="1600">
                  <a:latin typeface="Arial"/>
                  <a:ea typeface="Arial"/>
                  <a:cs typeface="Arial"/>
                  <a:sym typeface="Arial"/>
                </a:defRPr>
              </a:pPr>
              <a:r>
                <a:rPr>
                  <a:solidFill>
                    <a:srgbClr val="808080"/>
                  </a:solidFill>
                </a:rPr>
                <a:t>Piazza Cavour, 19</a:t>
              </a:r>
            </a:p>
            <a:p>
              <a:pPr algn="l" defTabSz="914400">
                <a:defRPr sz="1600">
                  <a:latin typeface="Arial"/>
                  <a:ea typeface="Arial"/>
                  <a:cs typeface="Arial"/>
                  <a:sym typeface="Arial"/>
                </a:defRPr>
              </a:pPr>
              <a:r>
                <a:rPr>
                  <a:solidFill>
                    <a:srgbClr val="808080"/>
                  </a:solidFill>
                </a:rPr>
                <a:t>Roma - 00193</a:t>
              </a:r>
            </a:p>
            <a:p>
              <a:pPr algn="l" defTabSz="914400">
                <a:defRPr sz="1600">
                  <a:latin typeface="Arial"/>
                  <a:ea typeface="Arial"/>
                  <a:cs typeface="Arial"/>
                  <a:sym typeface="Arial"/>
                </a:defRPr>
              </a:pPr>
              <a:r>
                <a:rPr>
                  <a:solidFill>
                    <a:srgbClr val="808080"/>
                  </a:solidFill>
                </a:rPr>
                <a:t>Tel (+39) 06 95550765</a:t>
              </a:r>
            </a:p>
            <a:p>
              <a:pPr algn="l" defTabSz="914400">
                <a:defRPr sz="1600">
                  <a:latin typeface="Arial"/>
                  <a:ea typeface="Arial"/>
                  <a:cs typeface="Arial"/>
                  <a:sym typeface="Arial"/>
                </a:defRPr>
              </a:pPr>
              <a:r>
                <a:rPr>
                  <a:solidFill>
                    <a:srgbClr val="808080"/>
                  </a:solidFill>
                </a:rPr>
                <a:t>Fax(+39) 06 95550766</a:t>
              </a:r>
              <a:endParaRPr>
                <a:solidFill>
                  <a:srgbClr val="333333"/>
                </a:solidFill>
              </a:endParaRPr>
            </a:p>
            <a:p>
              <a:pPr algn="l" defTabSz="914400">
                <a:defRPr sz="1600">
                  <a:latin typeface="Arial"/>
                  <a:ea typeface="Arial"/>
                  <a:cs typeface="Arial"/>
                  <a:sym typeface="Arial"/>
                </a:defRPr>
              </a:pPr>
              <a:endParaRPr>
                <a:solidFill>
                  <a:srgbClr val="333333"/>
                </a:solidFill>
              </a:endParaRPr>
            </a:p>
            <a:p>
              <a:pPr algn="l" defTabSz="914400">
                <a:defRPr sz="1600">
                  <a:latin typeface="Arial"/>
                  <a:ea typeface="Arial"/>
                  <a:cs typeface="Arial"/>
                  <a:sym typeface="Arial"/>
                </a:defRPr>
              </a:pPr>
              <a:r>
                <a:rPr>
                  <a:solidFill>
                    <a:srgbClr val="404040"/>
                  </a:solidFill>
                </a:rPr>
                <a:t>Bergamo</a:t>
              </a:r>
              <a:endParaRPr>
                <a:solidFill>
                  <a:srgbClr val="333333"/>
                </a:solidFill>
              </a:endParaRPr>
            </a:p>
            <a:p>
              <a:pPr algn="l" defTabSz="914400">
                <a:defRPr sz="1600">
                  <a:latin typeface="Arial"/>
                  <a:ea typeface="Arial"/>
                  <a:cs typeface="Arial"/>
                  <a:sym typeface="Arial"/>
                </a:defRPr>
              </a:pPr>
              <a:r>
                <a:rPr>
                  <a:solidFill>
                    <a:srgbClr val="808080"/>
                  </a:solidFill>
                </a:rPr>
                <a:t>Via XX Settembre, 18/b</a:t>
              </a:r>
            </a:p>
            <a:p>
              <a:pPr algn="l" defTabSz="914400">
                <a:defRPr sz="1600">
                  <a:latin typeface="Arial"/>
                  <a:ea typeface="Arial"/>
                  <a:cs typeface="Arial"/>
                  <a:sym typeface="Arial"/>
                </a:defRPr>
              </a:pPr>
              <a:r>
                <a:rPr>
                  <a:solidFill>
                    <a:srgbClr val="808080"/>
                  </a:solidFill>
                </a:rPr>
                <a:t>Bergamo - 24122</a:t>
              </a:r>
            </a:p>
            <a:p>
              <a:pPr algn="l" defTabSz="914400">
                <a:defRPr sz="1600">
                  <a:latin typeface="Arial"/>
                  <a:ea typeface="Arial"/>
                  <a:cs typeface="Arial"/>
                  <a:sym typeface="Arial"/>
                </a:defRPr>
              </a:pPr>
              <a:r>
                <a:rPr>
                  <a:solidFill>
                    <a:srgbClr val="808080"/>
                  </a:solidFill>
                </a:rPr>
                <a:t>Tel. (+39) 02 721441</a:t>
              </a:r>
            </a:p>
            <a:p>
              <a:pPr algn="l" defTabSz="914400">
                <a:defRPr sz="1600">
                  <a:latin typeface="Arial"/>
                  <a:ea typeface="Arial"/>
                  <a:cs typeface="Arial"/>
                  <a:sym typeface="Arial"/>
                </a:defRPr>
              </a:pPr>
              <a:r>
                <a:rPr>
                  <a:solidFill>
                    <a:srgbClr val="808080"/>
                  </a:solidFill>
                </a:rPr>
                <a:t>Fax (+39) 02 72144500</a:t>
              </a:r>
            </a:p>
          </p:txBody>
        </p:sp>
      </p:grpSp>
      <p:sp>
        <p:nvSpPr>
          <p:cNvPr id="291" name="Shape 291"/>
          <p:cNvSpPr/>
          <p:nvPr/>
        </p:nvSpPr>
        <p:spPr>
          <a:xfrm>
            <a:off x="1400825" y="8016858"/>
            <a:ext cx="9337770" cy="901144"/>
          </a:xfrm>
          <a:prstGeom prst="rect">
            <a:avLst/>
          </a:prstGeom>
          <a:ln w="12700">
            <a:miter lim="400000"/>
          </a:ln>
          <a:extLst>
            <a:ext uri="{C572A759-6A51-4108-AA02-DFA0A04FC94B}">
              <ma14:wrappingTextBoxFlag xmlns="" xmlns:ma14="http://schemas.microsoft.com/office/mac/drawingml/2011/main" val="1"/>
            </a:ext>
          </a:extLst>
        </p:spPr>
        <p:txBody>
          <a:bodyPr lIns="92478" tIns="92478" rIns="92478" bIns="92478">
            <a:spAutoFit/>
          </a:bodyPr>
          <a:lstStyle/>
          <a:p>
            <a:pPr algn="l" defTabSz="650240">
              <a:lnSpc>
                <a:spcPct val="50000"/>
              </a:lnSpc>
              <a:defRPr sz="800" baseline="87500">
                <a:solidFill>
                  <a:srgbClr val="3D3D3D"/>
                </a:solidFill>
                <a:latin typeface="Arial"/>
                <a:ea typeface="Arial"/>
                <a:cs typeface="Arial"/>
                <a:sym typeface="Arial"/>
              </a:defRPr>
            </a:pPr>
            <a:r>
              <a:rPr b="1"/>
              <a:t>North America: </a:t>
            </a:r>
            <a:r>
              <a:t>Canada - Mexico - United States</a:t>
            </a:r>
          </a:p>
          <a:p>
            <a:pPr algn="l" defTabSz="650240">
              <a:lnSpc>
                <a:spcPct val="50000"/>
              </a:lnSpc>
              <a:defRPr sz="800" baseline="87500">
                <a:solidFill>
                  <a:srgbClr val="3D3D3D"/>
                </a:solidFill>
                <a:latin typeface="Arial"/>
                <a:ea typeface="Arial"/>
                <a:cs typeface="Arial"/>
                <a:sym typeface="Arial"/>
              </a:defRPr>
            </a:pPr>
            <a:r>
              <a:rPr b="1"/>
              <a:t>Central &amp; South America: </a:t>
            </a:r>
            <a:r>
              <a:t>Argentina - Brazil - Colombia - Panama - Peru</a:t>
            </a:r>
          </a:p>
          <a:p>
            <a:pPr algn="l" defTabSz="650240">
              <a:lnSpc>
                <a:spcPct val="50000"/>
              </a:lnSpc>
              <a:defRPr sz="800" baseline="87500">
                <a:solidFill>
                  <a:srgbClr val="3D3D3D"/>
                </a:solidFill>
                <a:latin typeface="Arial"/>
                <a:ea typeface="Arial"/>
                <a:cs typeface="Arial"/>
                <a:sym typeface="Arial"/>
              </a:defRPr>
            </a:pPr>
            <a:r>
              <a:rPr b="1"/>
              <a:t>Western Europe: </a:t>
            </a:r>
            <a:r>
              <a:t>Austria - Belgium - Cyprus - Denmark - Finland - France - Germany - Greece - Ireland - Italy </a:t>
            </a:r>
          </a:p>
          <a:p>
            <a:pPr algn="l" defTabSz="650240">
              <a:lnSpc>
                <a:spcPct val="50000"/>
              </a:lnSpc>
              <a:defRPr sz="800" baseline="87500">
                <a:solidFill>
                  <a:srgbClr val="3D3D3D"/>
                </a:solidFill>
                <a:latin typeface="Arial"/>
                <a:ea typeface="Arial"/>
                <a:cs typeface="Arial"/>
                <a:sym typeface="Arial"/>
              </a:defRPr>
            </a:pPr>
            <a:r>
              <a:t>Luxembourg - Netherlands - Norway - Portugal - Spain - Sweden - Switzerland - United Kingdom</a:t>
            </a:r>
          </a:p>
          <a:p>
            <a:pPr algn="l" defTabSz="650240">
              <a:lnSpc>
                <a:spcPct val="50000"/>
              </a:lnSpc>
              <a:defRPr sz="800" baseline="87500">
                <a:solidFill>
                  <a:srgbClr val="3D3D3D"/>
                </a:solidFill>
                <a:latin typeface="Arial"/>
                <a:ea typeface="Arial"/>
                <a:cs typeface="Arial"/>
                <a:sym typeface="Arial"/>
              </a:defRPr>
            </a:pPr>
            <a:r>
              <a:rPr b="1"/>
              <a:t>Eastern Europe:</a:t>
            </a:r>
            <a:r>
              <a:t> Belarus - Czech Republic - Estonia - Hungary - Latvia - Lithuania - Poland - Romania - Russia - Slovakia - Turkey - Ukraine</a:t>
            </a:r>
          </a:p>
          <a:p>
            <a:pPr algn="l" defTabSz="650240">
              <a:lnSpc>
                <a:spcPct val="50000"/>
              </a:lnSpc>
              <a:defRPr sz="800" baseline="87500">
                <a:solidFill>
                  <a:srgbClr val="3D3D3D"/>
                </a:solidFill>
                <a:latin typeface="Arial"/>
                <a:ea typeface="Arial"/>
                <a:cs typeface="Arial"/>
                <a:sym typeface="Arial"/>
              </a:defRPr>
            </a:pPr>
            <a:r>
              <a:rPr b="1"/>
              <a:t>Middle East &amp; Asia Pacific: </a:t>
            </a:r>
            <a:r>
              <a:t>China - India - Israel - Japan - Korea, Republic of - New Zealand - Singapore - United Arab Emirates</a:t>
            </a:r>
          </a:p>
        </p:txBody>
      </p:sp>
      <p:sp>
        <p:nvSpPr>
          <p:cNvPr id="292" name="Shape 292"/>
          <p:cNvSpPr/>
          <p:nvPr/>
        </p:nvSpPr>
        <p:spPr>
          <a:xfrm>
            <a:off x="1408853" y="8862530"/>
            <a:ext cx="9321714" cy="411273"/>
          </a:xfrm>
          <a:prstGeom prst="rect">
            <a:avLst/>
          </a:prstGeom>
          <a:ln w="12700">
            <a:miter lim="400000"/>
          </a:ln>
          <a:extLst>
            <a:ext uri="{C572A759-6A51-4108-AA02-DFA0A04FC94B}">
              <ma14:wrappingTextBoxFlag xmlns="" xmlns:ma14="http://schemas.microsoft.com/office/mac/drawingml/2011/main" val="1"/>
            </a:ext>
          </a:extLst>
        </p:spPr>
        <p:txBody>
          <a:bodyPr lIns="92478" tIns="92478" rIns="92478" bIns="92478">
            <a:spAutoFit/>
          </a:bodyPr>
          <a:lstStyle>
            <a:lvl1pPr algn="l" defTabSz="650240">
              <a:lnSpc>
                <a:spcPct val="50000"/>
              </a:lnSpc>
              <a:defRPr sz="1100">
                <a:solidFill>
                  <a:srgbClr val="FF1300"/>
                </a:solidFill>
                <a:latin typeface="Arial"/>
                <a:ea typeface="Arial"/>
                <a:cs typeface="Arial"/>
                <a:sym typeface="Arial"/>
              </a:defRPr>
            </a:lvl1pPr>
          </a:lstStyle>
          <a:p>
            <a:pPr>
              <a:defRPr>
                <a:solidFill>
                  <a:srgbClr val="000000"/>
                </a:solidFill>
              </a:defRPr>
            </a:pPr>
            <a:r>
              <a:rPr>
                <a:solidFill>
                  <a:srgbClr val="FF1300"/>
                </a:solidFill>
              </a:rPr>
              <a:t>www.iuslaboris.com | www.toffolettodeluca.it</a:t>
            </a:r>
          </a:p>
        </p:txBody>
      </p:sp>
      <p:sp>
        <p:nvSpPr>
          <p:cNvPr id="293" name="Shape 293"/>
          <p:cNvSpPr>
            <a:spLocks noGrp="1"/>
          </p:cNvSpPr>
          <p:nvPr>
            <p:ph type="sldNum" sz="quarter" idx="2"/>
          </p:nvPr>
        </p:nvSpPr>
        <p:spPr>
          <a:xfrm>
            <a:off x="9320107" y="9040141"/>
            <a:ext cx="3034454" cy="520701"/>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copy">
    <p:spTree>
      <p:nvGrpSpPr>
        <p:cNvPr id="1" name=""/>
        <p:cNvGrpSpPr/>
        <p:nvPr/>
      </p:nvGrpSpPr>
      <p:grpSpPr>
        <a:xfrm>
          <a:off x="0" y="0"/>
          <a:ext cx="0" cy="0"/>
          <a:chOff x="0" y="0"/>
          <a:chExt cx="0" cy="0"/>
        </a:xfrm>
      </p:grpSpPr>
      <p:pic>
        <p:nvPicPr>
          <p:cNvPr id="31" name="TOFFOLETTO-POWERPOINT-01.png" descr="TOFFOLETTO-POWERPOINT-01.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32" name="Shape 32"/>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pic>
        <p:nvPicPr>
          <p:cNvPr id="33" name="Screen Shot 2015-02-26 at 11.01.57.png"/>
          <p:cNvPicPr>
            <a:picLocks noChangeAspect="1"/>
          </p:cNvPicPr>
          <p:nvPr/>
        </p:nvPicPr>
        <p:blipFill>
          <a:blip r:embed="rId3">
            <a:extLst/>
          </a:blip>
          <a:stretch>
            <a:fillRect/>
          </a:stretch>
        </p:blipFill>
        <p:spPr>
          <a:xfrm>
            <a:off x="1118741" y="8352184"/>
            <a:ext cx="2146301" cy="1016001"/>
          </a:xfrm>
          <a:prstGeom prst="rect">
            <a:avLst/>
          </a:prstGeom>
          <a:ln w="12700">
            <a:miter lim="400000"/>
          </a:ln>
        </p:spPr>
      </p:pic>
      <p:sp>
        <p:nvSpPr>
          <p:cNvPr id="34" name="Shape 34"/>
          <p:cNvSpPr>
            <a:spLocks noGrp="1"/>
          </p:cNvSpPr>
          <p:nvPr>
            <p:ph type="sldNum" sz="quarter" idx="2"/>
          </p:nvPr>
        </p:nvSpPr>
        <p:spPr>
          <a:xfrm>
            <a:off x="9320107" y="9040141"/>
            <a:ext cx="3034454" cy="520701"/>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hapter">
    <p:spTree>
      <p:nvGrpSpPr>
        <p:cNvPr id="1" name=""/>
        <p:cNvGrpSpPr/>
        <p:nvPr/>
      </p:nvGrpSpPr>
      <p:grpSpPr>
        <a:xfrm>
          <a:off x="0" y="0"/>
          <a:ext cx="0" cy="0"/>
          <a:chOff x="0" y="0"/>
          <a:chExt cx="0" cy="0"/>
        </a:xfrm>
      </p:grpSpPr>
      <p:pic>
        <p:nvPicPr>
          <p:cNvPr id="41"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pic>
        <p:nvPicPr>
          <p:cNvPr id="42" name="TOFFOLETTO-POWERPOINT-03.png" descr="TOFFOLETTO-POWERPOINT-03.png"/>
          <p:cNvPicPr>
            <a:picLocks noChangeAspect="1"/>
          </p:cNvPicPr>
          <p:nvPr/>
        </p:nvPicPr>
        <p:blipFill>
          <a:blip r:embed="rId3">
            <a:extLst/>
          </a:blip>
          <a:stretch>
            <a:fillRect/>
          </a:stretch>
        </p:blipFill>
        <p:spPr>
          <a:xfrm>
            <a:off x="-1" y="-1"/>
            <a:ext cx="13004801" cy="9753601"/>
          </a:xfrm>
          <a:prstGeom prst="rect">
            <a:avLst/>
          </a:prstGeom>
          <a:ln w="12700">
            <a:miter lim="400000"/>
          </a:ln>
        </p:spPr>
      </p:pic>
      <p:sp>
        <p:nvSpPr>
          <p:cNvPr id="43" name="Shape 43"/>
          <p:cNvSpPr>
            <a:spLocks noGrp="1"/>
          </p:cNvSpPr>
          <p:nvPr>
            <p:ph type="sldNum" sz="quarter" idx="2"/>
          </p:nvPr>
        </p:nvSpPr>
        <p:spPr>
          <a:prstGeom prst="rect">
            <a:avLst/>
          </a:prstGeom>
        </p:spPr>
        <p:txBody>
          <a:bodyPr/>
          <a:lstStyle/>
          <a:p>
            <a:fld id="{86CB4B4D-7CA3-9044-876B-883B54F8677D}" type="slidenum">
              <a:t>‹N›</a:t>
            </a:fld>
            <a:endParaRPr/>
          </a:p>
        </p:txBody>
      </p:sp>
      <p:sp>
        <p:nvSpPr>
          <p:cNvPr id="44" name="Shape 44"/>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Normal page">
    <p:spTree>
      <p:nvGrpSpPr>
        <p:cNvPr id="1" name=""/>
        <p:cNvGrpSpPr/>
        <p:nvPr/>
      </p:nvGrpSpPr>
      <p:grpSpPr>
        <a:xfrm>
          <a:off x="0" y="0"/>
          <a:ext cx="0" cy="0"/>
          <a:chOff x="0" y="0"/>
          <a:chExt cx="0" cy="0"/>
        </a:xfrm>
      </p:grpSpPr>
      <p:pic>
        <p:nvPicPr>
          <p:cNvPr id="51"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52" name="Shape 52"/>
          <p:cNvSpPr>
            <a:spLocks noGrp="1"/>
          </p:cNvSpPr>
          <p:nvPr>
            <p:ph type="title"/>
          </p:nvPr>
        </p:nvSpPr>
        <p:spPr>
          <a:xfrm>
            <a:off x="1729457" y="356728"/>
            <a:ext cx="10914099" cy="1593992"/>
          </a:xfrm>
          <a:prstGeom prst="rect">
            <a:avLst/>
          </a:prstGeom>
        </p:spPr>
        <p:txBody>
          <a:bodyPr/>
          <a:lstStyle/>
          <a:p>
            <a:r>
              <a:t>Titolo Testo</a:t>
            </a:r>
          </a:p>
        </p:txBody>
      </p:sp>
      <p:sp>
        <p:nvSpPr>
          <p:cNvPr id="53" name="Shape 53"/>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54" name="Shape 54"/>
          <p:cNvSpPr>
            <a:spLocks noGrp="1"/>
          </p:cNvSpPr>
          <p:nvPr>
            <p:ph type="sldNum" sz="quarter" idx="2"/>
          </p:nvPr>
        </p:nvSpPr>
        <p:spPr>
          <a:prstGeom prst="rect">
            <a:avLst/>
          </a:prstGeom>
        </p:spPr>
        <p:txBody>
          <a:bodyPr/>
          <a:lstStyle/>
          <a:p>
            <a:fld id="{86CB4B4D-7CA3-9044-876B-883B54F8677D}" type="slidenum">
              <a:t>‹N›</a:t>
            </a:fld>
            <a:endParaRPr/>
          </a:p>
        </p:txBody>
      </p:sp>
      <p:sp>
        <p:nvSpPr>
          <p:cNvPr id="55" name="Shape 55"/>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56" name="Shape 56"/>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AB1">
    <p:spTree>
      <p:nvGrpSpPr>
        <p:cNvPr id="1" name=""/>
        <p:cNvGrpSpPr/>
        <p:nvPr/>
      </p:nvGrpSpPr>
      <p:grpSpPr>
        <a:xfrm>
          <a:off x="0" y="0"/>
          <a:ext cx="0" cy="0"/>
          <a:chOff x="0" y="0"/>
          <a:chExt cx="0" cy="0"/>
        </a:xfrm>
      </p:grpSpPr>
      <p:pic>
        <p:nvPicPr>
          <p:cNvPr id="63"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64" name="Shape 64"/>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65" name="Shape 65"/>
          <p:cNvSpPr>
            <a:spLocks noGrp="1"/>
          </p:cNvSpPr>
          <p:nvPr>
            <p:ph type="sldNum" sz="quarter" idx="2"/>
          </p:nvPr>
        </p:nvSpPr>
        <p:spPr>
          <a:prstGeom prst="rect">
            <a:avLst/>
          </a:prstGeom>
        </p:spPr>
        <p:txBody>
          <a:bodyPr/>
          <a:lstStyle/>
          <a:p>
            <a:fld id="{86CB4B4D-7CA3-9044-876B-883B54F8677D}" type="slidenum">
              <a:t>‹N›</a:t>
            </a:fld>
            <a:endParaRPr/>
          </a:p>
        </p:txBody>
      </p:sp>
      <p:sp>
        <p:nvSpPr>
          <p:cNvPr id="66" name="Shape 66"/>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67" name="Shape 67"/>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AB2">
    <p:spTree>
      <p:nvGrpSpPr>
        <p:cNvPr id="1" name=""/>
        <p:cNvGrpSpPr/>
        <p:nvPr/>
      </p:nvGrpSpPr>
      <p:grpSpPr>
        <a:xfrm>
          <a:off x="0" y="0"/>
          <a:ext cx="0" cy="0"/>
          <a:chOff x="0" y="0"/>
          <a:chExt cx="0" cy="0"/>
        </a:xfrm>
      </p:grpSpPr>
      <p:pic>
        <p:nvPicPr>
          <p:cNvPr id="74"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75" name="Shape 75"/>
          <p:cNvSpPr>
            <a:spLocks noGrp="1"/>
          </p:cNvSpPr>
          <p:nvPr>
            <p:ph type="title"/>
          </p:nvPr>
        </p:nvSpPr>
        <p:spPr>
          <a:xfrm>
            <a:off x="1729457" y="356728"/>
            <a:ext cx="10914099" cy="1593992"/>
          </a:xfrm>
          <a:prstGeom prst="rect">
            <a:avLst/>
          </a:prstGeom>
        </p:spPr>
        <p:txBody>
          <a:bodyPr/>
          <a:lstStyle/>
          <a:p>
            <a:r>
              <a:t>Titolo Testo</a:t>
            </a:r>
          </a:p>
        </p:txBody>
      </p:sp>
      <p:sp>
        <p:nvSpPr>
          <p:cNvPr id="76" name="Shape 76"/>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77" name="Shape 77"/>
          <p:cNvSpPr>
            <a:spLocks noGrp="1"/>
          </p:cNvSpPr>
          <p:nvPr>
            <p:ph type="sldNum" sz="quarter" idx="2"/>
          </p:nvPr>
        </p:nvSpPr>
        <p:spPr>
          <a:prstGeom prst="rect">
            <a:avLst/>
          </a:prstGeom>
        </p:spPr>
        <p:txBody>
          <a:bodyPr/>
          <a:lstStyle/>
          <a:p>
            <a:fld id="{86CB4B4D-7CA3-9044-876B-883B54F8677D}" type="slidenum">
              <a:t>‹N›</a:t>
            </a:fld>
            <a:endParaRPr/>
          </a:p>
        </p:txBody>
      </p:sp>
      <p:sp>
        <p:nvSpPr>
          <p:cNvPr id="78" name="Shape 78"/>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79" name="Shape 79"/>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ack cover">
    <p:spTree>
      <p:nvGrpSpPr>
        <p:cNvPr id="1" name=""/>
        <p:cNvGrpSpPr/>
        <p:nvPr/>
      </p:nvGrpSpPr>
      <p:grpSpPr>
        <a:xfrm>
          <a:off x="0" y="0"/>
          <a:ext cx="0" cy="0"/>
          <a:chOff x="0" y="0"/>
          <a:chExt cx="0" cy="0"/>
        </a:xfrm>
      </p:grpSpPr>
      <p:pic>
        <p:nvPicPr>
          <p:cNvPr id="86" name="image1.png"/>
          <p:cNvPicPr>
            <a:picLocks noChangeAspect="1"/>
          </p:cNvPicPr>
          <p:nvPr/>
        </p:nvPicPr>
        <p:blipFill>
          <a:blip r:embed="rId2">
            <a:extLst/>
          </a:blip>
          <a:stretch>
            <a:fillRect/>
          </a:stretch>
        </p:blipFill>
        <p:spPr>
          <a:xfrm>
            <a:off x="-1" y="-1"/>
            <a:ext cx="13007062" cy="9755862"/>
          </a:xfrm>
          <a:prstGeom prst="rect">
            <a:avLst/>
          </a:prstGeom>
          <a:ln w="12700">
            <a:miter lim="400000"/>
          </a:ln>
        </p:spPr>
      </p:pic>
      <p:sp>
        <p:nvSpPr>
          <p:cNvPr id="87" name="Shape 87"/>
          <p:cNvSpPr/>
          <p:nvPr/>
        </p:nvSpPr>
        <p:spPr>
          <a:xfrm>
            <a:off x="1717702" y="8798569"/>
            <a:ext cx="1914153" cy="563202"/>
          </a:xfrm>
          <a:prstGeom prst="rect">
            <a:avLst/>
          </a:prstGeom>
          <a:solidFill>
            <a:srgbClr val="FFFFFF"/>
          </a:solidFill>
          <a:ln w="12700">
            <a:miter lim="400000"/>
          </a:ln>
        </p:spPr>
        <p:txBody>
          <a:bodyPr lIns="0" tIns="0" rIns="0" bIns="0"/>
          <a:lstStyle/>
          <a:p>
            <a:pPr algn="l" defTabSz="914400">
              <a:spcBef>
                <a:spcPts val="1000"/>
              </a:spcBef>
              <a:defRPr sz="4400">
                <a:latin typeface="Arial"/>
                <a:ea typeface="Arial"/>
                <a:cs typeface="Arial"/>
                <a:sym typeface="Arial"/>
              </a:defRPr>
            </a:pPr>
            <a:endParaRPr/>
          </a:p>
        </p:txBody>
      </p:sp>
      <p:pic>
        <p:nvPicPr>
          <p:cNvPr id="88" name="image2.png" descr="Toffoletto De Luca Tamajo e Soci_2014.png"/>
          <p:cNvPicPr>
            <a:picLocks noChangeAspect="1"/>
          </p:cNvPicPr>
          <p:nvPr/>
        </p:nvPicPr>
        <p:blipFill>
          <a:blip r:embed="rId3">
            <a:extLst/>
          </a:blip>
          <a:stretch>
            <a:fillRect/>
          </a:stretch>
        </p:blipFill>
        <p:spPr>
          <a:xfrm>
            <a:off x="1804233" y="8908298"/>
            <a:ext cx="3584004" cy="399096"/>
          </a:xfrm>
          <a:prstGeom prst="rect">
            <a:avLst/>
          </a:prstGeom>
          <a:ln w="12700">
            <a:miter lim="400000"/>
          </a:ln>
        </p:spPr>
      </p:pic>
      <p:grpSp>
        <p:nvGrpSpPr>
          <p:cNvPr id="91" name="Group 91"/>
          <p:cNvGrpSpPr/>
          <p:nvPr/>
        </p:nvGrpSpPr>
        <p:grpSpPr>
          <a:xfrm>
            <a:off x="-2259" y="0"/>
            <a:ext cx="13007063" cy="9755862"/>
            <a:chOff x="0" y="0"/>
            <a:chExt cx="13007062" cy="9755861"/>
          </a:xfrm>
        </p:grpSpPr>
        <p:sp>
          <p:nvSpPr>
            <p:cNvPr id="89" name="Shape 89"/>
            <p:cNvSpPr/>
            <p:nvPr/>
          </p:nvSpPr>
          <p:spPr>
            <a:xfrm>
              <a:off x="0" y="0"/>
              <a:ext cx="13007063" cy="9755862"/>
            </a:xfrm>
            <a:prstGeom prst="rect">
              <a:avLst/>
            </a:prstGeom>
            <a:solidFill>
              <a:srgbClr val="FFFFFF"/>
            </a:solidFill>
            <a:ln w="12700" cap="flat">
              <a:noFill/>
              <a:miter lim="400000"/>
            </a:ln>
            <a:effectLst/>
          </p:spPr>
          <p:txBody>
            <a:bodyPr wrap="square" lIns="0" tIns="0" rIns="0" bIns="0" numCol="1" anchor="t">
              <a:noAutofit/>
            </a:bodyPr>
            <a:lstStyle/>
            <a:p>
              <a:pPr algn="l" defTabSz="914400">
                <a:defRPr sz="2400">
                  <a:latin typeface="Arial"/>
                  <a:ea typeface="Arial"/>
                  <a:cs typeface="Arial"/>
                  <a:sym typeface="Arial"/>
                </a:defRPr>
              </a:pPr>
              <a:endParaRPr/>
            </a:p>
          </p:txBody>
        </p:sp>
        <p:pic>
          <p:nvPicPr>
            <p:cNvPr id="90" name="image6.png"/>
            <p:cNvPicPr>
              <a:picLocks noChangeAspect="1"/>
            </p:cNvPicPr>
            <p:nvPr/>
          </p:nvPicPr>
          <p:blipFill>
            <a:blip r:embed="rId4">
              <a:extLst/>
            </a:blip>
            <a:stretch>
              <a:fillRect/>
            </a:stretch>
          </p:blipFill>
          <p:spPr>
            <a:xfrm>
              <a:off x="0" y="0"/>
              <a:ext cx="13007063" cy="9755862"/>
            </a:xfrm>
            <a:prstGeom prst="rect">
              <a:avLst/>
            </a:prstGeom>
            <a:ln w="12700" cap="flat">
              <a:noFill/>
              <a:miter lim="400000"/>
            </a:ln>
            <a:effectLst/>
          </p:spPr>
        </p:pic>
      </p:grpSp>
      <p:sp>
        <p:nvSpPr>
          <p:cNvPr id="92" name="Shape 92"/>
          <p:cNvSpPr/>
          <p:nvPr/>
        </p:nvSpPr>
        <p:spPr>
          <a:xfrm>
            <a:off x="1914595" y="8870008"/>
            <a:ext cx="6554330" cy="475675"/>
          </a:xfrm>
          <a:prstGeom prst="rect">
            <a:avLst/>
          </a:prstGeom>
          <a:ln w="12700">
            <a:miter lim="400000"/>
          </a:ln>
          <a:extLst>
            <a:ext uri="{C572A759-6A51-4108-AA02-DFA0A04FC94B}">
              <ma14:wrappingTextBoxFlag xmlns="" xmlns:ma14="http://schemas.microsoft.com/office/mac/drawingml/2011/main" val="1"/>
            </a:ext>
          </a:extLst>
        </p:spPr>
        <p:txBody>
          <a:bodyPr lIns="65022" tIns="65022" rIns="65022" bIns="65022">
            <a:spAutoFit/>
          </a:bodyPr>
          <a:lstStyle/>
          <a:p>
            <a:pPr algn="l" defTabSz="914400">
              <a:lnSpc>
                <a:spcPct val="50000"/>
              </a:lnSpc>
              <a:defRPr sz="2400">
                <a:latin typeface="Arial"/>
                <a:ea typeface="Arial"/>
                <a:cs typeface="Arial"/>
                <a:sym typeface="Arial"/>
              </a:defRPr>
            </a:pPr>
            <a:r>
              <a:rPr sz="1200">
                <a:solidFill>
                  <a:srgbClr val="FF1300"/>
                </a:solidFill>
              </a:rPr>
              <a:t>www.toffolettodeluca.it</a:t>
            </a:r>
            <a:r>
              <a:t> </a:t>
            </a:r>
            <a:r>
              <a:rPr sz="1200">
                <a:solidFill>
                  <a:srgbClr val="FF1300"/>
                </a:solidFill>
              </a:rPr>
              <a:t>|  www.iuslaboris.com   </a:t>
            </a:r>
          </a:p>
        </p:txBody>
      </p:sp>
      <p:sp>
        <p:nvSpPr>
          <p:cNvPr id="93" name="Shape 93"/>
          <p:cNvSpPr/>
          <p:nvPr/>
        </p:nvSpPr>
        <p:spPr>
          <a:xfrm>
            <a:off x="1925883" y="8118968"/>
            <a:ext cx="7604198" cy="829142"/>
          </a:xfrm>
          <a:prstGeom prst="rect">
            <a:avLst/>
          </a:prstGeom>
          <a:ln w="12700">
            <a:miter lim="400000"/>
          </a:ln>
          <a:extLst>
            <a:ext uri="{C572A759-6A51-4108-AA02-DFA0A04FC94B}">
              <ma14:wrappingTextBoxFlag xmlns="" xmlns:ma14="http://schemas.microsoft.com/office/mac/drawingml/2011/main" val="1"/>
            </a:ext>
          </a:extLst>
        </p:spPr>
        <p:txBody>
          <a:bodyPr lIns="65022" tIns="65022" rIns="65022" bIns="65022">
            <a:spAutoFit/>
          </a:bodyPr>
          <a:lstStyle/>
          <a:p>
            <a:pPr algn="l" defTabSz="914400">
              <a:lnSpc>
                <a:spcPct val="50000"/>
              </a:lnSpc>
              <a:defRPr sz="2400">
                <a:latin typeface="Arial"/>
                <a:ea typeface="Arial"/>
                <a:cs typeface="Arial"/>
                <a:sym typeface="Arial"/>
              </a:defRPr>
            </a:pPr>
            <a:r>
              <a:rPr sz="800" b="1"/>
              <a:t>North America: </a:t>
            </a:r>
            <a:r>
              <a:rPr sz="800"/>
              <a:t>Mexico - United States</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b="1"/>
              <a:t>Central &amp; South America: </a:t>
            </a:r>
            <a:r>
              <a:rPr sz="800"/>
              <a:t>Argentina - Brazil - Chile - Colombia - Panama – Peru - Venezuela</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b="1"/>
              <a:t>Western Europe: </a:t>
            </a:r>
            <a:r>
              <a:rPr sz="800"/>
              <a:t>Austria - Belgium - Cyprus - Denmark - Finland - France - Germany - Greece - Ireland - Italy </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a:t>Luxembourg - Netherlands - Norway - Portugal - Spain - Sweden - United Kingdom</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b="1"/>
              <a:t>Eastern Europe: </a:t>
            </a:r>
            <a:r>
              <a:rPr sz="800"/>
              <a:t>Belarus - Czech Republic - Estonia - Hungary - Latvia - Lithuania - Poland - Romania - Russia - Slovakia - Turkey – Ukraine</a:t>
            </a:r>
            <a:endParaRPr sz="4400"/>
          </a:p>
          <a:p>
            <a:pPr algn="l" defTabSz="914400">
              <a:lnSpc>
                <a:spcPct val="50000"/>
              </a:lnSpc>
              <a:defRPr sz="2400">
                <a:latin typeface="Arial"/>
                <a:ea typeface="Arial"/>
                <a:cs typeface="Arial"/>
                <a:sym typeface="Arial"/>
              </a:defRPr>
            </a:pPr>
            <a:endParaRPr sz="800"/>
          </a:p>
          <a:p>
            <a:pPr algn="l" defTabSz="914400">
              <a:lnSpc>
                <a:spcPct val="50000"/>
              </a:lnSpc>
              <a:defRPr sz="2400">
                <a:latin typeface="Arial"/>
                <a:ea typeface="Arial"/>
                <a:cs typeface="Arial"/>
                <a:sym typeface="Arial"/>
              </a:defRPr>
            </a:pPr>
            <a:r>
              <a:rPr sz="800" b="1"/>
              <a:t>Middle East &amp; Asia Pacific: </a:t>
            </a:r>
            <a:r>
              <a:rPr sz="800"/>
              <a:t>China - India - Israel - Japan - Korea, Republic of - New Zealand - United Arab Emirates</a:t>
            </a:r>
          </a:p>
        </p:txBody>
      </p:sp>
      <p:sp>
        <p:nvSpPr>
          <p:cNvPr id="94" name="Shape 94"/>
          <p:cNvSpPr/>
          <p:nvPr/>
        </p:nvSpPr>
        <p:spPr>
          <a:xfrm>
            <a:off x="1893809" y="1548373"/>
            <a:ext cx="3584462" cy="768102"/>
          </a:xfrm>
          <a:prstGeom prst="rect">
            <a:avLst/>
          </a:prstGeom>
          <a:solidFill>
            <a:srgbClr val="FFFFFF"/>
          </a:solidFill>
          <a:ln w="12700">
            <a:miter lim="400000"/>
          </a:ln>
        </p:spPr>
        <p:txBody>
          <a:bodyPr lIns="0" tIns="0" rIns="0" bIns="0"/>
          <a:lstStyle/>
          <a:p>
            <a:pPr algn="l" defTabSz="914400">
              <a:spcBef>
                <a:spcPts val="1000"/>
              </a:spcBef>
              <a:defRPr sz="4400">
                <a:latin typeface="Arial"/>
                <a:ea typeface="Arial"/>
                <a:cs typeface="Arial"/>
                <a:sym typeface="Arial"/>
              </a:defRPr>
            </a:pPr>
            <a:endParaRPr/>
          </a:p>
        </p:txBody>
      </p:sp>
      <p:pic>
        <p:nvPicPr>
          <p:cNvPr id="95" name="image4.png" descr="Toffoletto De Luca Tamajo e Soci_2014.png"/>
          <p:cNvPicPr>
            <a:picLocks noChangeAspect="1"/>
          </p:cNvPicPr>
          <p:nvPr/>
        </p:nvPicPr>
        <p:blipFill>
          <a:blip r:embed="rId5">
            <a:extLst/>
          </a:blip>
          <a:stretch>
            <a:fillRect/>
          </a:stretch>
        </p:blipFill>
        <p:spPr>
          <a:xfrm>
            <a:off x="1886418" y="1773081"/>
            <a:ext cx="5632002" cy="627148"/>
          </a:xfrm>
          <a:prstGeom prst="rect">
            <a:avLst/>
          </a:prstGeom>
          <a:ln w="12700">
            <a:miter lim="400000"/>
          </a:ln>
        </p:spPr>
      </p:pic>
      <p:grpSp>
        <p:nvGrpSpPr>
          <p:cNvPr id="98" name="Group 98"/>
          <p:cNvGrpSpPr/>
          <p:nvPr/>
        </p:nvGrpSpPr>
        <p:grpSpPr>
          <a:xfrm>
            <a:off x="3573457" y="4186809"/>
            <a:ext cx="6746886" cy="4639222"/>
            <a:chOff x="0" y="0"/>
            <a:chExt cx="6746885" cy="4639221"/>
          </a:xfrm>
        </p:grpSpPr>
        <p:sp>
          <p:nvSpPr>
            <p:cNvPr id="96" name="Shape 96"/>
            <p:cNvSpPr/>
            <p:nvPr/>
          </p:nvSpPr>
          <p:spPr>
            <a:xfrm>
              <a:off x="0" y="0"/>
              <a:ext cx="3209584" cy="3971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t">
              <a:noAutofit/>
            </a:bodyPr>
            <a:lstStyle/>
            <a:p>
              <a:pPr algn="l" defTabSz="914400">
                <a:defRPr sz="1600">
                  <a:latin typeface="Arial"/>
                  <a:ea typeface="Arial"/>
                  <a:cs typeface="Arial"/>
                  <a:sym typeface="Arial"/>
                </a:defRPr>
              </a:pPr>
              <a:r>
                <a:rPr>
                  <a:solidFill>
                    <a:srgbClr val="404040"/>
                  </a:solidFill>
                </a:rPr>
                <a:t>Milan</a:t>
              </a:r>
              <a:endParaRPr>
                <a:solidFill>
                  <a:srgbClr val="333333"/>
                </a:solidFill>
              </a:endParaRPr>
            </a:p>
            <a:p>
              <a:pPr algn="l" defTabSz="914400">
                <a:defRPr sz="1600">
                  <a:latin typeface="Arial"/>
                  <a:ea typeface="Arial"/>
                  <a:cs typeface="Arial"/>
                  <a:sym typeface="Arial"/>
                </a:defRPr>
              </a:pPr>
              <a:r>
                <a:rPr>
                  <a:solidFill>
                    <a:srgbClr val="808080"/>
                  </a:solidFill>
                </a:rPr>
                <a:t>Via Rovello, 12</a:t>
              </a:r>
            </a:p>
            <a:p>
              <a:pPr algn="l" defTabSz="914400">
                <a:defRPr sz="1600">
                  <a:latin typeface="Arial"/>
                  <a:ea typeface="Arial"/>
                  <a:cs typeface="Arial"/>
                  <a:sym typeface="Arial"/>
                </a:defRPr>
              </a:pPr>
              <a:r>
                <a:rPr>
                  <a:solidFill>
                    <a:srgbClr val="808080"/>
                  </a:solidFill>
                </a:rPr>
                <a:t>Milan - 20121</a:t>
              </a:r>
              <a:endParaRPr>
                <a:solidFill>
                  <a:srgbClr val="333333"/>
                </a:solidFill>
              </a:endParaRPr>
            </a:p>
            <a:p>
              <a:pPr algn="l" defTabSz="914400">
                <a:defRPr sz="1600">
                  <a:latin typeface="Arial"/>
                  <a:ea typeface="Arial"/>
                  <a:cs typeface="Arial"/>
                  <a:sym typeface="Arial"/>
                </a:defRPr>
              </a:pPr>
              <a:r>
                <a:rPr>
                  <a:solidFill>
                    <a:srgbClr val="808080"/>
                  </a:solidFill>
                </a:rPr>
                <a:t>Tel. (+39) 02 721441</a:t>
              </a:r>
              <a:endParaRPr>
                <a:solidFill>
                  <a:srgbClr val="333333"/>
                </a:solidFill>
              </a:endParaRPr>
            </a:p>
            <a:p>
              <a:pPr algn="l" defTabSz="914400">
                <a:defRPr sz="1600">
                  <a:latin typeface="Arial"/>
                  <a:ea typeface="Arial"/>
                  <a:cs typeface="Arial"/>
                  <a:sym typeface="Arial"/>
                </a:defRPr>
              </a:pPr>
              <a:r>
                <a:rPr>
                  <a:solidFill>
                    <a:srgbClr val="808080"/>
                  </a:solidFill>
                </a:rPr>
                <a:t>Fax (+39) 02 72144500</a:t>
              </a:r>
              <a:endParaRPr>
                <a:solidFill>
                  <a:srgbClr val="333333"/>
                </a:solidFill>
              </a:endParaRPr>
            </a:p>
            <a:p>
              <a:pPr algn="l" defTabSz="914400">
                <a:defRPr sz="1600">
                  <a:latin typeface="Arial"/>
                  <a:ea typeface="Arial"/>
                  <a:cs typeface="Arial"/>
                  <a:sym typeface="Arial"/>
                </a:defRPr>
              </a:pPr>
              <a:endParaRPr>
                <a:solidFill>
                  <a:srgbClr val="333333"/>
                </a:solidFill>
              </a:endParaRPr>
            </a:p>
            <a:p>
              <a:pPr algn="l" defTabSz="914400">
                <a:defRPr sz="1600">
                  <a:latin typeface="Arial"/>
                  <a:ea typeface="Arial"/>
                  <a:cs typeface="Arial"/>
                  <a:sym typeface="Arial"/>
                </a:defRPr>
              </a:pPr>
              <a:r>
                <a:rPr>
                  <a:solidFill>
                    <a:srgbClr val="404040"/>
                  </a:solidFill>
                </a:rPr>
                <a:t>Naples</a:t>
              </a:r>
              <a:endParaRPr>
                <a:solidFill>
                  <a:srgbClr val="333333"/>
                </a:solidFill>
              </a:endParaRPr>
            </a:p>
            <a:p>
              <a:pPr algn="l" defTabSz="914400">
                <a:defRPr sz="1600">
                  <a:latin typeface="Arial"/>
                  <a:ea typeface="Arial"/>
                  <a:cs typeface="Arial"/>
                  <a:sym typeface="Arial"/>
                </a:defRPr>
              </a:pPr>
              <a:r>
                <a:rPr>
                  <a:solidFill>
                    <a:srgbClr val="808080"/>
                  </a:solidFill>
                </a:rPr>
                <a:t>Viale Antonio Gramsci, 14</a:t>
              </a:r>
              <a:endParaRPr>
                <a:solidFill>
                  <a:srgbClr val="333333"/>
                </a:solidFill>
              </a:endParaRPr>
            </a:p>
            <a:p>
              <a:pPr algn="l" defTabSz="914400">
                <a:defRPr sz="1600">
                  <a:latin typeface="Arial"/>
                  <a:ea typeface="Arial"/>
                  <a:cs typeface="Arial"/>
                  <a:sym typeface="Arial"/>
                </a:defRPr>
              </a:pPr>
              <a:r>
                <a:rPr>
                  <a:solidFill>
                    <a:srgbClr val="808080"/>
                  </a:solidFill>
                </a:rPr>
                <a:t>Naples - 80122</a:t>
              </a:r>
              <a:endParaRPr>
                <a:solidFill>
                  <a:srgbClr val="333333"/>
                </a:solidFill>
              </a:endParaRPr>
            </a:p>
            <a:p>
              <a:pPr algn="l" defTabSz="914400">
                <a:defRPr sz="1600">
                  <a:latin typeface="Arial"/>
                  <a:ea typeface="Arial"/>
                  <a:cs typeface="Arial"/>
                  <a:sym typeface="Arial"/>
                </a:defRPr>
              </a:pPr>
              <a:r>
                <a:rPr>
                  <a:solidFill>
                    <a:srgbClr val="808080"/>
                  </a:solidFill>
                </a:rPr>
                <a:t>Tel. (+39) 081 7611241</a:t>
              </a:r>
              <a:endParaRPr>
                <a:solidFill>
                  <a:srgbClr val="333333"/>
                </a:solidFill>
              </a:endParaRPr>
            </a:p>
            <a:p>
              <a:pPr algn="l" defTabSz="914400">
                <a:defRPr sz="1600">
                  <a:latin typeface="Arial"/>
                  <a:ea typeface="Arial"/>
                  <a:cs typeface="Arial"/>
                  <a:sym typeface="Arial"/>
                </a:defRPr>
              </a:pPr>
              <a:r>
                <a:rPr>
                  <a:solidFill>
                    <a:srgbClr val="808080"/>
                  </a:solidFill>
                </a:rPr>
                <a:t>Fax (+39) 081 7614453</a:t>
              </a:r>
            </a:p>
          </p:txBody>
        </p:sp>
        <p:sp>
          <p:nvSpPr>
            <p:cNvPr id="97" name="Shape 97"/>
            <p:cNvSpPr/>
            <p:nvPr/>
          </p:nvSpPr>
          <p:spPr>
            <a:xfrm>
              <a:off x="3825141" y="21500"/>
              <a:ext cx="2921745" cy="461772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8" tIns="45718" rIns="45718" bIns="45718" numCol="1" anchor="t">
              <a:noAutofit/>
            </a:bodyPr>
            <a:lstStyle/>
            <a:p>
              <a:pPr algn="l" defTabSz="914400">
                <a:defRPr sz="1600">
                  <a:latin typeface="Arial"/>
                  <a:ea typeface="Arial"/>
                  <a:cs typeface="Arial"/>
                  <a:sym typeface="Arial"/>
                </a:defRPr>
              </a:pPr>
              <a:r>
                <a:rPr>
                  <a:solidFill>
                    <a:srgbClr val="404040"/>
                  </a:solidFill>
                </a:rPr>
                <a:t>Rome</a:t>
              </a:r>
              <a:endParaRPr>
                <a:solidFill>
                  <a:srgbClr val="333333"/>
                </a:solidFill>
              </a:endParaRPr>
            </a:p>
            <a:p>
              <a:pPr algn="l" defTabSz="914400">
                <a:defRPr sz="1600">
                  <a:latin typeface="Arial"/>
                  <a:ea typeface="Arial"/>
                  <a:cs typeface="Arial"/>
                  <a:sym typeface="Arial"/>
                </a:defRPr>
              </a:pPr>
              <a:r>
                <a:rPr>
                  <a:solidFill>
                    <a:srgbClr val="808080"/>
                  </a:solidFill>
                </a:rPr>
                <a:t>Piazza Cavour, 19</a:t>
              </a:r>
              <a:endParaRPr>
                <a:solidFill>
                  <a:srgbClr val="333333"/>
                </a:solidFill>
              </a:endParaRPr>
            </a:p>
            <a:p>
              <a:pPr algn="l" defTabSz="914400">
                <a:defRPr sz="1600">
                  <a:latin typeface="Arial"/>
                  <a:ea typeface="Arial"/>
                  <a:cs typeface="Arial"/>
                  <a:sym typeface="Arial"/>
                </a:defRPr>
              </a:pPr>
              <a:r>
                <a:rPr>
                  <a:solidFill>
                    <a:srgbClr val="808080"/>
                  </a:solidFill>
                </a:rPr>
                <a:t>Rome - 00193</a:t>
              </a:r>
              <a:endParaRPr>
                <a:solidFill>
                  <a:srgbClr val="333333"/>
                </a:solidFill>
              </a:endParaRPr>
            </a:p>
            <a:p>
              <a:pPr algn="l" defTabSz="914400">
                <a:defRPr sz="1600">
                  <a:latin typeface="Arial"/>
                  <a:ea typeface="Arial"/>
                  <a:cs typeface="Arial"/>
                  <a:sym typeface="Arial"/>
                </a:defRPr>
              </a:pPr>
              <a:r>
                <a:rPr>
                  <a:solidFill>
                    <a:srgbClr val="808080"/>
                  </a:solidFill>
                </a:rPr>
                <a:t>Tel (+39) 06 95550765</a:t>
              </a:r>
              <a:endParaRPr>
                <a:solidFill>
                  <a:srgbClr val="333333"/>
                </a:solidFill>
              </a:endParaRPr>
            </a:p>
            <a:p>
              <a:pPr algn="l" defTabSz="914400">
                <a:defRPr sz="1600">
                  <a:latin typeface="Arial"/>
                  <a:ea typeface="Arial"/>
                  <a:cs typeface="Arial"/>
                  <a:sym typeface="Arial"/>
                </a:defRPr>
              </a:pPr>
              <a:r>
                <a:rPr>
                  <a:solidFill>
                    <a:srgbClr val="808080"/>
                  </a:solidFill>
                </a:rPr>
                <a:t>Fax(+39) 06 95550766</a:t>
              </a:r>
              <a:endParaRPr>
                <a:solidFill>
                  <a:srgbClr val="333333"/>
                </a:solidFill>
              </a:endParaRPr>
            </a:p>
            <a:p>
              <a:pPr algn="l" defTabSz="914400">
                <a:defRPr sz="1600">
                  <a:latin typeface="Arial"/>
                  <a:ea typeface="Arial"/>
                  <a:cs typeface="Arial"/>
                  <a:sym typeface="Arial"/>
                </a:defRPr>
              </a:pPr>
              <a:endParaRPr>
                <a:solidFill>
                  <a:srgbClr val="333333"/>
                </a:solidFill>
              </a:endParaRPr>
            </a:p>
            <a:p>
              <a:pPr algn="l" defTabSz="914400">
                <a:defRPr sz="1600">
                  <a:latin typeface="Arial"/>
                  <a:ea typeface="Arial"/>
                  <a:cs typeface="Arial"/>
                  <a:sym typeface="Arial"/>
                </a:defRPr>
              </a:pPr>
              <a:r>
                <a:rPr>
                  <a:solidFill>
                    <a:srgbClr val="404040"/>
                  </a:solidFill>
                </a:rPr>
                <a:t>Bergamo</a:t>
              </a:r>
              <a:endParaRPr>
                <a:solidFill>
                  <a:srgbClr val="333333"/>
                </a:solidFill>
              </a:endParaRPr>
            </a:p>
            <a:p>
              <a:pPr algn="l" defTabSz="914400">
                <a:defRPr sz="1600">
                  <a:latin typeface="Arial"/>
                  <a:ea typeface="Arial"/>
                  <a:cs typeface="Arial"/>
                  <a:sym typeface="Arial"/>
                </a:defRPr>
              </a:pPr>
              <a:r>
                <a:rPr>
                  <a:solidFill>
                    <a:srgbClr val="808080"/>
                  </a:solidFill>
                </a:rPr>
                <a:t>Via XX Settembre, 18/b</a:t>
              </a:r>
              <a:endParaRPr>
                <a:solidFill>
                  <a:srgbClr val="333333"/>
                </a:solidFill>
              </a:endParaRPr>
            </a:p>
            <a:p>
              <a:pPr algn="l" defTabSz="914400">
                <a:defRPr sz="1600">
                  <a:latin typeface="Arial"/>
                  <a:ea typeface="Arial"/>
                  <a:cs typeface="Arial"/>
                  <a:sym typeface="Arial"/>
                </a:defRPr>
              </a:pPr>
              <a:r>
                <a:rPr>
                  <a:solidFill>
                    <a:srgbClr val="808080"/>
                  </a:solidFill>
                </a:rPr>
                <a:t>Bergamo - 24122</a:t>
              </a:r>
              <a:endParaRPr>
                <a:solidFill>
                  <a:srgbClr val="333333"/>
                </a:solidFill>
              </a:endParaRPr>
            </a:p>
            <a:p>
              <a:pPr algn="l" defTabSz="914400">
                <a:defRPr sz="1600">
                  <a:latin typeface="Arial"/>
                  <a:ea typeface="Arial"/>
                  <a:cs typeface="Arial"/>
                  <a:sym typeface="Arial"/>
                </a:defRPr>
              </a:pPr>
              <a:r>
                <a:rPr>
                  <a:solidFill>
                    <a:srgbClr val="808080"/>
                  </a:solidFill>
                </a:rPr>
                <a:t>Tel. (+39) 02 721441</a:t>
              </a:r>
              <a:endParaRPr>
                <a:solidFill>
                  <a:srgbClr val="333333"/>
                </a:solidFill>
              </a:endParaRPr>
            </a:p>
            <a:p>
              <a:pPr algn="l" defTabSz="914400">
                <a:defRPr sz="1600">
                  <a:latin typeface="Arial"/>
                  <a:ea typeface="Arial"/>
                  <a:cs typeface="Arial"/>
                  <a:sym typeface="Arial"/>
                </a:defRPr>
              </a:pPr>
              <a:r>
                <a:rPr>
                  <a:solidFill>
                    <a:srgbClr val="808080"/>
                  </a:solidFill>
                </a:rPr>
                <a:t>Fax (+39) 02 72144500</a:t>
              </a:r>
            </a:p>
          </p:txBody>
        </p:sp>
      </p:grpSp>
      <p:sp>
        <p:nvSpPr>
          <p:cNvPr id="99" name="Shape 99"/>
          <p:cNvSpPr/>
          <p:nvPr/>
        </p:nvSpPr>
        <p:spPr>
          <a:xfrm>
            <a:off x="3128957" y="7281955"/>
            <a:ext cx="6746886" cy="346684"/>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p>
            <a:pPr defTabSz="457200">
              <a:defRPr sz="1000" i="1">
                <a:latin typeface="Arial"/>
                <a:ea typeface="Arial"/>
                <a:cs typeface="Arial"/>
                <a:sym typeface="Arial"/>
              </a:defRPr>
            </a:pPr>
            <a:r>
              <a:t>This presentation is for training and educational purposes only and does not constitute legal advice.  </a:t>
            </a:r>
          </a:p>
          <a:p>
            <a:pPr defTabSz="457200">
              <a:defRPr sz="1000" i="1">
                <a:latin typeface="Arial"/>
                <a:ea typeface="Arial"/>
                <a:cs typeface="Arial"/>
                <a:sym typeface="Arial"/>
              </a:defRPr>
            </a:pPr>
            <a:r>
              <a:t>The Firm does not hold any responsibility for its use without the involvement of its Partners.</a:t>
            </a:r>
          </a:p>
        </p:txBody>
      </p:sp>
      <p:sp>
        <p:nvSpPr>
          <p:cNvPr id="100" name="Shape 100"/>
          <p:cNvSpPr>
            <a:spLocks noGrp="1"/>
          </p:cNvSpPr>
          <p:nvPr>
            <p:ph type="sldNum" sz="quarter" idx="2"/>
          </p:nvPr>
        </p:nvSpPr>
        <p:spPr>
          <a:xfrm>
            <a:off x="9320107" y="9040141"/>
            <a:ext cx="3034454" cy="520701"/>
          </a:xfrm>
          <a:prstGeom prst="rect">
            <a:avLst/>
          </a:prstGeom>
        </p:spPr>
        <p:txBody>
          <a:bodyPr lIns="65022" tIns="65022" rIns="65022" bIns="65022"/>
          <a:lstStyle>
            <a:lvl1pPr defTabSz="914400"/>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Normal page">
    <p:spTree>
      <p:nvGrpSpPr>
        <p:cNvPr id="1" name=""/>
        <p:cNvGrpSpPr/>
        <p:nvPr/>
      </p:nvGrpSpPr>
      <p:grpSpPr>
        <a:xfrm>
          <a:off x="0" y="0"/>
          <a:ext cx="0" cy="0"/>
          <a:chOff x="0" y="0"/>
          <a:chExt cx="0" cy="0"/>
        </a:xfrm>
      </p:grpSpPr>
      <p:pic>
        <p:nvPicPr>
          <p:cNvPr id="107" name="TOFFOLETTO-POWERPOINT-04.png" descr="TOFFOLETTO-POWERPOINT-04.png"/>
          <p:cNvPicPr>
            <a:picLocks noChangeAspect="1"/>
          </p:cNvPicPr>
          <p:nvPr/>
        </p:nvPicPr>
        <p:blipFill>
          <a:blip r:embed="rId2">
            <a:extLst/>
          </a:blip>
          <a:stretch>
            <a:fillRect/>
          </a:stretch>
        </p:blipFill>
        <p:spPr>
          <a:xfrm>
            <a:off x="-1" y="-1"/>
            <a:ext cx="13004801" cy="9753601"/>
          </a:xfrm>
          <a:prstGeom prst="rect">
            <a:avLst/>
          </a:prstGeom>
          <a:ln w="12700">
            <a:miter lim="400000"/>
          </a:ln>
        </p:spPr>
      </p:pic>
      <p:sp>
        <p:nvSpPr>
          <p:cNvPr id="108" name="Shape 108"/>
          <p:cNvSpPr>
            <a:spLocks noGrp="1"/>
          </p:cNvSpPr>
          <p:nvPr>
            <p:ph type="title"/>
          </p:nvPr>
        </p:nvSpPr>
        <p:spPr>
          <a:xfrm>
            <a:off x="1729457" y="356728"/>
            <a:ext cx="10914099" cy="1593992"/>
          </a:xfrm>
          <a:prstGeom prst="rect">
            <a:avLst/>
          </a:prstGeom>
        </p:spPr>
        <p:txBody>
          <a:bodyPr/>
          <a:lstStyle/>
          <a:p>
            <a:r>
              <a:t>Titolo Testo</a:t>
            </a:r>
          </a:p>
        </p:txBody>
      </p:sp>
      <p:sp>
        <p:nvSpPr>
          <p:cNvPr id="109" name="Shape 109"/>
          <p:cNvSpPr>
            <a:spLocks noGrp="1"/>
          </p:cNvSpPr>
          <p:nvPr>
            <p:ph type="body" idx="1"/>
          </p:nvPr>
        </p:nvSpPr>
        <p:spPr>
          <a:xfrm>
            <a:off x="1729457" y="1950719"/>
            <a:ext cx="10891522" cy="7802882"/>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110" name="Shape 110"/>
          <p:cNvSpPr>
            <a:spLocks noGrp="1"/>
          </p:cNvSpPr>
          <p:nvPr>
            <p:ph type="sldNum" sz="quarter" idx="2"/>
          </p:nvPr>
        </p:nvSpPr>
        <p:spPr>
          <a:prstGeom prst="rect">
            <a:avLst/>
          </a:prstGeom>
        </p:spPr>
        <p:txBody>
          <a:bodyPr/>
          <a:lstStyle/>
          <a:p>
            <a:fld id="{86CB4B4D-7CA3-9044-876B-883B54F8677D}" type="slidenum">
              <a:t>‹N›</a:t>
            </a:fld>
            <a:endParaRPr/>
          </a:p>
        </p:txBody>
      </p:sp>
      <p:sp>
        <p:nvSpPr>
          <p:cNvPr id="111" name="Shape 111"/>
          <p:cNvSpPr/>
          <p:nvPr/>
        </p:nvSpPr>
        <p:spPr>
          <a:xfrm>
            <a:off x="9809709" y="8869573"/>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112" name="Shape 112"/>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TOFFOLETTO-POWERPOINT-04.png" descr="TOFFOLETTO-POWERPOINT-04.png"/>
          <p:cNvPicPr>
            <a:picLocks noChangeAspect="1"/>
          </p:cNvPicPr>
          <p:nvPr/>
        </p:nvPicPr>
        <p:blipFill>
          <a:blip r:embed="rId26">
            <a:extLst/>
          </a:blip>
          <a:stretch>
            <a:fillRect/>
          </a:stretch>
        </p:blipFill>
        <p:spPr>
          <a:xfrm>
            <a:off x="-1" y="-1"/>
            <a:ext cx="13004801" cy="9753601"/>
          </a:xfrm>
          <a:prstGeom prst="rect">
            <a:avLst/>
          </a:prstGeom>
          <a:ln w="12700">
            <a:miter lim="400000"/>
          </a:ln>
        </p:spPr>
      </p:pic>
      <p:sp>
        <p:nvSpPr>
          <p:cNvPr id="3" name="Shape 3"/>
          <p:cNvSpPr>
            <a:spLocks noGrp="1"/>
          </p:cNvSpPr>
          <p:nvPr>
            <p:ph type="sldNum" sz="quarter" idx="2"/>
          </p:nvPr>
        </p:nvSpPr>
        <p:spPr>
          <a:xfrm>
            <a:off x="9753600" y="8974666"/>
            <a:ext cx="3034454" cy="277879"/>
          </a:xfrm>
          <a:prstGeom prst="rect">
            <a:avLst/>
          </a:prstGeom>
          <a:ln w="12700">
            <a:miter lim="400000"/>
          </a:ln>
        </p:spPr>
        <p:txBody>
          <a:bodyPr lIns="65023" tIns="65023" rIns="65023" bIns="65023">
            <a:spAutoFit/>
          </a:bodyPr>
          <a:lstStyle>
            <a:lvl1pPr algn="r" defTabSz="457200">
              <a:defRPr sz="1100">
                <a:solidFill>
                  <a:srgbClr val="FF0000"/>
                </a:solidFill>
                <a:latin typeface="Arial"/>
                <a:ea typeface="Arial"/>
                <a:cs typeface="Arial"/>
                <a:sym typeface="Arial"/>
              </a:defRPr>
            </a:lvl1pPr>
          </a:lstStyle>
          <a:p>
            <a:fld id="{86CB4B4D-7CA3-9044-876B-883B54F8677D}" type="slidenum">
              <a:t>‹N›</a:t>
            </a:fld>
            <a:endParaRPr/>
          </a:p>
        </p:txBody>
      </p:sp>
      <p:sp>
        <p:nvSpPr>
          <p:cNvPr id="4" name="Shape 4"/>
          <p:cNvSpPr/>
          <p:nvPr/>
        </p:nvSpPr>
        <p:spPr>
          <a:xfrm>
            <a:off x="9809709" y="8840674"/>
            <a:ext cx="2922236" cy="147831"/>
          </a:xfrm>
          <a:prstGeom prst="rect">
            <a:avLst/>
          </a:prstGeom>
          <a:gradFill>
            <a:gsLst>
              <a:gs pos="0">
                <a:srgbClr val="FFFFFF"/>
              </a:gs>
              <a:gs pos="35000">
                <a:srgbClr val="FFFFFF"/>
              </a:gs>
              <a:gs pos="100000">
                <a:srgbClr val="FFFFFF"/>
              </a:gs>
            </a:gsLst>
            <a:lin ang="16200000"/>
          </a:gradFill>
          <a:ln w="12700">
            <a:miter lim="400000"/>
          </a:ln>
          <a:extLst>
            <a:ext uri="{C572A759-6A51-4108-AA02-DFA0A04FC94B}">
              <ma14:wrappingTextBoxFlag xmlns="" xmlns:ma14="http://schemas.microsoft.com/office/mac/drawingml/2011/main" val="1"/>
            </a:ext>
          </a:extLst>
        </p:spPr>
        <p:txBody>
          <a:bodyPr lIns="0" tIns="0" rIns="0" bIns="0">
            <a:spAutoFit/>
          </a:bodyPr>
          <a:lstStyle/>
          <a:p>
            <a:pPr algn="l" defTabSz="914400">
              <a:spcBef>
                <a:spcPts val="1900"/>
              </a:spcBef>
              <a:defRPr sz="1100">
                <a:solidFill>
                  <a:srgbClr val="535353"/>
                </a:solidFill>
                <a:latin typeface="Arial"/>
                <a:ea typeface="Arial"/>
                <a:cs typeface="Arial"/>
                <a:sym typeface="Arial"/>
              </a:defRPr>
            </a:pPr>
            <a:r>
              <a:t>www.toffolettodeluca.it  </a:t>
            </a:r>
            <a:r>
              <a:rPr sz="900"/>
              <a:t>| </a:t>
            </a:r>
            <a:r>
              <a:t> www.iuslaboris.com </a:t>
            </a:r>
          </a:p>
        </p:txBody>
      </p:sp>
      <p:sp>
        <p:nvSpPr>
          <p:cNvPr id="5" name="Shape 5"/>
          <p:cNvSpPr/>
          <p:nvPr/>
        </p:nvSpPr>
        <p:spPr>
          <a:xfrm>
            <a:off x="10530082" y="8985868"/>
            <a:ext cx="1994333" cy="255475"/>
          </a:xfrm>
          <a:prstGeom prst="rect">
            <a:avLst/>
          </a:prstGeom>
          <a:ln w="12700">
            <a:miter lim="400000"/>
          </a:ln>
          <a:extLst>
            <a:ext uri="{C572A759-6A51-4108-AA02-DFA0A04FC94B}">
              <ma14:wrappingTextBoxFlag xmlns="" xmlns:ma14="http://schemas.microsoft.com/office/mac/drawingml/2011/main" val="1"/>
            </a:ext>
          </a:extLst>
        </p:spPr>
        <p:txBody>
          <a:bodyPr wrap="none" lIns="72248" tIns="72248" rIns="72248" bIns="72248" anchor="ctr">
            <a:spAutoFit/>
          </a:bodyPr>
          <a:lstStyle>
            <a:lvl1pPr>
              <a:defRPr sz="800">
                <a:solidFill>
                  <a:srgbClr val="3D3D3D"/>
                </a:solidFill>
                <a:latin typeface="Arial"/>
                <a:ea typeface="Arial"/>
                <a:cs typeface="Arial"/>
                <a:sym typeface="Arial"/>
              </a:defRPr>
            </a:lvl1pPr>
          </a:lstStyle>
          <a:p>
            <a:r>
              <a:t>© Toffoletto De Luca Tamajo e Soci 2015</a:t>
            </a:r>
          </a:p>
        </p:txBody>
      </p:sp>
      <p:sp>
        <p:nvSpPr>
          <p:cNvPr id="6" name="Shape 6"/>
          <p:cNvSpPr>
            <a:spLocks noGrp="1"/>
          </p:cNvSpPr>
          <p:nvPr>
            <p:ph type="title"/>
          </p:nvPr>
        </p:nvSpPr>
        <p:spPr>
          <a:xfrm>
            <a:off x="650239" y="390595"/>
            <a:ext cx="11704322" cy="1885245"/>
          </a:xfrm>
          <a:prstGeom prst="rect">
            <a:avLst/>
          </a:prstGeom>
          <a:ln w="12700">
            <a:miter lim="400000"/>
          </a:ln>
          <a:extLst>
            <a:ext uri="{C572A759-6A51-4108-AA02-DFA0A04FC94B}">
              <ma14:wrappingTextBoxFlag xmlns="" xmlns:ma14="http://schemas.microsoft.com/office/mac/drawingml/2011/main" val="1"/>
            </a:ext>
          </a:extLst>
        </p:spPr>
        <p:txBody>
          <a:bodyPr lIns="65023" tIns="65023" rIns="65023" bIns="65023"/>
          <a:lstStyle/>
          <a:p>
            <a:r>
              <a:t>Titolo Testo</a:t>
            </a:r>
          </a:p>
        </p:txBody>
      </p:sp>
      <p:sp>
        <p:nvSpPr>
          <p:cNvPr id="7" name="Shape 7"/>
          <p:cNvSpPr>
            <a:spLocks noGrp="1"/>
          </p:cNvSpPr>
          <p:nvPr>
            <p:ph type="body" idx="1"/>
          </p:nvPr>
        </p:nvSpPr>
        <p:spPr>
          <a:xfrm>
            <a:off x="650239" y="2275839"/>
            <a:ext cx="11704322" cy="7477761"/>
          </a:xfrm>
          <a:prstGeom prst="rect">
            <a:avLst/>
          </a:prstGeom>
          <a:ln w="12700">
            <a:miter lim="400000"/>
          </a:ln>
          <a:extLst>
            <a:ext uri="{C572A759-6A51-4108-AA02-DFA0A04FC94B}">
              <ma14:wrappingTextBoxFlag xmlns="" xmlns:ma14="http://schemas.microsoft.com/office/mac/drawingml/2011/main" val="1"/>
            </a:ext>
          </a:extLst>
        </p:spPr>
        <p:txBody>
          <a:bodyPr lIns="65023" tIns="65023" rIns="65023" bIns="65023"/>
          <a:lstStyle/>
          <a:p>
            <a:r>
              <a:t>Corpo livello uno</a:t>
            </a:r>
          </a:p>
          <a:p>
            <a:pPr lvl="1"/>
            <a:r>
              <a:t>Corpo livello due</a:t>
            </a:r>
          </a:p>
          <a:p>
            <a:pPr lvl="2"/>
            <a:r>
              <a:t>Corpo livello tre</a:t>
            </a:r>
          </a:p>
          <a:p>
            <a:pPr lvl="3"/>
            <a:r>
              <a:t>Corpo livello quattro</a:t>
            </a:r>
          </a:p>
          <a:p>
            <a:pPr lvl="4"/>
            <a:r>
              <a:t>Corpo livello cinque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transition spd="med"/>
  <p:txStyles>
    <p:titleStyle>
      <a:lvl1pPr marL="0" marR="0" indent="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1pPr>
      <a:lvl2pPr marL="0" marR="0" indent="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2pPr>
      <a:lvl3pPr marL="0" marR="0" indent="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3pPr>
      <a:lvl4pPr marL="0" marR="0" indent="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4pPr>
      <a:lvl5pPr marL="0" marR="0" indent="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5pPr>
      <a:lvl6pPr marL="0" marR="0" indent="45720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6pPr>
      <a:lvl7pPr marL="0" marR="0" indent="91440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7pPr>
      <a:lvl8pPr marL="0" marR="0" indent="137160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8pPr>
      <a:lvl9pPr marL="0" marR="0" indent="1828800" algn="l" defTabSz="914400" latinLnBrk="0">
        <a:lnSpc>
          <a:spcPct val="100000"/>
        </a:lnSpc>
        <a:spcBef>
          <a:spcPts val="0"/>
        </a:spcBef>
        <a:spcAft>
          <a:spcPts val="0"/>
        </a:spcAft>
        <a:buClrTx/>
        <a:buSzTx/>
        <a:buFontTx/>
        <a:buNone/>
        <a:tabLst/>
        <a:defRPr sz="3800" b="0" i="0" u="none" strike="noStrike" cap="none" spc="0" baseline="0">
          <a:ln>
            <a:noFill/>
          </a:ln>
          <a:solidFill>
            <a:srgbClr val="333333"/>
          </a:solidFill>
          <a:uFillTx/>
          <a:latin typeface="Arial"/>
          <a:ea typeface="Arial"/>
          <a:cs typeface="Arial"/>
          <a:sym typeface="Arial"/>
        </a:defRPr>
      </a:lvl9pPr>
    </p:titleStyle>
    <p:bodyStyle>
      <a:lvl1pPr marL="342900" marR="0" indent="-3429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1pPr>
      <a:lvl2pPr marL="342900" marR="0" indent="1143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2pPr>
      <a:lvl3pPr marL="342900" marR="0" indent="5715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3pPr>
      <a:lvl4pPr marL="342900" marR="0" indent="10287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4pPr>
      <a:lvl5pPr marL="342900" marR="0" indent="14859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5pPr>
      <a:lvl6pPr marL="342900" marR="0" indent="19431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6pPr>
      <a:lvl7pPr marL="342900" marR="0" indent="24003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7pPr>
      <a:lvl8pPr marL="342900" marR="0" indent="28575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8pPr>
      <a:lvl9pPr marL="342900" marR="0" indent="3314700" algn="l" defTabSz="914400" latinLnBrk="0">
        <a:lnSpc>
          <a:spcPct val="100000"/>
        </a:lnSpc>
        <a:spcBef>
          <a:spcPts val="0"/>
        </a:spcBef>
        <a:spcAft>
          <a:spcPts val="0"/>
        </a:spcAft>
        <a:buClrTx/>
        <a:buSzTx/>
        <a:buFontTx/>
        <a:buNone/>
        <a:tabLst/>
        <a:defRPr sz="2800" b="0" i="0" u="none" strike="noStrike" cap="none" spc="0" baseline="0">
          <a:ln>
            <a:noFill/>
          </a:ln>
          <a:solidFill>
            <a:srgbClr val="333333"/>
          </a:solidFill>
          <a:uFillTx/>
          <a:latin typeface="Arial"/>
          <a:ea typeface="Arial"/>
          <a:cs typeface="Arial"/>
          <a:sym typeface="Arial"/>
        </a:defRPr>
      </a:lvl9pPr>
    </p:bodyStyle>
    <p:otherStyle>
      <a:lvl1pPr marL="0" marR="0" indent="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1pPr>
      <a:lvl2pPr marL="0" marR="0" indent="45720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2pPr>
      <a:lvl3pPr marL="0" marR="0" indent="91440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3pPr>
      <a:lvl4pPr marL="0" marR="0" indent="137160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4pPr>
      <a:lvl5pPr marL="0" marR="0" indent="182880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5pPr>
      <a:lvl6pPr marL="0" marR="0" indent="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6pPr>
      <a:lvl7pPr marL="0" marR="0" indent="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7pPr>
      <a:lvl8pPr marL="0" marR="0" indent="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8pPr>
      <a:lvl9pPr marL="0" marR="0" indent="0" algn="r" defTabSz="457200" latinLnBrk="0">
        <a:lnSpc>
          <a:spcPct val="100000"/>
        </a:lnSpc>
        <a:spcBef>
          <a:spcPts val="0"/>
        </a:spcBef>
        <a:spcAft>
          <a:spcPts val="0"/>
        </a:spcAft>
        <a:buClrTx/>
        <a:buSzTx/>
        <a:buFontTx/>
        <a:buNone/>
        <a:tabLst/>
        <a:defRPr sz="11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http://co.co.co" TargetMode="External"/><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Shape 302"/>
          <p:cNvSpPr/>
          <p:nvPr/>
        </p:nvSpPr>
        <p:spPr>
          <a:xfrm>
            <a:off x="1962844" y="3836944"/>
            <a:ext cx="7852818" cy="2714712"/>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algn="l">
              <a:defRPr sz="3800" b="1">
                <a:solidFill>
                  <a:srgbClr val="FF2600"/>
                </a:solidFill>
                <a:latin typeface="Arial"/>
                <a:ea typeface="Arial"/>
                <a:cs typeface="Arial"/>
                <a:sym typeface="Arial"/>
              </a:defRPr>
            </a:pPr>
            <a:r>
              <a:t>La nuova disciplina del lavoro autonomo: le collaborazioni organizzate dal committente </a:t>
            </a:r>
          </a:p>
          <a:p>
            <a:pPr algn="l">
              <a:defRPr sz="3800" b="1">
                <a:solidFill>
                  <a:srgbClr val="FF2600"/>
                </a:solidFill>
                <a:latin typeface="Arial"/>
                <a:ea typeface="Arial"/>
                <a:cs typeface="Arial"/>
                <a:sym typeface="Arial"/>
              </a:defRPr>
            </a:pPr>
            <a:r>
              <a:t>e l’associazione in partecipazione</a:t>
            </a:r>
          </a:p>
        </p:txBody>
      </p:sp>
      <p:sp>
        <p:nvSpPr>
          <p:cNvPr id="303" name="Shape 303"/>
          <p:cNvSpPr/>
          <p:nvPr/>
        </p:nvSpPr>
        <p:spPr>
          <a:xfrm>
            <a:off x="2090886" y="7580951"/>
            <a:ext cx="2465984" cy="382898"/>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defRPr sz="2600" i="1">
                <a:latin typeface="Arial"/>
                <a:ea typeface="Arial"/>
                <a:cs typeface="Arial"/>
                <a:sym typeface="Arial"/>
              </a:defRPr>
            </a:lvl1pPr>
          </a:lstStyle>
          <a:p>
            <a:r>
              <a:t>Avv. Aldo Bottini </a:t>
            </a:r>
          </a:p>
        </p:txBody>
      </p:sp>
      <p:sp>
        <p:nvSpPr>
          <p:cNvPr id="304" name="Shape 304"/>
          <p:cNvSpPr/>
          <p:nvPr/>
        </p:nvSpPr>
        <p:spPr>
          <a:xfrm>
            <a:off x="2508250" y="8610600"/>
            <a:ext cx="7470775" cy="321060"/>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l" defTabSz="457200">
              <a:defRPr sz="2200">
                <a:solidFill>
                  <a:srgbClr val="FF1300"/>
                </a:solidFill>
                <a:latin typeface="Arial"/>
                <a:ea typeface="Arial"/>
                <a:cs typeface="Arial"/>
                <a:sym typeface="Arial"/>
              </a:defRPr>
            </a:lvl1pPr>
          </a:lstStyle>
          <a:p>
            <a:pPr>
              <a:defRPr>
                <a:solidFill>
                  <a:srgbClr val="000000"/>
                </a:solidFill>
              </a:defRPr>
            </a:pPr>
            <a:r>
              <a:rPr>
                <a:solidFill>
                  <a:srgbClr val="FF1300"/>
                </a:solidFill>
              </a:rPr>
              <a:t>Como, 15 marzo 2016 </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Shape 342"/>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10</a:t>
            </a:fld>
            <a:endParaRPr sz="1100">
              <a:solidFill>
                <a:srgbClr val="FFFFFF"/>
              </a:solidFill>
            </a:endParaRPr>
          </a:p>
        </p:txBody>
      </p:sp>
      <p:sp>
        <p:nvSpPr>
          <p:cNvPr id="343" name="Shape 343"/>
          <p:cNvSpPr/>
          <p:nvPr/>
        </p:nvSpPr>
        <p:spPr>
          <a:xfrm>
            <a:off x="1810090" y="3041116"/>
            <a:ext cx="10773173" cy="2729490"/>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342900" indent="-342900" algn="just" defTabSz="457200">
              <a:spcBef>
                <a:spcPts val="1300"/>
              </a:spcBef>
              <a:buSzPct val="100000"/>
              <a:buBlip>
                <a:blip r:embed="rId2"/>
              </a:buBlip>
              <a:defRPr sz="3300">
                <a:latin typeface="Arial"/>
                <a:ea typeface="Arial"/>
                <a:cs typeface="Arial"/>
                <a:sym typeface="Arial"/>
              </a:defRPr>
            </a:pPr>
            <a:r>
              <a:t>Etero-direzione: elemento identificativo della subordinazione </a:t>
            </a:r>
          </a:p>
          <a:p>
            <a:pPr marL="342900" indent="-342900" algn="just" defTabSz="457200">
              <a:spcBef>
                <a:spcPts val="1300"/>
              </a:spcBef>
              <a:buSzPct val="100000"/>
              <a:buBlip>
                <a:blip r:embed="rId2"/>
              </a:buBlip>
              <a:defRPr sz="3300">
                <a:latin typeface="Arial"/>
                <a:ea typeface="Arial"/>
                <a:cs typeface="Arial"/>
                <a:sym typeface="Arial"/>
              </a:defRPr>
            </a:pPr>
            <a:r>
              <a:t>Coordinamento: compatibile con l’autonomia</a:t>
            </a:r>
          </a:p>
          <a:p>
            <a:pPr marL="342900" indent="-342900" algn="just" defTabSz="457200">
              <a:spcBef>
                <a:spcPts val="1300"/>
              </a:spcBef>
              <a:buSzPct val="100000"/>
              <a:buBlip>
                <a:blip r:embed="rId2"/>
              </a:buBlip>
              <a:defRPr sz="3300">
                <a:latin typeface="Arial"/>
                <a:ea typeface="Arial"/>
                <a:cs typeface="Arial"/>
                <a:sym typeface="Arial"/>
              </a:defRPr>
            </a:pPr>
            <a:r>
              <a:t>Etero-organizzazione: determina l’applicazione della disciplina del lavoro subordinato</a:t>
            </a:r>
          </a:p>
        </p:txBody>
      </p:sp>
      <p:sp>
        <p:nvSpPr>
          <p:cNvPr id="344" name="Shape 344"/>
          <p:cNvSpPr>
            <a:spLocks noGrp="1"/>
          </p:cNvSpPr>
          <p:nvPr>
            <p:ph type="title"/>
          </p:nvPr>
        </p:nvSpPr>
        <p:spPr>
          <a:xfrm>
            <a:off x="1275879" y="509128"/>
            <a:ext cx="11517845" cy="1365541"/>
          </a:xfrm>
          <a:prstGeom prst="rect">
            <a:avLst/>
          </a:prstGeom>
        </p:spPr>
        <p:txBody>
          <a:bodyPr/>
          <a:lstStyle>
            <a:lvl1pPr algn="just">
              <a:defRPr sz="3400" b="1">
                <a:solidFill>
                  <a:srgbClr val="FF2600"/>
                </a:solidFill>
              </a:defRPr>
            </a:lvl1pPr>
          </a:lstStyle>
          <a:p>
            <a:r>
              <a:t>I concetti chiave</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43">
                                            <p:bg/>
                                          </p:spTgt>
                                        </p:tgtEl>
                                        <p:attrNameLst>
                                          <p:attrName>style.visibility</p:attrName>
                                        </p:attrNameLst>
                                      </p:cBhvr>
                                      <p:to>
                                        <p:strVal val="visible"/>
                                      </p:to>
                                    </p:set>
                                    <p:anim calcmode="lin" valueType="num">
                                      <p:cBhvr>
                                        <p:cTn id="7" dur="1000" fill="hold"/>
                                        <p:tgtEl>
                                          <p:spTgt spid="343">
                                            <p:bg/>
                                          </p:spTgt>
                                        </p:tgtEl>
                                        <p:attrNameLst>
                                          <p:attrName>ppt_x</p:attrName>
                                        </p:attrNameLst>
                                      </p:cBhvr>
                                      <p:tavLst>
                                        <p:tav tm="0">
                                          <p:val>
                                            <p:strVal val="0-#ppt_w/2"/>
                                          </p:val>
                                        </p:tav>
                                        <p:tav tm="100000">
                                          <p:val>
                                            <p:strVal val="#ppt_x"/>
                                          </p:val>
                                        </p:tav>
                                      </p:tavLst>
                                    </p:anim>
                                    <p:anim calcmode="lin" valueType="num">
                                      <p:cBhvr>
                                        <p:cTn id="8" dur="1000" fill="hold"/>
                                        <p:tgtEl>
                                          <p:spTgt spid="343">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343">
                                            <p:txEl>
                                              <p:pRg st="0" end="0"/>
                                            </p:txEl>
                                          </p:spTgt>
                                        </p:tgtEl>
                                        <p:attrNameLst>
                                          <p:attrName>style.visibility</p:attrName>
                                        </p:attrNameLst>
                                      </p:cBhvr>
                                      <p:to>
                                        <p:strVal val="visible"/>
                                      </p:to>
                                    </p:set>
                                    <p:anim calcmode="lin" valueType="num">
                                      <p:cBhvr>
                                        <p:cTn id="11" dur="1000" fill="hold"/>
                                        <p:tgtEl>
                                          <p:spTgt spid="343">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34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1" nodeType="afterEffect">
                                  <p:stCondLst>
                                    <p:cond delay="0"/>
                                  </p:stCondLst>
                                  <p:iterate>
                                    <p:tmAbs val="0"/>
                                  </p:iterate>
                                  <p:childTnLst>
                                    <p:set>
                                      <p:cBhvr>
                                        <p:cTn id="15" fill="hold"/>
                                        <p:tgtEl>
                                          <p:spTgt spid="343">
                                            <p:txEl>
                                              <p:pRg st="1" end="1"/>
                                            </p:txEl>
                                          </p:spTgt>
                                        </p:tgtEl>
                                        <p:attrNameLst>
                                          <p:attrName>style.visibility</p:attrName>
                                        </p:attrNameLst>
                                      </p:cBhvr>
                                      <p:to>
                                        <p:strVal val="visible"/>
                                      </p:to>
                                    </p:set>
                                    <p:anim calcmode="lin" valueType="num">
                                      <p:cBhvr>
                                        <p:cTn id="16" dur="1000" fill="hold"/>
                                        <p:tgtEl>
                                          <p:spTgt spid="343">
                                            <p:txEl>
                                              <p:pRg st="1" end="1"/>
                                            </p:txEl>
                                          </p:spTgt>
                                        </p:tgtEl>
                                        <p:attrNameLst>
                                          <p:attrName>ppt_x</p:attrName>
                                        </p:attrNameLst>
                                      </p:cBhvr>
                                      <p:tavLst>
                                        <p:tav tm="0">
                                          <p:val>
                                            <p:strVal val="0-#ppt_w/2"/>
                                          </p:val>
                                        </p:tav>
                                        <p:tav tm="100000">
                                          <p:val>
                                            <p:strVal val="#ppt_x"/>
                                          </p:val>
                                        </p:tav>
                                      </p:tavLst>
                                    </p:anim>
                                    <p:anim calcmode="lin" valueType="num">
                                      <p:cBhvr>
                                        <p:cTn id="17" dur="1000" fill="hold"/>
                                        <p:tgtEl>
                                          <p:spTgt spid="343">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8" fill="hold" grpId="1" nodeType="afterEffect">
                                  <p:stCondLst>
                                    <p:cond delay="0"/>
                                  </p:stCondLst>
                                  <p:iterate>
                                    <p:tmAbs val="0"/>
                                  </p:iterate>
                                  <p:childTnLst>
                                    <p:set>
                                      <p:cBhvr>
                                        <p:cTn id="20" fill="hold"/>
                                        <p:tgtEl>
                                          <p:spTgt spid="343">
                                            <p:txEl>
                                              <p:pRg st="2" end="2"/>
                                            </p:txEl>
                                          </p:spTgt>
                                        </p:tgtEl>
                                        <p:attrNameLst>
                                          <p:attrName>style.visibility</p:attrName>
                                        </p:attrNameLst>
                                      </p:cBhvr>
                                      <p:to>
                                        <p:strVal val="visible"/>
                                      </p:to>
                                    </p:set>
                                    <p:anim calcmode="lin" valueType="num">
                                      <p:cBhvr>
                                        <p:cTn id="21" dur="1000" fill="hold"/>
                                        <p:tgtEl>
                                          <p:spTgt spid="343">
                                            <p:txEl>
                                              <p:pRg st="2" end="2"/>
                                            </p:txEl>
                                          </p:spTgt>
                                        </p:tgtEl>
                                        <p:attrNameLst>
                                          <p:attrName>ppt_x</p:attrName>
                                        </p:attrNameLst>
                                      </p:cBhvr>
                                      <p:tavLst>
                                        <p:tav tm="0">
                                          <p:val>
                                            <p:strVal val="0-#ppt_w/2"/>
                                          </p:val>
                                        </p:tav>
                                        <p:tav tm="100000">
                                          <p:val>
                                            <p:strVal val="#ppt_x"/>
                                          </p:val>
                                        </p:tav>
                                      </p:tavLst>
                                    </p:anim>
                                    <p:anim calcmode="lin" valueType="num">
                                      <p:cBhvr>
                                        <p:cTn id="22" dur="1000" fill="hold"/>
                                        <p:tgtEl>
                                          <p:spTgt spid="3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Shape 346"/>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11</a:t>
            </a:fld>
            <a:endParaRPr sz="1100">
              <a:solidFill>
                <a:srgbClr val="FFFFFF"/>
              </a:solidFill>
            </a:endParaRPr>
          </a:p>
        </p:txBody>
      </p:sp>
      <p:sp>
        <p:nvSpPr>
          <p:cNvPr id="347" name="Shape 347"/>
          <p:cNvSpPr>
            <a:spLocks noGrp="1"/>
          </p:cNvSpPr>
          <p:nvPr>
            <p:ph type="title"/>
          </p:nvPr>
        </p:nvSpPr>
        <p:spPr>
          <a:xfrm>
            <a:off x="1680053" y="547228"/>
            <a:ext cx="10940094" cy="1593992"/>
          </a:xfrm>
          <a:prstGeom prst="rect">
            <a:avLst/>
          </a:prstGeom>
        </p:spPr>
        <p:txBody>
          <a:bodyPr/>
          <a:lstStyle>
            <a:lvl1pPr algn="just">
              <a:defRPr b="1">
                <a:solidFill>
                  <a:srgbClr val="FF2600"/>
                </a:solidFill>
              </a:defRPr>
            </a:lvl1pPr>
          </a:lstStyle>
          <a:p>
            <a:r>
              <a:t>L’etero-direzione</a:t>
            </a:r>
          </a:p>
        </p:txBody>
      </p:sp>
      <p:sp>
        <p:nvSpPr>
          <p:cNvPr id="348" name="Shape 348"/>
          <p:cNvSpPr/>
          <p:nvPr/>
        </p:nvSpPr>
        <p:spPr>
          <a:xfrm>
            <a:off x="1939280" y="2253093"/>
            <a:ext cx="10218440" cy="524741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500" b="1">
                <a:solidFill>
                  <a:srgbClr val="363744"/>
                </a:solidFill>
                <a:latin typeface="Arial"/>
                <a:ea typeface="Arial"/>
                <a:cs typeface="Arial"/>
                <a:sym typeface="Arial"/>
              </a:defRPr>
            </a:pPr>
            <a:r>
              <a:t>Cass. civ., sez. lav., 17-06-2010, n. 14639</a:t>
            </a:r>
            <a:endParaRPr b="0"/>
          </a:p>
          <a:p>
            <a:pPr algn="just" defTabSz="457200">
              <a:defRPr sz="2500">
                <a:solidFill>
                  <a:srgbClr val="363744"/>
                </a:solidFill>
                <a:latin typeface="Arial"/>
                <a:ea typeface="Arial"/>
                <a:cs typeface="Arial"/>
                <a:sym typeface="Arial"/>
              </a:defRPr>
            </a:pPr>
            <a:r>
              <a:t>Premesso che ogni attività umana economicamente rilevante può essere oggetto sia di rapporto di lavoro subordinato sia di rapporto di lavoro autonomo, a seconda delle modalità del suo svolgimento, costituisce requisito fondamentale del rapporto di lavoro subordinato, ai fini della sua distinzione dal rapporto di lavoro autonomo, </a:t>
            </a:r>
            <a:r>
              <a:rPr b="1"/>
              <a:t>il vincolo di soggezione del lavoratore al potere direttivo, organizzativo e disciplinare del datore di lavoro</a:t>
            </a:r>
            <a:r>
              <a:t>, il quale discende dall’emanazione di ordini specifici, oltre che dall’esercizio di un’assidua attività di vigilanza e di controllo dell’esecuzione delle prestazioni lavorative e che elementi quali l’assenza del rischio, l’osservanza di un orario e la cadenza e la misura fissa della retribuzione assumono natura meramente sussidiaria e non decisiva.</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Shape 350"/>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12</a:t>
            </a:fld>
            <a:endParaRPr sz="1100">
              <a:solidFill>
                <a:srgbClr val="FFFFFF"/>
              </a:solidFill>
            </a:endParaRPr>
          </a:p>
        </p:txBody>
      </p:sp>
      <p:sp>
        <p:nvSpPr>
          <p:cNvPr id="351" name="Shape 351"/>
          <p:cNvSpPr>
            <a:spLocks noGrp="1"/>
          </p:cNvSpPr>
          <p:nvPr>
            <p:ph type="title"/>
          </p:nvPr>
        </p:nvSpPr>
        <p:spPr>
          <a:xfrm>
            <a:off x="1680053" y="547228"/>
            <a:ext cx="10940094" cy="1593992"/>
          </a:xfrm>
          <a:prstGeom prst="rect">
            <a:avLst/>
          </a:prstGeom>
        </p:spPr>
        <p:txBody>
          <a:bodyPr/>
          <a:lstStyle>
            <a:lvl1pPr algn="just">
              <a:defRPr b="1">
                <a:solidFill>
                  <a:srgbClr val="FF2600"/>
                </a:solidFill>
              </a:defRPr>
            </a:lvl1pPr>
          </a:lstStyle>
          <a:p>
            <a:r>
              <a:t>Il coordinamento</a:t>
            </a:r>
          </a:p>
        </p:txBody>
      </p:sp>
      <p:sp>
        <p:nvSpPr>
          <p:cNvPr id="352" name="Shape 352"/>
          <p:cNvSpPr/>
          <p:nvPr/>
        </p:nvSpPr>
        <p:spPr>
          <a:xfrm>
            <a:off x="1939280" y="2862693"/>
            <a:ext cx="10218440" cy="402821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400" b="1">
                <a:solidFill>
                  <a:srgbClr val="363744"/>
                </a:solidFill>
                <a:latin typeface="Arial"/>
                <a:ea typeface="Arial"/>
                <a:cs typeface="Arial"/>
                <a:sym typeface="Arial"/>
              </a:defRPr>
            </a:pPr>
            <a:r>
              <a:t>Cass. civ., sez. lav., 29-10-2014, n. 23021</a:t>
            </a:r>
          </a:p>
          <a:p>
            <a:pPr algn="just" defTabSz="457200">
              <a:defRPr sz="2400" b="1">
                <a:solidFill>
                  <a:srgbClr val="363744"/>
                </a:solidFill>
                <a:latin typeface="Arial"/>
                <a:ea typeface="Arial"/>
                <a:cs typeface="Arial"/>
                <a:sym typeface="Arial"/>
              </a:defRPr>
            </a:pPr>
            <a:r>
              <a:rPr b="0"/>
              <a:t>Si configura un rapporto di lavoro autonomo, con conseguente esclusione della subordinazione, nel caso di prestazione lavorativa svolta </a:t>
            </a:r>
            <a:r>
              <a:t>con modalità discontinue e con estrema variabilità dei compensi corrisposti</a:t>
            </a:r>
            <a:r>
              <a:rPr b="0"/>
              <a:t>, non rilevando in senso contrario né la compilazione del c.d. time sheet (funzionale solo alla determinazione dei compensi), </a:t>
            </a:r>
            <a:r>
              <a:t>né il fatto che il committente o i suoi preposti impartissero, attraverso messaggi di posta elettronica, direttive di condotta, risultando queste ultime di carattere strettamente tecnico e non vincolante</a:t>
            </a:r>
            <a:r>
              <a:rPr b="0"/>
              <a:t>.</a:t>
            </a:r>
          </a:p>
          <a:p>
            <a:pPr algn="just" defTabSz="457200">
              <a:defRPr sz="2500">
                <a:solidFill>
                  <a:srgbClr val="363744"/>
                </a:solidFill>
                <a:latin typeface="Arial"/>
                <a:ea typeface="Arial"/>
                <a:cs typeface="Arial"/>
                <a:sym typeface="Arial"/>
              </a:defRPr>
            </a:pPr>
            <a:endParaRPr b="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Shape 354"/>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13</a:t>
            </a:fld>
            <a:endParaRPr sz="1100">
              <a:solidFill>
                <a:srgbClr val="FFFFFF"/>
              </a:solidFill>
            </a:endParaRPr>
          </a:p>
        </p:txBody>
      </p:sp>
      <p:sp>
        <p:nvSpPr>
          <p:cNvPr id="355" name="Shape 355"/>
          <p:cNvSpPr>
            <a:spLocks noGrp="1"/>
          </p:cNvSpPr>
          <p:nvPr>
            <p:ph type="title"/>
          </p:nvPr>
        </p:nvSpPr>
        <p:spPr>
          <a:xfrm>
            <a:off x="1680053" y="547228"/>
            <a:ext cx="10940094" cy="1593992"/>
          </a:xfrm>
          <a:prstGeom prst="rect">
            <a:avLst/>
          </a:prstGeom>
        </p:spPr>
        <p:txBody>
          <a:bodyPr/>
          <a:lstStyle>
            <a:lvl1pPr algn="just">
              <a:defRPr b="1">
                <a:solidFill>
                  <a:srgbClr val="FF2600"/>
                </a:solidFill>
              </a:defRPr>
            </a:lvl1pPr>
          </a:lstStyle>
          <a:p>
            <a:r>
              <a:t>Il coordinamento</a:t>
            </a:r>
          </a:p>
        </p:txBody>
      </p:sp>
      <p:sp>
        <p:nvSpPr>
          <p:cNvPr id="356" name="Shape 356"/>
          <p:cNvSpPr/>
          <p:nvPr/>
        </p:nvSpPr>
        <p:spPr>
          <a:xfrm>
            <a:off x="1951980" y="1960993"/>
            <a:ext cx="10218440" cy="651741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400" b="1">
                <a:solidFill>
                  <a:srgbClr val="363744"/>
                </a:solidFill>
                <a:latin typeface="Arial"/>
                <a:ea typeface="Arial"/>
                <a:cs typeface="Arial"/>
                <a:sym typeface="Arial"/>
              </a:defRPr>
            </a:pPr>
            <a:r>
              <a:t>Cass. civ., sez. lav., 22-12-2009, n. 26986</a:t>
            </a:r>
            <a:endParaRPr b="0"/>
          </a:p>
          <a:p>
            <a:pPr algn="just" defTabSz="457200">
              <a:defRPr sz="2400">
                <a:solidFill>
                  <a:srgbClr val="363744"/>
                </a:solidFill>
                <a:latin typeface="Arial"/>
                <a:ea typeface="Arial"/>
                <a:cs typeface="Arial"/>
                <a:sym typeface="Arial"/>
              </a:defRPr>
            </a:pPr>
            <a:r>
              <a:t>In tema di distinzione tra rapporto di lavoro subordinato e rapporto di lavoro parasubordinato, l’organizzazione del lavoro attraverso disposizioni o direttive - ove le stesse non siano assolutamente pregnanti ed assidue, traducendosi in un’attività di direzione costante e cogente atta a privare il lavoratore di qualsiasi autonomia - costituisce una modalità di coordinamento e di eterodirezione propria di qualsiasi organizzazione aziendale e si configura quale semplice potere di sovraordinazione e di coordinamento, di per sé compatibile con altri tipi di rapporto, e non già quale potere direttivo e disciplinare, dovendosi ritenere che quest’ultimo debba manifestarsi con ordini specifici, reiterati ed intrinsecamente inerenti alla prestazione lavorativa e on con mere direttive di carattere generale, mentre, a sua volta, </a:t>
            </a:r>
            <a:r>
              <a:rPr b="1"/>
              <a:t>la potestà organizzativa deve concretizzarsi in un effettivo inserimento del lavoratore nell’organizzazione aziendale e non in un mero coordinamento della sua attività</a:t>
            </a:r>
            <a:r>
              <a:t>.</a:t>
            </a:r>
          </a:p>
          <a:p>
            <a:pPr algn="just" defTabSz="457200">
              <a:defRPr sz="2400" b="1">
                <a:solidFill>
                  <a:srgbClr val="363744"/>
                </a:solidFill>
                <a:latin typeface="Arial"/>
                <a:ea typeface="Arial"/>
                <a:cs typeface="Arial"/>
                <a:sym typeface="Arial"/>
              </a:defRPr>
            </a:pPr>
            <a:endParaRPr b="0"/>
          </a:p>
          <a:p>
            <a:pPr algn="just" defTabSz="457200">
              <a:defRPr sz="2500">
                <a:solidFill>
                  <a:srgbClr val="363744"/>
                </a:solidFill>
                <a:latin typeface="Arial"/>
                <a:ea typeface="Arial"/>
                <a:cs typeface="Arial"/>
                <a:sym typeface="Arial"/>
              </a:defRPr>
            </a:pPr>
            <a:endParaRPr b="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Shape 35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14</a:t>
            </a:fld>
            <a:endParaRPr sz="1100">
              <a:solidFill>
                <a:srgbClr val="FFFFFF"/>
              </a:solidFill>
            </a:endParaRPr>
          </a:p>
        </p:txBody>
      </p:sp>
      <p:sp>
        <p:nvSpPr>
          <p:cNvPr id="359" name="Shape 359"/>
          <p:cNvSpPr>
            <a:spLocks noGrp="1"/>
          </p:cNvSpPr>
          <p:nvPr>
            <p:ph type="title"/>
          </p:nvPr>
        </p:nvSpPr>
        <p:spPr>
          <a:xfrm>
            <a:off x="968853" y="572628"/>
            <a:ext cx="12235494" cy="1593992"/>
          </a:xfrm>
          <a:prstGeom prst="rect">
            <a:avLst/>
          </a:prstGeom>
        </p:spPr>
        <p:txBody>
          <a:bodyPr/>
          <a:lstStyle>
            <a:lvl1pPr algn="just">
              <a:defRPr b="1">
                <a:solidFill>
                  <a:srgbClr val="FF2600"/>
                </a:solidFill>
              </a:defRPr>
            </a:lvl1pPr>
          </a:lstStyle>
          <a:p>
            <a:r>
              <a:t>Confine tra coordinamento d etero-organizzazione</a:t>
            </a:r>
          </a:p>
        </p:txBody>
      </p:sp>
      <p:sp>
        <p:nvSpPr>
          <p:cNvPr id="360" name="Shape 360"/>
          <p:cNvSpPr/>
          <p:nvPr/>
        </p:nvSpPr>
        <p:spPr>
          <a:xfrm>
            <a:off x="1634480" y="1657232"/>
            <a:ext cx="10218440" cy="570253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182879" indent="-182879" defTabSz="457200">
              <a:defRPr sz="3000" b="1">
                <a:solidFill>
                  <a:srgbClr val="363744"/>
                </a:solidFill>
                <a:latin typeface="Arial"/>
                <a:ea typeface="Arial"/>
                <a:cs typeface="Arial"/>
                <a:sym typeface="Arial"/>
              </a:defRPr>
            </a:pPr>
            <a:r>
              <a:t>Imposizione </a:t>
            </a:r>
            <a:r>
              <a:rPr b="0"/>
              <a:t>di orario di lavoro e presenza sul luogo di lavoro all’interno dell’azienda = etero-organizzazione</a:t>
            </a:r>
          </a:p>
          <a:p>
            <a:pPr marL="182879" indent="-182879" defTabSz="457200">
              <a:defRPr sz="3000" b="1">
                <a:solidFill>
                  <a:srgbClr val="363744"/>
                </a:solidFill>
                <a:latin typeface="Arial"/>
                <a:ea typeface="Arial"/>
                <a:cs typeface="Arial"/>
                <a:sym typeface="Arial"/>
              </a:defRPr>
            </a:pPr>
            <a:endParaRPr b="0"/>
          </a:p>
          <a:p>
            <a:pPr marL="182879" indent="-182879" defTabSz="457200">
              <a:defRPr sz="3000" b="1">
                <a:solidFill>
                  <a:srgbClr val="363744"/>
                </a:solidFill>
                <a:latin typeface="Arial"/>
                <a:ea typeface="Arial"/>
                <a:cs typeface="Arial"/>
                <a:sym typeface="Arial"/>
              </a:defRPr>
            </a:pPr>
            <a:endParaRPr b="0"/>
          </a:p>
          <a:p>
            <a:pPr marL="182879" indent="-182879" defTabSz="457200">
              <a:defRPr sz="3000" b="1">
                <a:solidFill>
                  <a:srgbClr val="363744"/>
                </a:solidFill>
                <a:latin typeface="Arial"/>
                <a:ea typeface="Arial"/>
                <a:cs typeface="Arial"/>
                <a:sym typeface="Arial"/>
              </a:defRPr>
            </a:pPr>
            <a:endParaRPr b="0"/>
          </a:p>
          <a:p>
            <a:pPr marL="182879" indent="-182879" defTabSz="457200">
              <a:defRPr sz="3000" b="1">
                <a:solidFill>
                  <a:srgbClr val="363744"/>
                </a:solidFill>
                <a:latin typeface="Arial"/>
                <a:ea typeface="Arial"/>
                <a:cs typeface="Arial"/>
                <a:sym typeface="Arial"/>
              </a:defRPr>
            </a:pPr>
            <a:endParaRPr b="0"/>
          </a:p>
          <a:p>
            <a:pPr marL="182879" indent="-182879" defTabSz="457200">
              <a:defRPr sz="3000" b="1">
                <a:solidFill>
                  <a:srgbClr val="363744"/>
                </a:solidFill>
                <a:latin typeface="Arial"/>
                <a:ea typeface="Arial"/>
                <a:cs typeface="Arial"/>
                <a:sym typeface="Arial"/>
              </a:defRPr>
            </a:pPr>
            <a:endParaRPr b="0"/>
          </a:p>
          <a:p>
            <a:pPr marL="182879" indent="-182879" defTabSz="457200">
              <a:defRPr sz="3000" b="1">
                <a:solidFill>
                  <a:srgbClr val="363744"/>
                </a:solidFill>
                <a:latin typeface="Arial"/>
                <a:ea typeface="Arial"/>
                <a:cs typeface="Arial"/>
                <a:sym typeface="Arial"/>
              </a:defRPr>
            </a:pPr>
            <a:endParaRPr b="0"/>
          </a:p>
          <a:p>
            <a:pPr marL="182879" indent="-182879" defTabSz="457200">
              <a:defRPr sz="3000" b="1">
                <a:solidFill>
                  <a:srgbClr val="363744"/>
                </a:solidFill>
                <a:latin typeface="Arial"/>
                <a:ea typeface="Arial"/>
                <a:cs typeface="Arial"/>
                <a:sym typeface="Arial"/>
              </a:defRPr>
            </a:pPr>
            <a:endParaRPr b="0"/>
          </a:p>
          <a:p>
            <a:pPr marL="182879" indent="-182879" algn="just" defTabSz="457200">
              <a:defRPr sz="3000" b="1">
                <a:solidFill>
                  <a:srgbClr val="363744"/>
                </a:solidFill>
                <a:latin typeface="Arial"/>
                <a:ea typeface="Arial"/>
                <a:cs typeface="Arial"/>
                <a:sym typeface="Arial"/>
              </a:defRPr>
            </a:pPr>
            <a:r>
              <a:rPr b="0"/>
              <a:t>Possibile spazio per un coordinamento che non sia etero - organizzazione: coordinamento non imposto dal committente ma concordato tra le parti o scelto autonomamente dal collaboratore </a:t>
            </a:r>
          </a:p>
        </p:txBody>
      </p:sp>
      <p:sp>
        <p:nvSpPr>
          <p:cNvPr id="361" name="Shape 361"/>
          <p:cNvSpPr/>
          <p:nvPr/>
        </p:nvSpPr>
        <p:spPr>
          <a:xfrm>
            <a:off x="6743700" y="2915513"/>
            <a:ext cx="1" cy="2658180"/>
          </a:xfrm>
          <a:prstGeom prst="line">
            <a:avLst/>
          </a:prstGeom>
          <a:ln w="76200">
            <a:solidFill>
              <a:srgbClr val="535353"/>
            </a:solidFill>
            <a:miter lim="400000"/>
            <a:tailEnd type="triangle"/>
          </a:ln>
          <a:effectLst>
            <a:outerShdw blurRad="38100" dist="25400" dir="5400000" rotWithShape="0">
              <a:srgbClr val="000000">
                <a:alpha val="50000"/>
              </a:srgbClr>
            </a:outerShdw>
          </a:effectLst>
        </p:spPr>
        <p:txBody>
          <a:bodyPr lIns="45718" tIns="45718" rIns="45718" bIns="45718"/>
          <a:lstStyle/>
          <a:p>
            <a:pPr algn="l" defTabSz="457200">
              <a:defRPr sz="1200">
                <a:latin typeface="+mj-lt"/>
                <a:ea typeface="+mj-ea"/>
                <a:cs typeface="+mj-cs"/>
                <a:sym typeface="Helvetica"/>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15</a:t>
            </a:fld>
            <a:endParaRPr sz="1100">
              <a:solidFill>
                <a:srgbClr val="FFFFFF"/>
              </a:solidFill>
            </a:endParaRPr>
          </a:p>
        </p:txBody>
      </p:sp>
      <p:sp>
        <p:nvSpPr>
          <p:cNvPr id="364" name="Shape 364"/>
          <p:cNvSpPr>
            <a:spLocks noGrp="1"/>
          </p:cNvSpPr>
          <p:nvPr>
            <p:ph type="title"/>
          </p:nvPr>
        </p:nvSpPr>
        <p:spPr>
          <a:xfrm>
            <a:off x="1680053" y="534528"/>
            <a:ext cx="10940094" cy="1593992"/>
          </a:xfrm>
          <a:prstGeom prst="rect">
            <a:avLst/>
          </a:prstGeom>
        </p:spPr>
        <p:txBody>
          <a:bodyPr/>
          <a:lstStyle>
            <a:lvl1pPr algn="just">
              <a:defRPr b="1">
                <a:solidFill>
                  <a:srgbClr val="FF2600"/>
                </a:solidFill>
              </a:defRPr>
            </a:lvl1pPr>
          </a:lstStyle>
          <a:p>
            <a:r>
              <a:t>La prossima integrazione all’art. 409 c.p.c.</a:t>
            </a:r>
          </a:p>
        </p:txBody>
      </p:sp>
      <p:sp>
        <p:nvSpPr>
          <p:cNvPr id="365" name="Shape 365"/>
          <p:cNvSpPr/>
          <p:nvPr/>
        </p:nvSpPr>
        <p:spPr>
          <a:xfrm>
            <a:off x="1888480" y="2824593"/>
            <a:ext cx="10218440" cy="387581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182879" indent="-182879" algn="just" defTabSz="457200">
              <a:defRPr sz="2700" i="1">
                <a:solidFill>
                  <a:srgbClr val="363744"/>
                </a:solidFill>
                <a:latin typeface="Arial"/>
                <a:ea typeface="Arial"/>
                <a:cs typeface="Arial"/>
                <a:sym typeface="Arial"/>
              </a:defRPr>
            </a:pPr>
            <a:r>
              <a:rPr i="0"/>
              <a:t>Nell’art. 12 del ddl su «Misure per la tutela del lavoro autonomo non imprenditoriale ecc.» l’art. 409, c. 1, n. 3, c.p.c., risulta così integrato: «</a:t>
            </a:r>
            <a:r>
              <a:t>La collaborazione si intende coordinata quando, nel rispetto delle modalità di coordinamento stabilite di comune accordo tra le parti, il collaboratore organizza autonomamente l’attività lavorativa</a:t>
            </a:r>
            <a:r>
              <a:rPr i="0"/>
              <a:t>» </a:t>
            </a:r>
          </a:p>
          <a:p>
            <a:pPr algn="just" defTabSz="457200">
              <a:defRPr sz="2200">
                <a:solidFill>
                  <a:srgbClr val="363744"/>
                </a:solidFill>
                <a:latin typeface="Arial"/>
                <a:ea typeface="Arial"/>
                <a:cs typeface="Arial"/>
                <a:sym typeface="Arial"/>
              </a:defRPr>
            </a:pPr>
            <a:endParaRPr i="0"/>
          </a:p>
          <a:p>
            <a:pPr algn="just" defTabSz="457200">
              <a:defRPr sz="2400" b="1">
                <a:solidFill>
                  <a:srgbClr val="363744"/>
                </a:solidFill>
                <a:latin typeface="Arial"/>
                <a:ea typeface="Arial"/>
                <a:cs typeface="Arial"/>
                <a:sym typeface="Arial"/>
              </a:defRPr>
            </a:pPr>
            <a:endParaRPr b="0"/>
          </a:p>
          <a:p>
            <a:pPr algn="just" defTabSz="457200">
              <a:defRPr sz="2500">
                <a:solidFill>
                  <a:srgbClr val="363744"/>
                </a:solidFill>
                <a:latin typeface="Arial"/>
                <a:ea typeface="Arial"/>
                <a:cs typeface="Arial"/>
                <a:sym typeface="Arial"/>
              </a:defRPr>
            </a:pPr>
            <a:endParaRPr b="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Shape 367"/>
          <p:cNvSpPr>
            <a:spLocks noGrp="1"/>
          </p:cNvSpPr>
          <p:nvPr>
            <p:ph type="title"/>
          </p:nvPr>
        </p:nvSpPr>
        <p:spPr>
          <a:xfrm>
            <a:off x="1792957" y="585328"/>
            <a:ext cx="10914099" cy="1593992"/>
          </a:xfrm>
          <a:prstGeom prst="rect">
            <a:avLst/>
          </a:prstGeom>
        </p:spPr>
        <p:txBody>
          <a:bodyPr/>
          <a:lstStyle>
            <a:lvl1pPr>
              <a:defRPr b="1">
                <a:solidFill>
                  <a:srgbClr val="FF2600"/>
                </a:solidFill>
              </a:defRPr>
            </a:lvl1pPr>
          </a:lstStyle>
          <a:p>
            <a:r>
              <a:t> La certificazione</a:t>
            </a:r>
          </a:p>
        </p:txBody>
      </p:sp>
      <p:sp>
        <p:nvSpPr>
          <p:cNvPr id="368" name="Shape 36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16</a:t>
            </a:fld>
            <a:endParaRPr sz="1100">
              <a:solidFill>
                <a:srgbClr val="FFFFFF"/>
              </a:solidFill>
            </a:endParaRPr>
          </a:p>
        </p:txBody>
      </p:sp>
      <p:sp>
        <p:nvSpPr>
          <p:cNvPr id="369" name="Shape 369"/>
          <p:cNvSpPr/>
          <p:nvPr/>
        </p:nvSpPr>
        <p:spPr>
          <a:xfrm>
            <a:off x="1930559" y="3274579"/>
            <a:ext cx="10638896" cy="301120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R="727709" algn="just" defTabSz="457200">
              <a:lnSpc>
                <a:spcPct val="120000"/>
              </a:lnSpc>
              <a:defRPr sz="2900">
                <a:latin typeface="Arial"/>
                <a:ea typeface="Arial"/>
                <a:cs typeface="Arial"/>
                <a:sym typeface="Arial"/>
              </a:defRPr>
            </a:pPr>
            <a:r>
              <a:t>Le parti</a:t>
            </a:r>
            <a:r>
              <a:rPr u="sng"/>
              <a:t> possono richiedere la certificazione dell’assenza dei requisiti </a:t>
            </a:r>
            <a:r>
              <a:t>menzionati presso soggetti abilitati (commissioni ex art. 76 D.Lgs. 276/2003)</a:t>
            </a:r>
          </a:p>
          <a:p>
            <a:pPr marR="727709" algn="just" defTabSz="457200">
              <a:lnSpc>
                <a:spcPct val="120000"/>
              </a:lnSpc>
              <a:defRPr sz="2900">
                <a:latin typeface="Arial"/>
                <a:ea typeface="Arial"/>
                <a:cs typeface="Arial"/>
                <a:sym typeface="Arial"/>
              </a:defRPr>
            </a:pPr>
            <a:r>
              <a:rPr u="sng"/>
              <a:t>Il lavoratore può farsi assistere</a:t>
            </a:r>
            <a:r>
              <a:t> da un rappresentante sindacale/avvocato/consulente del lavoro</a:t>
            </a:r>
            <a:endParaRPr>
              <a:solidFill>
                <a:srgbClr val="323333"/>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Shape 371"/>
          <p:cNvSpPr>
            <a:spLocks noGrp="1"/>
          </p:cNvSpPr>
          <p:nvPr>
            <p:ph type="title"/>
          </p:nvPr>
        </p:nvSpPr>
        <p:spPr>
          <a:xfrm>
            <a:off x="1526257" y="369428"/>
            <a:ext cx="10914099" cy="812099"/>
          </a:xfrm>
          <a:prstGeom prst="rect">
            <a:avLst/>
          </a:prstGeom>
        </p:spPr>
        <p:txBody>
          <a:bodyPr/>
          <a:lstStyle>
            <a:lvl1pPr algn="ctr">
              <a:defRPr b="1">
                <a:solidFill>
                  <a:srgbClr val="FF2600"/>
                </a:solidFill>
              </a:defRPr>
            </a:lvl1pPr>
          </a:lstStyle>
          <a:p>
            <a:r>
              <a:t>«Condono» per i contratti di lavoro autonomo</a:t>
            </a:r>
          </a:p>
        </p:txBody>
      </p:sp>
      <p:sp>
        <p:nvSpPr>
          <p:cNvPr id="372" name="Shape 372"/>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17</a:t>
            </a:fld>
            <a:endParaRPr sz="1100">
              <a:solidFill>
                <a:srgbClr val="FFFFFF"/>
              </a:solidFill>
            </a:endParaRPr>
          </a:p>
        </p:txBody>
      </p:sp>
      <p:sp>
        <p:nvSpPr>
          <p:cNvPr id="373" name="Shape 373"/>
          <p:cNvSpPr/>
          <p:nvPr/>
        </p:nvSpPr>
        <p:spPr>
          <a:xfrm>
            <a:off x="2032159" y="4372219"/>
            <a:ext cx="10638896" cy="10091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R="727709" algn="just" defTabSz="457200">
              <a:lnSpc>
                <a:spcPct val="120000"/>
              </a:lnSpc>
              <a:defRPr sz="2900">
                <a:latin typeface="Arial"/>
                <a:ea typeface="Arial"/>
                <a:cs typeface="Arial"/>
                <a:sym typeface="Arial"/>
              </a:defRPr>
            </a:pPr>
            <a:endParaRPr>
              <a:solidFill>
                <a:srgbClr val="323333"/>
              </a:solidFill>
            </a:endParaRPr>
          </a:p>
        </p:txBody>
      </p:sp>
      <p:sp>
        <p:nvSpPr>
          <p:cNvPr id="374" name="Shape 374"/>
          <p:cNvSpPr/>
          <p:nvPr/>
        </p:nvSpPr>
        <p:spPr>
          <a:xfrm>
            <a:off x="1771005" y="2105630"/>
            <a:ext cx="10788389" cy="5982767"/>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584200" indent="-584200" algn="just" defTabSz="457200">
              <a:spcBef>
                <a:spcPts val="1400"/>
              </a:spcBef>
              <a:buSzPct val="80000"/>
              <a:buBlip>
                <a:blip r:embed="rId2"/>
              </a:buBlip>
              <a:defRPr sz="2800">
                <a:latin typeface="Arial"/>
                <a:ea typeface="Arial"/>
                <a:cs typeface="Arial"/>
                <a:sym typeface="Arial"/>
              </a:defRPr>
            </a:pPr>
            <a:r>
              <a:t>(</a:t>
            </a:r>
            <a:r>
              <a:rPr b="1"/>
              <a:t>Dal 1.1.2016</a:t>
            </a:r>
            <a:r>
              <a:t>) Contratti di collaborazione continuativa e coordinata e contratti di lavoro autonomo (con IVA) se assunti con contratto di lavoro subordinato a tempo indeterminato</a:t>
            </a:r>
          </a:p>
          <a:p>
            <a:pPr marL="584200" indent="-584200" algn="just" defTabSz="457200">
              <a:spcBef>
                <a:spcPts val="1400"/>
              </a:spcBef>
              <a:buSzPct val="80000"/>
              <a:buBlip>
                <a:blip r:embed="rId2"/>
              </a:buBlip>
              <a:defRPr sz="2800">
                <a:latin typeface="Arial"/>
                <a:ea typeface="Arial"/>
                <a:cs typeface="Arial"/>
                <a:sym typeface="Arial"/>
              </a:defRPr>
            </a:pPr>
            <a:r>
              <a:rPr b="1"/>
              <a:t>Estinzione delle violazioni in materia contributiva e fiscale connesse all’eventuale erronea qualificazione del rapporto di lavoro, </a:t>
            </a:r>
            <a:r>
              <a:rPr b="1">
                <a:solidFill>
                  <a:srgbClr val="EA2B0B"/>
                </a:solidFill>
              </a:rPr>
              <a:t>NON per violazioni già accertate prima dell’assunzione</a:t>
            </a:r>
          </a:p>
          <a:p>
            <a:pPr algn="just" defTabSz="457200">
              <a:spcBef>
                <a:spcPts val="1400"/>
              </a:spcBef>
              <a:defRPr sz="2800" u="sng">
                <a:latin typeface="Arial"/>
                <a:ea typeface="Arial"/>
                <a:cs typeface="Arial"/>
                <a:sym typeface="Arial"/>
              </a:defRPr>
            </a:pPr>
            <a:r>
              <a:rPr b="1"/>
              <a:t>Condizioni:</a:t>
            </a:r>
            <a:endParaRPr b="1">
              <a:solidFill>
                <a:srgbClr val="EA2B0B"/>
              </a:solidFill>
            </a:endParaRPr>
          </a:p>
          <a:p>
            <a:pPr marL="584200" indent="-584200" algn="just" defTabSz="457200">
              <a:spcBef>
                <a:spcPts val="1400"/>
              </a:spcBef>
              <a:buSzPct val="80000"/>
              <a:buBlip>
                <a:blip r:embed="rId2"/>
              </a:buBlip>
              <a:defRPr sz="2800">
                <a:latin typeface="Arial"/>
                <a:ea typeface="Arial"/>
                <a:cs typeface="Arial"/>
                <a:sym typeface="Arial"/>
              </a:defRPr>
            </a:pPr>
            <a:r>
              <a:t>Il datore non può recedere dal rapporto nei 12 mesi successivi all’assunzione, salvo giusta causa o giustificato motivo soggettivo</a:t>
            </a:r>
          </a:p>
          <a:p>
            <a:pPr marL="584200" indent="-584200" algn="just" defTabSz="457200">
              <a:spcBef>
                <a:spcPts val="1400"/>
              </a:spcBef>
              <a:buSzPct val="80000"/>
              <a:buBlip>
                <a:blip r:embed="rId2"/>
              </a:buBlip>
              <a:defRPr sz="2800">
                <a:latin typeface="Arial"/>
                <a:ea typeface="Arial"/>
                <a:cs typeface="Arial"/>
                <a:sym typeface="Arial"/>
              </a:defRPr>
            </a:pPr>
            <a:r>
              <a:t>Conciliazione ex 2113 c.c., con riferimento a tutte le possibili pretese riguardanti la qualificazione del pregresso rapporto</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74">
                                            <p:bg/>
                                          </p:spTgt>
                                        </p:tgtEl>
                                        <p:attrNameLst>
                                          <p:attrName>style.visibility</p:attrName>
                                        </p:attrNameLst>
                                      </p:cBhvr>
                                      <p:to>
                                        <p:strVal val="visible"/>
                                      </p:to>
                                    </p:set>
                                    <p:anim calcmode="lin" valueType="num">
                                      <p:cBhvr>
                                        <p:cTn id="7" dur="1000" fill="hold"/>
                                        <p:tgtEl>
                                          <p:spTgt spid="374">
                                            <p:bg/>
                                          </p:spTgt>
                                        </p:tgtEl>
                                        <p:attrNameLst>
                                          <p:attrName>ppt_x</p:attrName>
                                        </p:attrNameLst>
                                      </p:cBhvr>
                                      <p:tavLst>
                                        <p:tav tm="0">
                                          <p:val>
                                            <p:strVal val="0-#ppt_w/2"/>
                                          </p:val>
                                        </p:tav>
                                        <p:tav tm="100000">
                                          <p:val>
                                            <p:strVal val="#ppt_x"/>
                                          </p:val>
                                        </p:tav>
                                      </p:tavLst>
                                    </p:anim>
                                    <p:anim calcmode="lin" valueType="num">
                                      <p:cBhvr>
                                        <p:cTn id="8" dur="1000" fill="hold"/>
                                        <p:tgtEl>
                                          <p:spTgt spid="374">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374">
                                            <p:txEl>
                                              <p:pRg st="0" end="0"/>
                                            </p:txEl>
                                          </p:spTgt>
                                        </p:tgtEl>
                                        <p:attrNameLst>
                                          <p:attrName>style.visibility</p:attrName>
                                        </p:attrNameLst>
                                      </p:cBhvr>
                                      <p:to>
                                        <p:strVal val="visible"/>
                                      </p:to>
                                    </p:set>
                                    <p:anim calcmode="lin" valueType="num">
                                      <p:cBhvr>
                                        <p:cTn id="11" dur="1000" fill="hold"/>
                                        <p:tgtEl>
                                          <p:spTgt spid="374">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3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1" nodeType="clickEffect">
                                  <p:stCondLst>
                                    <p:cond delay="0"/>
                                  </p:stCondLst>
                                  <p:iterate>
                                    <p:tmAbs val="0"/>
                                  </p:iterate>
                                  <p:childTnLst>
                                    <p:set>
                                      <p:cBhvr>
                                        <p:cTn id="16" fill="hold"/>
                                        <p:tgtEl>
                                          <p:spTgt spid="374">
                                            <p:txEl>
                                              <p:pRg st="1" end="1"/>
                                            </p:txEl>
                                          </p:spTgt>
                                        </p:tgtEl>
                                        <p:attrNameLst>
                                          <p:attrName>style.visibility</p:attrName>
                                        </p:attrNameLst>
                                      </p:cBhvr>
                                      <p:to>
                                        <p:strVal val="visible"/>
                                      </p:to>
                                    </p:set>
                                    <p:anim calcmode="lin" valueType="num">
                                      <p:cBhvr>
                                        <p:cTn id="17" dur="1000" fill="hold"/>
                                        <p:tgtEl>
                                          <p:spTgt spid="374">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3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1" nodeType="clickEffect">
                                  <p:stCondLst>
                                    <p:cond delay="0"/>
                                  </p:stCondLst>
                                  <p:iterate>
                                    <p:tmAbs val="0"/>
                                  </p:iterate>
                                  <p:childTnLst>
                                    <p:set>
                                      <p:cBhvr>
                                        <p:cTn id="22" fill="hold"/>
                                        <p:tgtEl>
                                          <p:spTgt spid="374">
                                            <p:txEl>
                                              <p:pRg st="2" end="2"/>
                                            </p:txEl>
                                          </p:spTgt>
                                        </p:tgtEl>
                                        <p:attrNameLst>
                                          <p:attrName>style.visibility</p:attrName>
                                        </p:attrNameLst>
                                      </p:cBhvr>
                                      <p:to>
                                        <p:strVal val="visible"/>
                                      </p:to>
                                    </p:set>
                                    <p:anim calcmode="lin" valueType="num">
                                      <p:cBhvr>
                                        <p:cTn id="23" dur="1000" fill="hold"/>
                                        <p:tgtEl>
                                          <p:spTgt spid="374">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3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1" nodeType="clickEffect">
                                  <p:stCondLst>
                                    <p:cond delay="0"/>
                                  </p:stCondLst>
                                  <p:iterate>
                                    <p:tmAbs val="0"/>
                                  </p:iterate>
                                  <p:childTnLst>
                                    <p:set>
                                      <p:cBhvr>
                                        <p:cTn id="28" fill="hold"/>
                                        <p:tgtEl>
                                          <p:spTgt spid="374">
                                            <p:txEl>
                                              <p:pRg st="3" end="3"/>
                                            </p:txEl>
                                          </p:spTgt>
                                        </p:tgtEl>
                                        <p:attrNameLst>
                                          <p:attrName>style.visibility</p:attrName>
                                        </p:attrNameLst>
                                      </p:cBhvr>
                                      <p:to>
                                        <p:strVal val="visible"/>
                                      </p:to>
                                    </p:set>
                                    <p:anim calcmode="lin" valueType="num">
                                      <p:cBhvr>
                                        <p:cTn id="29" dur="1000" fill="hold"/>
                                        <p:tgtEl>
                                          <p:spTgt spid="374">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37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1" nodeType="clickEffect">
                                  <p:stCondLst>
                                    <p:cond delay="0"/>
                                  </p:stCondLst>
                                  <p:iterate>
                                    <p:tmAbs val="0"/>
                                  </p:iterate>
                                  <p:childTnLst>
                                    <p:set>
                                      <p:cBhvr>
                                        <p:cTn id="34" fill="hold"/>
                                        <p:tgtEl>
                                          <p:spTgt spid="374">
                                            <p:txEl>
                                              <p:pRg st="4" end="4"/>
                                            </p:txEl>
                                          </p:spTgt>
                                        </p:tgtEl>
                                        <p:attrNameLst>
                                          <p:attrName>style.visibility</p:attrName>
                                        </p:attrNameLst>
                                      </p:cBhvr>
                                      <p:to>
                                        <p:strVal val="visible"/>
                                      </p:to>
                                    </p:set>
                                    <p:anim calcmode="lin" valueType="num">
                                      <p:cBhvr>
                                        <p:cTn id="35" dur="1000" fill="hold"/>
                                        <p:tgtEl>
                                          <p:spTgt spid="374">
                                            <p:txEl>
                                              <p:pRg st="4" end="4"/>
                                            </p:txEl>
                                          </p:spTgt>
                                        </p:tgtEl>
                                        <p:attrNameLst>
                                          <p:attrName>ppt_x</p:attrName>
                                        </p:attrNameLst>
                                      </p:cBhvr>
                                      <p:tavLst>
                                        <p:tav tm="0">
                                          <p:val>
                                            <p:strVal val="0-#ppt_w/2"/>
                                          </p:val>
                                        </p:tav>
                                        <p:tav tm="100000">
                                          <p:val>
                                            <p:strVal val="#ppt_x"/>
                                          </p:val>
                                        </p:tav>
                                      </p:tavLst>
                                    </p:anim>
                                    <p:anim calcmode="lin" valueType="num">
                                      <p:cBhvr>
                                        <p:cTn id="36" dur="1000" fill="hold"/>
                                        <p:tgtEl>
                                          <p:spTgt spid="37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a:spLocks noGrp="1"/>
          </p:cNvSpPr>
          <p:nvPr>
            <p:ph type="title"/>
          </p:nvPr>
        </p:nvSpPr>
        <p:spPr>
          <a:xfrm>
            <a:off x="1526257" y="369428"/>
            <a:ext cx="10914099" cy="812099"/>
          </a:xfrm>
          <a:prstGeom prst="rect">
            <a:avLst/>
          </a:prstGeom>
        </p:spPr>
        <p:txBody>
          <a:bodyPr/>
          <a:lstStyle>
            <a:lvl1pPr algn="just">
              <a:defRPr b="1">
                <a:solidFill>
                  <a:srgbClr val="FF2600"/>
                </a:solidFill>
              </a:defRPr>
            </a:lvl1pPr>
          </a:lstStyle>
          <a:p>
            <a:r>
              <a:t>Stabilizzazione e accertamenti ispettivi</a:t>
            </a:r>
          </a:p>
        </p:txBody>
      </p:sp>
      <p:sp>
        <p:nvSpPr>
          <p:cNvPr id="377" name="Shape 37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18</a:t>
            </a:fld>
            <a:endParaRPr sz="1100">
              <a:solidFill>
                <a:srgbClr val="FFFFFF"/>
              </a:solidFill>
            </a:endParaRPr>
          </a:p>
        </p:txBody>
      </p:sp>
      <p:sp>
        <p:nvSpPr>
          <p:cNvPr id="378" name="Shape 378"/>
          <p:cNvSpPr/>
          <p:nvPr/>
        </p:nvSpPr>
        <p:spPr>
          <a:xfrm>
            <a:off x="2032159" y="4372219"/>
            <a:ext cx="10638896" cy="10091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R="727709" algn="just" defTabSz="457200">
              <a:lnSpc>
                <a:spcPct val="120000"/>
              </a:lnSpc>
              <a:defRPr sz="2900">
                <a:latin typeface="Arial"/>
                <a:ea typeface="Arial"/>
                <a:cs typeface="Arial"/>
                <a:sym typeface="Arial"/>
              </a:defRPr>
            </a:pPr>
            <a:endParaRPr>
              <a:solidFill>
                <a:srgbClr val="323333"/>
              </a:solidFill>
            </a:endParaRPr>
          </a:p>
        </p:txBody>
      </p:sp>
      <p:sp>
        <p:nvSpPr>
          <p:cNvPr id="379" name="Shape 379"/>
          <p:cNvSpPr/>
          <p:nvPr/>
        </p:nvSpPr>
        <p:spPr>
          <a:xfrm>
            <a:off x="1771005" y="2105630"/>
            <a:ext cx="10788389" cy="5324029"/>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584200" indent="-584200" algn="just" defTabSz="457200">
              <a:spcBef>
                <a:spcPts val="1400"/>
              </a:spcBef>
              <a:buSzPct val="80000"/>
              <a:buBlip>
                <a:blip r:embed="rId2"/>
              </a:buBlip>
              <a:defRPr sz="2400">
                <a:latin typeface="Arial"/>
                <a:ea typeface="Arial"/>
                <a:cs typeface="Arial"/>
                <a:sym typeface="Arial"/>
              </a:defRPr>
            </a:pPr>
            <a:endParaRPr/>
          </a:p>
          <a:p>
            <a:pPr marL="228600" indent="-228600" algn="just" defTabSz="457200">
              <a:spcBef>
                <a:spcPts val="1400"/>
              </a:spcBef>
              <a:buSzPct val="80000"/>
              <a:buBlip>
                <a:blip r:embed="rId2"/>
              </a:buBlip>
              <a:defRPr sz="2400">
                <a:latin typeface="Arial"/>
                <a:ea typeface="Arial"/>
                <a:cs typeface="Arial"/>
                <a:sym typeface="Arial"/>
              </a:defRPr>
            </a:pPr>
            <a:r>
              <a:t>Qualora l'accesso ispettivo abbia luogo a procedura di stabilizzazione in corso (ad es. sia stata già presentata istanza di conciliazione ovvero non siano ancora trascorsi dodici mesi dall'assunzione dei lavoratori interessati), il rispetto delle condizioni di cui all'art. 54 del D.Lgs. n. 81/2015 potrà determinare I'estinzione degli eventuali illeciti accertati all'esito dell”ispezione </a:t>
            </a:r>
          </a:p>
          <a:p>
            <a:pPr marL="228600" indent="-228600" algn="just" defTabSz="457200">
              <a:spcBef>
                <a:spcPts val="1400"/>
              </a:spcBef>
              <a:buSzPct val="100000"/>
              <a:buBlip>
                <a:blip r:embed="rId2"/>
              </a:buBlip>
              <a:defRPr sz="2400">
                <a:latin typeface="Arial"/>
                <a:ea typeface="Arial"/>
                <a:cs typeface="Arial"/>
                <a:sym typeface="Arial"/>
              </a:defRPr>
            </a:pPr>
            <a:r>
              <a:t>Ferma restando I’opportunità di svolgere accertamenti nei confronti del personale interessato dalla stabilizzazione solo al termine della stessa procedura, nel caso siano comunque svolti tali accertamenti e comprovate eventuale violazioni, gli ispettori procederanno a notificare il verbale evidenziando tuttavia al suo interno che gli illeciti potranno considerarsi estinti (e pertanto Ie sanzioni non saranno dovute) se risulteranno rispettate Ie condizioni indicate dal citato art. 54 del D.Lgs. n. 81/2015 e, in particolare, il mantenimento del rapporto di lavoro per il periodo previsto dalla disposizione</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79">
                                            <p:bg/>
                                          </p:spTgt>
                                        </p:tgtEl>
                                        <p:attrNameLst>
                                          <p:attrName>style.visibility</p:attrName>
                                        </p:attrNameLst>
                                      </p:cBhvr>
                                      <p:to>
                                        <p:strVal val="visible"/>
                                      </p:to>
                                    </p:set>
                                    <p:anim calcmode="lin" valueType="num">
                                      <p:cBhvr>
                                        <p:cTn id="7" dur="1000" fill="hold"/>
                                        <p:tgtEl>
                                          <p:spTgt spid="379">
                                            <p:bg/>
                                          </p:spTgt>
                                        </p:tgtEl>
                                        <p:attrNameLst>
                                          <p:attrName>ppt_x</p:attrName>
                                        </p:attrNameLst>
                                      </p:cBhvr>
                                      <p:tavLst>
                                        <p:tav tm="0">
                                          <p:val>
                                            <p:strVal val="0-#ppt_w/2"/>
                                          </p:val>
                                        </p:tav>
                                        <p:tav tm="100000">
                                          <p:val>
                                            <p:strVal val="#ppt_x"/>
                                          </p:val>
                                        </p:tav>
                                      </p:tavLst>
                                    </p:anim>
                                    <p:anim calcmode="lin" valueType="num">
                                      <p:cBhvr>
                                        <p:cTn id="8" dur="1000" fill="hold"/>
                                        <p:tgtEl>
                                          <p:spTgt spid="379">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379">
                                            <p:txEl>
                                              <p:pRg st="0" end="0"/>
                                            </p:txEl>
                                          </p:spTgt>
                                        </p:tgtEl>
                                        <p:attrNameLst>
                                          <p:attrName>style.visibility</p:attrName>
                                        </p:attrNameLst>
                                      </p:cBhvr>
                                      <p:to>
                                        <p:strVal val="visible"/>
                                      </p:to>
                                    </p:set>
                                    <p:anim calcmode="lin" valueType="num">
                                      <p:cBhvr>
                                        <p:cTn id="11" dur="1000" fill="hold"/>
                                        <p:tgtEl>
                                          <p:spTgt spid="379">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379">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1" nodeType="afterEffect">
                                  <p:stCondLst>
                                    <p:cond delay="0"/>
                                  </p:stCondLst>
                                  <p:iterate>
                                    <p:tmAbs val="0"/>
                                  </p:iterate>
                                  <p:childTnLst>
                                    <p:set>
                                      <p:cBhvr>
                                        <p:cTn id="15" fill="hold"/>
                                        <p:tgtEl>
                                          <p:spTgt spid="379">
                                            <p:txEl>
                                              <p:pRg st="1" end="1"/>
                                            </p:txEl>
                                          </p:spTgt>
                                        </p:tgtEl>
                                        <p:attrNameLst>
                                          <p:attrName>style.visibility</p:attrName>
                                        </p:attrNameLst>
                                      </p:cBhvr>
                                      <p:to>
                                        <p:strVal val="visible"/>
                                      </p:to>
                                    </p:set>
                                    <p:anim calcmode="lin" valueType="num">
                                      <p:cBhvr>
                                        <p:cTn id="16" dur="1000" fill="hold"/>
                                        <p:tgtEl>
                                          <p:spTgt spid="379">
                                            <p:txEl>
                                              <p:pRg st="1" end="1"/>
                                            </p:txEl>
                                          </p:spTgt>
                                        </p:tgtEl>
                                        <p:attrNameLst>
                                          <p:attrName>ppt_x</p:attrName>
                                        </p:attrNameLst>
                                      </p:cBhvr>
                                      <p:tavLst>
                                        <p:tav tm="0">
                                          <p:val>
                                            <p:strVal val="0-#ppt_w/2"/>
                                          </p:val>
                                        </p:tav>
                                        <p:tav tm="100000">
                                          <p:val>
                                            <p:strVal val="#ppt_x"/>
                                          </p:val>
                                        </p:tav>
                                      </p:tavLst>
                                    </p:anim>
                                    <p:anim calcmode="lin" valueType="num">
                                      <p:cBhvr>
                                        <p:cTn id="17" dur="1000" fill="hold"/>
                                        <p:tgtEl>
                                          <p:spTgt spid="379">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8" fill="hold" grpId="1" nodeType="afterEffect">
                                  <p:stCondLst>
                                    <p:cond delay="0"/>
                                  </p:stCondLst>
                                  <p:iterate>
                                    <p:tmAbs val="0"/>
                                  </p:iterate>
                                  <p:childTnLst>
                                    <p:set>
                                      <p:cBhvr>
                                        <p:cTn id="20" fill="hold"/>
                                        <p:tgtEl>
                                          <p:spTgt spid="379">
                                            <p:txEl>
                                              <p:pRg st="2" end="2"/>
                                            </p:txEl>
                                          </p:spTgt>
                                        </p:tgtEl>
                                        <p:attrNameLst>
                                          <p:attrName>style.visibility</p:attrName>
                                        </p:attrNameLst>
                                      </p:cBhvr>
                                      <p:to>
                                        <p:strVal val="visible"/>
                                      </p:to>
                                    </p:set>
                                    <p:anim calcmode="lin" valueType="num">
                                      <p:cBhvr>
                                        <p:cTn id="21" dur="1000" fill="hold"/>
                                        <p:tgtEl>
                                          <p:spTgt spid="379">
                                            <p:txEl>
                                              <p:pRg st="2" end="2"/>
                                            </p:txEl>
                                          </p:spTgt>
                                        </p:tgtEl>
                                        <p:attrNameLst>
                                          <p:attrName>ppt_x</p:attrName>
                                        </p:attrNameLst>
                                      </p:cBhvr>
                                      <p:tavLst>
                                        <p:tav tm="0">
                                          <p:val>
                                            <p:strVal val="0-#ppt_w/2"/>
                                          </p:val>
                                        </p:tav>
                                        <p:tav tm="100000">
                                          <p:val>
                                            <p:strVal val="#ppt_x"/>
                                          </p:val>
                                        </p:tav>
                                      </p:tavLst>
                                    </p:anim>
                                    <p:anim calcmode="lin" valueType="num">
                                      <p:cBhvr>
                                        <p:cTn id="22" dur="1000" fill="hold"/>
                                        <p:tgtEl>
                                          <p:spTgt spid="3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Shape 381"/>
          <p:cNvSpPr>
            <a:spLocks noGrp="1"/>
          </p:cNvSpPr>
          <p:nvPr>
            <p:ph type="title"/>
          </p:nvPr>
        </p:nvSpPr>
        <p:spPr>
          <a:xfrm>
            <a:off x="1526257" y="369428"/>
            <a:ext cx="10914099" cy="812099"/>
          </a:xfrm>
          <a:prstGeom prst="rect">
            <a:avLst/>
          </a:prstGeom>
        </p:spPr>
        <p:txBody>
          <a:bodyPr/>
          <a:lstStyle>
            <a:lvl1pPr algn="just">
              <a:defRPr b="1">
                <a:solidFill>
                  <a:srgbClr val="FF2600"/>
                </a:solidFill>
              </a:defRPr>
            </a:lvl1pPr>
          </a:lstStyle>
          <a:p>
            <a:r>
              <a:t>Stabilizzazione ed esonero contributivo ispettivi</a:t>
            </a:r>
          </a:p>
        </p:txBody>
      </p:sp>
      <p:sp>
        <p:nvSpPr>
          <p:cNvPr id="382" name="Shape 382"/>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19</a:t>
            </a:fld>
            <a:endParaRPr sz="1100">
              <a:solidFill>
                <a:srgbClr val="FFFFFF"/>
              </a:solidFill>
            </a:endParaRPr>
          </a:p>
        </p:txBody>
      </p:sp>
      <p:sp>
        <p:nvSpPr>
          <p:cNvPr id="383" name="Shape 383"/>
          <p:cNvSpPr/>
          <p:nvPr/>
        </p:nvSpPr>
        <p:spPr>
          <a:xfrm>
            <a:off x="2032159" y="4372219"/>
            <a:ext cx="10638896" cy="10091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R="727709" algn="just" defTabSz="457200">
              <a:lnSpc>
                <a:spcPct val="120000"/>
              </a:lnSpc>
              <a:defRPr sz="2900">
                <a:latin typeface="Arial"/>
                <a:ea typeface="Arial"/>
                <a:cs typeface="Arial"/>
                <a:sym typeface="Arial"/>
              </a:defRPr>
            </a:pPr>
            <a:endParaRPr>
              <a:solidFill>
                <a:srgbClr val="323333"/>
              </a:solidFill>
            </a:endParaRPr>
          </a:p>
        </p:txBody>
      </p:sp>
      <p:sp>
        <p:nvSpPr>
          <p:cNvPr id="384" name="Shape 384"/>
          <p:cNvSpPr/>
          <p:nvPr/>
        </p:nvSpPr>
        <p:spPr>
          <a:xfrm>
            <a:off x="1834505" y="3248630"/>
            <a:ext cx="10788389" cy="2910614"/>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algn="just" defTabSz="457200">
              <a:spcBef>
                <a:spcPts val="1400"/>
              </a:spcBef>
              <a:buSzPct val="80000"/>
              <a:buBlip>
                <a:blip r:embed="rId2"/>
              </a:buBlip>
              <a:defRPr sz="2400">
                <a:latin typeface="Arial"/>
                <a:ea typeface="Arial"/>
                <a:cs typeface="Arial"/>
                <a:sym typeface="Arial"/>
              </a:defRPr>
            </a:pPr>
            <a:endParaRPr/>
          </a:p>
          <a:p>
            <a:pPr marL="228600" indent="-228600" algn="just" defTabSz="457200">
              <a:spcBef>
                <a:spcPts val="1400"/>
              </a:spcBef>
              <a:buSzPct val="80000"/>
              <a:buBlip>
                <a:blip r:embed="rId2"/>
              </a:buBlip>
              <a:defRPr sz="2500">
                <a:latin typeface="Arial"/>
                <a:ea typeface="Arial"/>
                <a:cs typeface="Arial"/>
                <a:sym typeface="Arial"/>
              </a:defRPr>
            </a:pPr>
            <a:r>
              <a:t>Va infine chiarito che tale procedura non inficia la possibilità di avvalersi dell'esonero contributivo previsto dalla Legge di Stabilita 2016, attesa l’assenza di esplicite previsioni in senso contrario, sempre che risultino rispettate anche Ie altre condizioni che I'ordinamento richiede per il godimento di benefici normativi e contributivi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84">
                                            <p:bg/>
                                          </p:spTgt>
                                        </p:tgtEl>
                                        <p:attrNameLst>
                                          <p:attrName>style.visibility</p:attrName>
                                        </p:attrNameLst>
                                      </p:cBhvr>
                                      <p:to>
                                        <p:strVal val="visible"/>
                                      </p:to>
                                    </p:set>
                                    <p:anim calcmode="lin" valueType="num">
                                      <p:cBhvr>
                                        <p:cTn id="7" dur="1000" fill="hold"/>
                                        <p:tgtEl>
                                          <p:spTgt spid="384">
                                            <p:bg/>
                                          </p:spTgt>
                                        </p:tgtEl>
                                        <p:attrNameLst>
                                          <p:attrName>ppt_x</p:attrName>
                                        </p:attrNameLst>
                                      </p:cBhvr>
                                      <p:tavLst>
                                        <p:tav tm="0">
                                          <p:val>
                                            <p:strVal val="0-#ppt_w/2"/>
                                          </p:val>
                                        </p:tav>
                                        <p:tav tm="100000">
                                          <p:val>
                                            <p:strVal val="#ppt_x"/>
                                          </p:val>
                                        </p:tav>
                                      </p:tavLst>
                                    </p:anim>
                                    <p:anim calcmode="lin" valueType="num">
                                      <p:cBhvr>
                                        <p:cTn id="8" dur="1000" fill="hold"/>
                                        <p:tgtEl>
                                          <p:spTgt spid="384">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384">
                                            <p:txEl>
                                              <p:pRg st="0" end="0"/>
                                            </p:txEl>
                                          </p:spTgt>
                                        </p:tgtEl>
                                        <p:attrNameLst>
                                          <p:attrName>style.visibility</p:attrName>
                                        </p:attrNameLst>
                                      </p:cBhvr>
                                      <p:to>
                                        <p:strVal val="visible"/>
                                      </p:to>
                                    </p:set>
                                    <p:anim calcmode="lin" valueType="num">
                                      <p:cBhvr>
                                        <p:cTn id="11" dur="1000" fill="hold"/>
                                        <p:tgtEl>
                                          <p:spTgt spid="384">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384">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1" nodeType="afterEffect">
                                  <p:stCondLst>
                                    <p:cond delay="0"/>
                                  </p:stCondLst>
                                  <p:iterate>
                                    <p:tmAbs val="0"/>
                                  </p:iterate>
                                  <p:childTnLst>
                                    <p:set>
                                      <p:cBhvr>
                                        <p:cTn id="15" fill="hold"/>
                                        <p:tgtEl>
                                          <p:spTgt spid="384">
                                            <p:txEl>
                                              <p:pRg st="1" end="1"/>
                                            </p:txEl>
                                          </p:spTgt>
                                        </p:tgtEl>
                                        <p:attrNameLst>
                                          <p:attrName>style.visibility</p:attrName>
                                        </p:attrNameLst>
                                      </p:cBhvr>
                                      <p:to>
                                        <p:strVal val="visible"/>
                                      </p:to>
                                    </p:set>
                                    <p:anim calcmode="lin" valueType="num">
                                      <p:cBhvr>
                                        <p:cTn id="16" dur="1000" fill="hold"/>
                                        <p:tgtEl>
                                          <p:spTgt spid="384">
                                            <p:txEl>
                                              <p:pRg st="1" end="1"/>
                                            </p:txEl>
                                          </p:spTgt>
                                        </p:tgtEl>
                                        <p:attrNameLst>
                                          <p:attrName>ppt_x</p:attrName>
                                        </p:attrNameLst>
                                      </p:cBhvr>
                                      <p:tavLst>
                                        <p:tav tm="0">
                                          <p:val>
                                            <p:strVal val="0-#ppt_w/2"/>
                                          </p:val>
                                        </p:tav>
                                        <p:tav tm="100000">
                                          <p:val>
                                            <p:strVal val="#ppt_x"/>
                                          </p:val>
                                        </p:tav>
                                      </p:tavLst>
                                    </p:anim>
                                    <p:anim calcmode="lin" valueType="num">
                                      <p:cBhvr>
                                        <p:cTn id="17" dur="1000" fill="hold"/>
                                        <p:tgtEl>
                                          <p:spTgt spid="384">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8" fill="hold" grpId="1" nodeType="afterEffect">
                                  <p:stCondLst>
                                    <p:cond delay="0"/>
                                  </p:stCondLst>
                                  <p:iterate>
                                    <p:tmAbs val="0"/>
                                  </p:iterate>
                                  <p:childTnLst>
                                    <p:set>
                                      <p:cBhvr>
                                        <p:cTn id="20" fill="hold"/>
                                        <p:tgtEl>
                                          <p:spTgt spid="384">
                                            <p:txEl>
                                              <p:pRg st="2" end="2"/>
                                            </p:txEl>
                                          </p:spTgt>
                                        </p:tgtEl>
                                        <p:attrNameLst>
                                          <p:attrName>style.visibility</p:attrName>
                                        </p:attrNameLst>
                                      </p:cBhvr>
                                      <p:to>
                                        <p:strVal val="visible"/>
                                      </p:to>
                                    </p:set>
                                    <p:anim calcmode="lin" valueType="num">
                                      <p:cBhvr>
                                        <p:cTn id="21" dur="1000" fill="hold"/>
                                        <p:tgtEl>
                                          <p:spTgt spid="384">
                                            <p:txEl>
                                              <p:pRg st="2" end="2"/>
                                            </p:txEl>
                                          </p:spTgt>
                                        </p:tgtEl>
                                        <p:attrNameLst>
                                          <p:attrName>ppt_x</p:attrName>
                                        </p:attrNameLst>
                                      </p:cBhvr>
                                      <p:tavLst>
                                        <p:tav tm="0">
                                          <p:val>
                                            <p:strVal val="0-#ppt_w/2"/>
                                          </p:val>
                                        </p:tav>
                                        <p:tav tm="100000">
                                          <p:val>
                                            <p:strVal val="#ppt_x"/>
                                          </p:val>
                                        </p:tav>
                                      </p:tavLst>
                                    </p:anim>
                                    <p:anim calcmode="lin" valueType="num">
                                      <p:cBhvr>
                                        <p:cTn id="22" dur="1000" fill="hold"/>
                                        <p:tgtEl>
                                          <p:spTgt spid="38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Shape 306"/>
          <p:cNvSpPr>
            <a:spLocks noGrp="1"/>
          </p:cNvSpPr>
          <p:nvPr>
            <p:ph type="title"/>
          </p:nvPr>
        </p:nvSpPr>
        <p:spPr>
          <a:xfrm>
            <a:off x="1787897" y="356728"/>
            <a:ext cx="10791614" cy="796323"/>
          </a:xfrm>
          <a:prstGeom prst="rect">
            <a:avLst/>
          </a:prstGeom>
        </p:spPr>
        <p:txBody>
          <a:bodyPr/>
          <a:lstStyle>
            <a:lvl1pPr algn="just">
              <a:defRPr b="1">
                <a:solidFill>
                  <a:srgbClr val="FF2600"/>
                </a:solidFill>
              </a:defRPr>
            </a:lvl1pPr>
          </a:lstStyle>
          <a:p>
            <a:r>
              <a:t>Il Codice dei Contratti</a:t>
            </a:r>
          </a:p>
        </p:txBody>
      </p:sp>
      <p:sp>
        <p:nvSpPr>
          <p:cNvPr id="307" name="Shape 307"/>
          <p:cNvSpPr/>
          <p:nvPr/>
        </p:nvSpPr>
        <p:spPr>
          <a:xfrm>
            <a:off x="3815953" y="2001378"/>
            <a:ext cx="6007894" cy="620044"/>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lvl1pPr>
              <a:defRPr b="1">
                <a:latin typeface="Arial"/>
                <a:ea typeface="Arial"/>
                <a:cs typeface="Arial"/>
                <a:sym typeface="Arial"/>
              </a:defRPr>
            </a:lvl1pPr>
          </a:lstStyle>
          <a:p>
            <a:r>
              <a:t>Il principio programmatico </a:t>
            </a:r>
          </a:p>
        </p:txBody>
      </p:sp>
      <p:sp>
        <p:nvSpPr>
          <p:cNvPr id="308" name="Shape 308"/>
          <p:cNvSpPr/>
          <p:nvPr/>
        </p:nvSpPr>
        <p:spPr>
          <a:xfrm>
            <a:off x="1124793" y="3681756"/>
            <a:ext cx="11644213" cy="2872581"/>
          </a:xfrm>
          <a:prstGeom prst="rect">
            <a:avLst/>
          </a:prstGeom>
          <a:ln w="12700">
            <a:miter lim="400000"/>
          </a:ln>
          <a:extLst>
            <a:ext uri="{C572A759-6A51-4108-AA02-DFA0A04FC94B}">
              <ma14:wrappingTextBoxFlag xmlns="" xmlns:ma14="http://schemas.microsoft.com/office/mac/drawingml/2011/main" val="1"/>
            </a:ext>
          </a:extLst>
        </p:spPr>
        <p:txBody>
          <a:bodyPr wrap="none" lIns="50800" tIns="50800" rIns="50800" bIns="50800" anchor="ctr">
            <a:spAutoFit/>
          </a:bodyPr>
          <a:lstStyle/>
          <a:p>
            <a:pPr>
              <a:defRPr>
                <a:latin typeface="Arial"/>
                <a:ea typeface="Arial"/>
                <a:cs typeface="Arial"/>
                <a:sym typeface="Arial"/>
              </a:defRPr>
            </a:pPr>
            <a:r>
              <a:rPr dirty="0"/>
              <a:t>Il </a:t>
            </a:r>
            <a:r>
              <a:rPr dirty="0" err="1"/>
              <a:t>contratto</a:t>
            </a:r>
            <a:r>
              <a:rPr dirty="0"/>
              <a:t> di </a:t>
            </a:r>
            <a:r>
              <a:rPr dirty="0" err="1"/>
              <a:t>lavoro</a:t>
            </a:r>
            <a:r>
              <a:rPr dirty="0"/>
              <a:t> “standard”</a:t>
            </a:r>
          </a:p>
          <a:p>
            <a:pPr>
              <a:defRPr>
                <a:latin typeface="Arial"/>
                <a:ea typeface="Arial"/>
                <a:cs typeface="Arial"/>
                <a:sym typeface="Arial"/>
              </a:defRPr>
            </a:pPr>
            <a:endParaRPr dirty="0"/>
          </a:p>
          <a:p>
            <a:pPr>
              <a:defRPr>
                <a:latin typeface="Arial"/>
                <a:ea typeface="Arial"/>
                <a:cs typeface="Arial"/>
                <a:sym typeface="Arial"/>
              </a:defRPr>
            </a:pPr>
            <a:r>
              <a:rPr dirty="0"/>
              <a:t>«</a:t>
            </a:r>
            <a:r>
              <a:rPr i="1" dirty="0"/>
              <a:t>Il </a:t>
            </a:r>
            <a:r>
              <a:rPr i="1" dirty="0" err="1"/>
              <a:t>contratto</a:t>
            </a:r>
            <a:r>
              <a:rPr i="1" dirty="0"/>
              <a:t> di </a:t>
            </a:r>
            <a:r>
              <a:rPr i="1" dirty="0" err="1"/>
              <a:t>lavoro</a:t>
            </a:r>
            <a:r>
              <a:rPr i="1" dirty="0"/>
              <a:t> </a:t>
            </a:r>
            <a:r>
              <a:rPr i="1" dirty="0" err="1"/>
              <a:t>subordinato</a:t>
            </a:r>
            <a:r>
              <a:rPr i="1" dirty="0"/>
              <a:t> a tempo </a:t>
            </a:r>
            <a:r>
              <a:rPr i="1" dirty="0" err="1" smtClean="0"/>
              <a:t>indeterminato</a:t>
            </a:r>
            <a:endParaRPr lang="it-IT" i="1" dirty="0" smtClean="0"/>
          </a:p>
          <a:p>
            <a:pPr>
              <a:defRPr>
                <a:latin typeface="Arial"/>
                <a:ea typeface="Arial"/>
                <a:cs typeface="Arial"/>
                <a:sym typeface="Arial"/>
              </a:defRPr>
            </a:pPr>
            <a:r>
              <a:rPr i="1" dirty="0" smtClean="0"/>
              <a:t> </a:t>
            </a:r>
            <a:r>
              <a:rPr i="1" dirty="0" err="1"/>
              <a:t>costituisce</a:t>
            </a:r>
            <a:r>
              <a:rPr i="1" dirty="0"/>
              <a:t> la forma </a:t>
            </a:r>
            <a:r>
              <a:rPr i="1" dirty="0" err="1"/>
              <a:t>comune</a:t>
            </a:r>
            <a:r>
              <a:rPr i="1" dirty="0"/>
              <a:t> di </a:t>
            </a:r>
            <a:r>
              <a:rPr i="1" dirty="0" err="1"/>
              <a:t>rapporto</a:t>
            </a:r>
            <a:r>
              <a:rPr i="1" dirty="0"/>
              <a:t> di </a:t>
            </a:r>
            <a:r>
              <a:rPr i="1" dirty="0" err="1"/>
              <a:t>lavoro</a:t>
            </a:r>
            <a:r>
              <a:rPr dirty="0"/>
              <a:t>»</a:t>
            </a:r>
          </a:p>
          <a:p>
            <a:pPr>
              <a:defRPr>
                <a:latin typeface="Arial"/>
                <a:ea typeface="Arial"/>
                <a:cs typeface="Arial"/>
                <a:sym typeface="Arial"/>
              </a:defRPr>
            </a:pPr>
            <a:r>
              <a:rPr dirty="0"/>
              <a:t>(art. 1, </a:t>
            </a:r>
            <a:r>
              <a:rPr dirty="0" err="1"/>
              <a:t>D.Lgs</a:t>
            </a:r>
            <a:r>
              <a:rPr dirty="0"/>
              <a:t> 81/2015)</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06"/>
                                        </p:tgtEl>
                                        <p:attrNameLst>
                                          <p:attrName>style.visibility</p:attrName>
                                        </p:attrNameLst>
                                      </p:cBhvr>
                                      <p:to>
                                        <p:strVal val="visible"/>
                                      </p:to>
                                    </p:set>
                                    <p:anim calcmode="lin" valueType="num">
                                      <p:cBhvr>
                                        <p:cTn id="7" dur="1000" fill="hold"/>
                                        <p:tgtEl>
                                          <p:spTgt spid="306"/>
                                        </p:tgtEl>
                                        <p:attrNameLst>
                                          <p:attrName>ppt_x</p:attrName>
                                        </p:attrNameLst>
                                      </p:cBhvr>
                                      <p:tavLst>
                                        <p:tav tm="0">
                                          <p:val>
                                            <p:strVal val="0-#ppt_w/2"/>
                                          </p:val>
                                        </p:tav>
                                        <p:tav tm="100000">
                                          <p:val>
                                            <p:strVal val="#ppt_x"/>
                                          </p:val>
                                        </p:tav>
                                      </p:tavLst>
                                    </p:anim>
                                    <p:anim calcmode="lin" valueType="num">
                                      <p:cBhvr>
                                        <p:cTn id="8" dur="1000" fill="hold"/>
                                        <p:tgtEl>
                                          <p:spTgt spid="3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 grpId="1"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Shape 386"/>
          <p:cNvSpPr>
            <a:spLocks noGrp="1"/>
          </p:cNvSpPr>
          <p:nvPr>
            <p:ph type="title"/>
          </p:nvPr>
        </p:nvSpPr>
        <p:spPr>
          <a:xfrm>
            <a:off x="1792957" y="369428"/>
            <a:ext cx="10914099" cy="1593992"/>
          </a:xfrm>
          <a:prstGeom prst="rect">
            <a:avLst/>
          </a:prstGeom>
        </p:spPr>
        <p:txBody>
          <a:bodyPr/>
          <a:lstStyle>
            <a:lvl1pPr>
              <a:defRPr b="1">
                <a:solidFill>
                  <a:srgbClr val="FF2600"/>
                </a:solidFill>
              </a:defRPr>
            </a:lvl1pPr>
          </a:lstStyle>
          <a:p>
            <a:r>
              <a:t>Superamento del contratto a progetto</a:t>
            </a:r>
          </a:p>
        </p:txBody>
      </p:sp>
      <p:sp>
        <p:nvSpPr>
          <p:cNvPr id="387" name="Shape 38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20</a:t>
            </a:fld>
            <a:endParaRPr sz="1100">
              <a:solidFill>
                <a:srgbClr val="FFFFFF"/>
              </a:solidFill>
            </a:endParaRPr>
          </a:p>
        </p:txBody>
      </p:sp>
      <p:sp>
        <p:nvSpPr>
          <p:cNvPr id="388" name="Shape 388"/>
          <p:cNvSpPr/>
          <p:nvPr/>
        </p:nvSpPr>
        <p:spPr>
          <a:xfrm>
            <a:off x="2032159" y="4372219"/>
            <a:ext cx="10638896" cy="10091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R="727709" algn="just" defTabSz="457200">
              <a:lnSpc>
                <a:spcPct val="120000"/>
              </a:lnSpc>
              <a:defRPr sz="2900">
                <a:latin typeface="Arial"/>
                <a:ea typeface="Arial"/>
                <a:cs typeface="Arial"/>
                <a:sym typeface="Arial"/>
              </a:defRPr>
            </a:pPr>
            <a:endParaRPr>
              <a:solidFill>
                <a:srgbClr val="323333"/>
              </a:solidFill>
            </a:endParaRPr>
          </a:p>
        </p:txBody>
      </p:sp>
      <p:sp>
        <p:nvSpPr>
          <p:cNvPr id="389" name="Shape 389"/>
          <p:cNvSpPr/>
          <p:nvPr/>
        </p:nvSpPr>
        <p:spPr>
          <a:xfrm>
            <a:off x="2111733" y="2166294"/>
            <a:ext cx="10479747" cy="3290367"/>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defTabSz="457200">
              <a:defRPr sz="2800" i="1" u="sng">
                <a:latin typeface="Times"/>
                <a:ea typeface="Times"/>
                <a:cs typeface="Times"/>
                <a:sym typeface="Times"/>
              </a:defRPr>
            </a:pPr>
            <a:endParaRPr/>
          </a:p>
          <a:p>
            <a:pPr defTabSz="457200">
              <a:defRPr sz="2800">
                <a:latin typeface="Times"/>
                <a:ea typeface="Times"/>
                <a:cs typeface="Times"/>
                <a:sym typeface="Times"/>
              </a:defRPr>
            </a:pPr>
            <a:endParaRPr/>
          </a:p>
          <a:p>
            <a:pPr algn="just" defTabSz="457200">
              <a:defRPr sz="2800">
                <a:latin typeface="Arial"/>
                <a:ea typeface="Arial"/>
                <a:cs typeface="Arial"/>
                <a:sym typeface="Arial"/>
              </a:defRPr>
            </a:pPr>
            <a:r>
              <a:t>Le disposizioni sul contratto a progetto, (artt. da 61 a 69-bis D.Lgs. 276/2003 sono abrogate. </a:t>
            </a:r>
            <a:r>
              <a:rPr b="1"/>
              <a:t>Continuano ad applicarsi esclusivamente per la regolazione dei contratti già in atto</a:t>
            </a:r>
            <a:r>
              <a:t> alla data di entrata in vigore del presente decreto</a:t>
            </a:r>
          </a:p>
          <a:p>
            <a:pPr defTabSz="457200">
              <a:defRPr sz="2800">
                <a:latin typeface="Arial"/>
                <a:ea typeface="Arial"/>
                <a:cs typeface="Arial"/>
                <a:sym typeface="Arial"/>
              </a:defRPr>
            </a:pPr>
            <a:endParaRPr/>
          </a:p>
        </p:txBody>
      </p:sp>
      <p:sp>
        <p:nvSpPr>
          <p:cNvPr id="390" name="Shape 390"/>
          <p:cNvSpPr/>
          <p:nvPr/>
        </p:nvSpPr>
        <p:spPr>
          <a:xfrm>
            <a:off x="2290340" y="6227170"/>
            <a:ext cx="9690733" cy="49636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800">
                <a:latin typeface="Arial"/>
                <a:ea typeface="Arial"/>
                <a:cs typeface="Arial"/>
                <a:sym typeface="Arial"/>
              </a:defRPr>
            </a:lvl1pPr>
          </a:lstStyle>
          <a:p>
            <a:r>
              <a:t>Resta salvo quanto stabilito dall’art 409 c.p.c.</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90"/>
                                        </p:tgtEl>
                                        <p:attrNameLst>
                                          <p:attrName>style.visibility</p:attrName>
                                        </p:attrNameLst>
                                      </p:cBhvr>
                                      <p:to>
                                        <p:strVal val="visible"/>
                                      </p:to>
                                    </p:set>
                                    <p:anim calcmode="lin" valueType="num">
                                      <p:cBhvr>
                                        <p:cTn id="7" dur="1000" fill="hold"/>
                                        <p:tgtEl>
                                          <p:spTgt spid="390"/>
                                        </p:tgtEl>
                                        <p:attrNameLst>
                                          <p:attrName>ppt_x</p:attrName>
                                        </p:attrNameLst>
                                      </p:cBhvr>
                                      <p:tavLst>
                                        <p:tav tm="0">
                                          <p:val>
                                            <p:strVal val="0-#ppt_w/2"/>
                                          </p:val>
                                        </p:tav>
                                        <p:tav tm="100000">
                                          <p:val>
                                            <p:strVal val="#ppt_x"/>
                                          </p:val>
                                        </p:tav>
                                      </p:tavLst>
                                    </p:anim>
                                    <p:anim calcmode="lin" valueType="num">
                                      <p:cBhvr>
                                        <p:cTn id="8" dur="1000" fill="hold"/>
                                        <p:tgtEl>
                                          <p:spTgt spid="3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 grpId="1"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Shape 392"/>
          <p:cNvSpPr>
            <a:spLocks noGrp="1"/>
          </p:cNvSpPr>
          <p:nvPr>
            <p:ph type="title"/>
          </p:nvPr>
        </p:nvSpPr>
        <p:spPr>
          <a:xfrm>
            <a:off x="1564357" y="204328"/>
            <a:ext cx="10914099" cy="1593992"/>
          </a:xfrm>
          <a:prstGeom prst="rect">
            <a:avLst/>
          </a:prstGeom>
        </p:spPr>
        <p:txBody>
          <a:bodyPr/>
          <a:lstStyle>
            <a:lvl1pPr>
              <a:defRPr b="1">
                <a:solidFill>
                  <a:srgbClr val="FF2600"/>
                </a:solidFill>
              </a:defRPr>
            </a:lvl1pPr>
          </a:lstStyle>
          <a:p>
            <a:r>
              <a:t>Superamento dell’associazione in partecipazione con rapporto di lavoro</a:t>
            </a:r>
          </a:p>
        </p:txBody>
      </p:sp>
      <p:sp>
        <p:nvSpPr>
          <p:cNvPr id="393" name="Shape 393"/>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21</a:t>
            </a:fld>
            <a:endParaRPr sz="1100">
              <a:solidFill>
                <a:srgbClr val="FFFFFF"/>
              </a:solidFill>
            </a:endParaRPr>
          </a:p>
        </p:txBody>
      </p:sp>
      <p:sp>
        <p:nvSpPr>
          <p:cNvPr id="394" name="Shape 394"/>
          <p:cNvSpPr/>
          <p:nvPr/>
        </p:nvSpPr>
        <p:spPr>
          <a:xfrm>
            <a:off x="2032159" y="4372219"/>
            <a:ext cx="10638896" cy="10091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R="727709" algn="just" defTabSz="457200">
              <a:lnSpc>
                <a:spcPct val="120000"/>
              </a:lnSpc>
              <a:defRPr sz="2900">
                <a:latin typeface="Arial"/>
                <a:ea typeface="Arial"/>
                <a:cs typeface="Arial"/>
                <a:sym typeface="Arial"/>
              </a:defRPr>
            </a:pPr>
            <a:endParaRPr>
              <a:solidFill>
                <a:srgbClr val="323333"/>
              </a:solidFill>
            </a:endParaRPr>
          </a:p>
        </p:txBody>
      </p:sp>
      <p:sp>
        <p:nvSpPr>
          <p:cNvPr id="395" name="Shape 395"/>
          <p:cNvSpPr/>
          <p:nvPr/>
        </p:nvSpPr>
        <p:spPr>
          <a:xfrm>
            <a:off x="1903182" y="2048439"/>
            <a:ext cx="10730211" cy="20736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just" defTabSz="457200">
              <a:defRPr sz="2200" u="sng">
                <a:latin typeface="Arial"/>
                <a:ea typeface="Arial"/>
                <a:cs typeface="Arial"/>
                <a:sym typeface="Arial"/>
              </a:defRPr>
            </a:pPr>
            <a:r>
              <a:t>Art. 2549 Cod. civ., comma 1 </a:t>
            </a:r>
          </a:p>
          <a:p>
            <a:pPr algn="just" defTabSz="457200">
              <a:defRPr sz="2200">
                <a:latin typeface="Arial"/>
                <a:ea typeface="Arial"/>
                <a:cs typeface="Arial"/>
                <a:sym typeface="Arial"/>
              </a:defRPr>
            </a:pPr>
            <a:endParaRPr/>
          </a:p>
          <a:p>
            <a:pPr algn="just" defTabSz="457200">
              <a:defRPr sz="2200">
                <a:latin typeface="Arial"/>
                <a:ea typeface="Arial"/>
                <a:cs typeface="Arial"/>
                <a:sym typeface="Arial"/>
              </a:defRPr>
            </a:pPr>
            <a:r>
              <a:t>«Con il contratto di associazione in partecipazione l'associante attribuisce all'associato una partecipazione agli utili della sua impresa o di uno o più affari verso il corrispettivo di un determinato apporto»</a:t>
            </a:r>
          </a:p>
        </p:txBody>
      </p:sp>
      <p:sp>
        <p:nvSpPr>
          <p:cNvPr id="396" name="Shape 396"/>
          <p:cNvSpPr/>
          <p:nvPr/>
        </p:nvSpPr>
        <p:spPr>
          <a:xfrm>
            <a:off x="1931832" y="4036084"/>
            <a:ext cx="10475119" cy="339446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2200" u="sng">
                <a:latin typeface="Arial"/>
                <a:ea typeface="Arial"/>
                <a:cs typeface="Arial"/>
                <a:sym typeface="Arial"/>
              </a:defRPr>
            </a:pPr>
            <a:r>
              <a:t>Art. 2549 Cod. civ., comma 2</a:t>
            </a:r>
          </a:p>
          <a:p>
            <a:pPr algn="just" defTabSz="457200">
              <a:defRPr sz="2200">
                <a:latin typeface="Arial"/>
                <a:ea typeface="Arial"/>
                <a:cs typeface="Arial"/>
                <a:sym typeface="Arial"/>
              </a:defRPr>
            </a:pPr>
            <a:endParaRPr/>
          </a:p>
          <a:p>
            <a:pPr algn="just" defTabSz="457200">
              <a:defRPr sz="2200">
                <a:latin typeface="Arial"/>
                <a:ea typeface="Arial"/>
                <a:cs typeface="Arial"/>
                <a:sym typeface="Arial"/>
              </a:defRPr>
            </a:pPr>
            <a:r>
              <a:t>«Qualora l'apporto dell'associato consista anche in una prestazione di lavoro, il numero degli associati impegnati in una medesima attività non può essere superiore a tre, indipendentemente dal numero degli associanti, con l'unica eccezione nel caso in cui gli associati siano legati all'associante da rapporto coniugale, di parentela entro il terzo grado o di affinità entro il secondo. In caso di violazione del divieto di cui al presente comma, il rapporto con tutti gli associati il cui apporto consiste anche in una prestazione di lavoro si considera di lavoro subordinato a tempo indeterminato»</a:t>
            </a:r>
          </a:p>
        </p:txBody>
      </p:sp>
      <p:pic>
        <p:nvPicPr>
          <p:cNvPr id="397" name="Immagine 396"/>
          <p:cNvPicPr>
            <a:picLocks/>
          </p:cNvPicPr>
          <p:nvPr/>
        </p:nvPicPr>
        <p:blipFill>
          <a:blip r:embed="rId2">
            <a:extLst/>
          </a:blip>
          <a:stretch>
            <a:fillRect/>
          </a:stretch>
        </p:blipFill>
        <p:spPr>
          <a:xfrm rot="11721315">
            <a:off x="2199001" y="5958805"/>
            <a:ext cx="10138572" cy="101601"/>
          </a:xfrm>
          <a:prstGeom prst="rect">
            <a:avLst/>
          </a:prstGeom>
        </p:spPr>
      </p:pic>
      <p:pic>
        <p:nvPicPr>
          <p:cNvPr id="399" name="Immagine 398"/>
          <p:cNvPicPr>
            <a:picLocks/>
          </p:cNvPicPr>
          <p:nvPr/>
        </p:nvPicPr>
        <p:blipFill>
          <a:blip r:embed="rId3">
            <a:extLst/>
          </a:blip>
          <a:stretch>
            <a:fillRect/>
          </a:stretch>
        </p:blipFill>
        <p:spPr>
          <a:xfrm rot="9895031">
            <a:off x="2084204" y="5958805"/>
            <a:ext cx="9874405" cy="1016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Shape 402"/>
          <p:cNvSpPr>
            <a:spLocks noGrp="1"/>
          </p:cNvSpPr>
          <p:nvPr>
            <p:ph type="title"/>
          </p:nvPr>
        </p:nvSpPr>
        <p:spPr>
          <a:xfrm>
            <a:off x="1564357" y="204328"/>
            <a:ext cx="10914099" cy="1593992"/>
          </a:xfrm>
          <a:prstGeom prst="rect">
            <a:avLst/>
          </a:prstGeom>
        </p:spPr>
        <p:txBody>
          <a:bodyPr/>
          <a:lstStyle>
            <a:lvl1pPr>
              <a:defRPr b="1">
                <a:solidFill>
                  <a:srgbClr val="FF2600"/>
                </a:solidFill>
              </a:defRPr>
            </a:lvl1pPr>
          </a:lstStyle>
          <a:p>
            <a:r>
              <a:t>Superamento dell’associazione in partecipazione con rapporto di lavoro</a:t>
            </a:r>
          </a:p>
        </p:txBody>
      </p:sp>
      <p:sp>
        <p:nvSpPr>
          <p:cNvPr id="403" name="Shape 403"/>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22</a:t>
            </a:fld>
            <a:endParaRPr sz="1100">
              <a:solidFill>
                <a:srgbClr val="FFFFFF"/>
              </a:solidFill>
            </a:endParaRPr>
          </a:p>
        </p:txBody>
      </p:sp>
      <p:sp>
        <p:nvSpPr>
          <p:cNvPr id="404" name="Shape 404"/>
          <p:cNvSpPr/>
          <p:nvPr/>
        </p:nvSpPr>
        <p:spPr>
          <a:xfrm>
            <a:off x="2032159" y="4372219"/>
            <a:ext cx="10638896" cy="10091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R="727709" algn="just" defTabSz="457200">
              <a:lnSpc>
                <a:spcPct val="120000"/>
              </a:lnSpc>
              <a:defRPr sz="2900">
                <a:latin typeface="Arial"/>
                <a:ea typeface="Arial"/>
                <a:cs typeface="Arial"/>
                <a:sym typeface="Arial"/>
              </a:defRPr>
            </a:pPr>
            <a:endParaRPr>
              <a:solidFill>
                <a:srgbClr val="323333"/>
              </a:solidFill>
            </a:endParaRPr>
          </a:p>
        </p:txBody>
      </p:sp>
      <p:sp>
        <p:nvSpPr>
          <p:cNvPr id="405" name="Shape 405"/>
          <p:cNvSpPr/>
          <p:nvPr/>
        </p:nvSpPr>
        <p:spPr>
          <a:xfrm>
            <a:off x="2114047" y="3592831"/>
            <a:ext cx="10475120" cy="212196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2800" u="sng">
                <a:latin typeface="Arial"/>
                <a:ea typeface="Arial"/>
                <a:cs typeface="Arial"/>
                <a:sym typeface="Arial"/>
              </a:defRPr>
            </a:pPr>
            <a:r>
              <a:t>Art. 2549 Cod. civ., comma 2,</a:t>
            </a:r>
          </a:p>
          <a:p>
            <a:pPr algn="just" defTabSz="457200">
              <a:defRPr sz="2800">
                <a:latin typeface="Arial"/>
                <a:ea typeface="Arial"/>
                <a:cs typeface="Arial"/>
                <a:sym typeface="Arial"/>
              </a:defRPr>
            </a:pPr>
            <a:endParaRPr/>
          </a:p>
          <a:p>
            <a:pPr algn="just" defTabSz="457200">
              <a:defRPr sz="2800">
                <a:latin typeface="Arial"/>
                <a:ea typeface="Arial"/>
                <a:cs typeface="Arial"/>
                <a:sym typeface="Arial"/>
              </a:defRPr>
            </a:pPr>
            <a:r>
              <a:t>«Nel caso in cui l’associato sia una persona fisica, l’apporto di cui al primo comma non può consistere, nemmeno in parte, in una prestazione di lavoro»</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Shape 407"/>
          <p:cNvSpPr>
            <a:spLocks noGrp="1"/>
          </p:cNvSpPr>
          <p:nvPr>
            <p:ph type="title"/>
          </p:nvPr>
        </p:nvSpPr>
        <p:spPr>
          <a:xfrm>
            <a:off x="1564357" y="204328"/>
            <a:ext cx="10914099" cy="1593992"/>
          </a:xfrm>
          <a:prstGeom prst="rect">
            <a:avLst/>
          </a:prstGeom>
        </p:spPr>
        <p:txBody>
          <a:bodyPr/>
          <a:lstStyle>
            <a:lvl1pPr>
              <a:defRPr b="1">
                <a:solidFill>
                  <a:srgbClr val="FF2600"/>
                </a:solidFill>
              </a:defRPr>
            </a:lvl1pPr>
          </a:lstStyle>
          <a:p>
            <a:r>
              <a:t>Superamento dell’associazione in partecipazione con rapporto di lavoro</a:t>
            </a:r>
          </a:p>
        </p:txBody>
      </p:sp>
      <p:sp>
        <p:nvSpPr>
          <p:cNvPr id="408" name="Shape 40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23</a:t>
            </a:fld>
            <a:endParaRPr sz="1100">
              <a:solidFill>
                <a:srgbClr val="FFFFFF"/>
              </a:solidFill>
            </a:endParaRPr>
          </a:p>
        </p:txBody>
      </p:sp>
      <p:sp>
        <p:nvSpPr>
          <p:cNvPr id="409" name="Shape 409"/>
          <p:cNvSpPr/>
          <p:nvPr/>
        </p:nvSpPr>
        <p:spPr>
          <a:xfrm>
            <a:off x="2032159" y="4372219"/>
            <a:ext cx="10638896" cy="10091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R="727709" algn="just" defTabSz="457200">
              <a:lnSpc>
                <a:spcPct val="120000"/>
              </a:lnSpc>
              <a:defRPr sz="2900">
                <a:latin typeface="Arial"/>
                <a:ea typeface="Arial"/>
                <a:cs typeface="Arial"/>
                <a:sym typeface="Arial"/>
              </a:defRPr>
            </a:pPr>
            <a:endParaRPr>
              <a:solidFill>
                <a:srgbClr val="323333"/>
              </a:solidFill>
            </a:endParaRPr>
          </a:p>
        </p:txBody>
      </p:sp>
      <p:pic>
        <p:nvPicPr>
          <p:cNvPr id="410" name="Immagine 409"/>
          <p:cNvPicPr>
            <a:picLocks/>
          </p:cNvPicPr>
          <p:nvPr/>
        </p:nvPicPr>
        <p:blipFill>
          <a:blip r:embed="rId2">
            <a:extLst/>
          </a:blip>
          <a:stretch>
            <a:fillRect/>
          </a:stretch>
        </p:blipFill>
        <p:spPr>
          <a:xfrm rot="11721315">
            <a:off x="1799720" y="4003005"/>
            <a:ext cx="10138573" cy="101601"/>
          </a:xfrm>
          <a:prstGeom prst="rect">
            <a:avLst/>
          </a:prstGeom>
        </p:spPr>
      </p:pic>
      <p:pic>
        <p:nvPicPr>
          <p:cNvPr id="412" name="Immagine 411"/>
          <p:cNvPicPr>
            <a:picLocks/>
          </p:cNvPicPr>
          <p:nvPr/>
        </p:nvPicPr>
        <p:blipFill>
          <a:blip r:embed="rId3">
            <a:extLst/>
          </a:blip>
          <a:stretch>
            <a:fillRect/>
          </a:stretch>
        </p:blipFill>
        <p:spPr>
          <a:xfrm rot="9895031">
            <a:off x="1931804" y="4003005"/>
            <a:ext cx="9874405" cy="101601"/>
          </a:xfrm>
          <a:prstGeom prst="rect">
            <a:avLst/>
          </a:prstGeom>
        </p:spPr>
      </p:pic>
      <p:sp>
        <p:nvSpPr>
          <p:cNvPr id="414" name="Shape 414"/>
          <p:cNvSpPr/>
          <p:nvPr/>
        </p:nvSpPr>
        <p:spPr>
          <a:xfrm>
            <a:off x="1589353" y="1783401"/>
            <a:ext cx="11070879" cy="402779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defTabSz="457200">
              <a:defRPr sz="2600">
                <a:latin typeface="Arial"/>
                <a:ea typeface="Arial"/>
                <a:cs typeface="Arial"/>
                <a:sym typeface="Arial"/>
              </a:defRPr>
            </a:pPr>
            <a:r>
              <a:t>Art. 2549 Cod. civ., comma 3</a:t>
            </a:r>
          </a:p>
          <a:p>
            <a:pPr algn="just" defTabSz="457200">
              <a:defRPr sz="2600">
                <a:latin typeface="Arial"/>
                <a:ea typeface="Arial"/>
                <a:cs typeface="Arial"/>
                <a:sym typeface="Arial"/>
              </a:defRPr>
            </a:pPr>
            <a:endParaRPr/>
          </a:p>
          <a:p>
            <a:pPr algn="just" defTabSz="457200">
              <a:defRPr sz="2600">
                <a:latin typeface="Arial"/>
                <a:ea typeface="Arial"/>
                <a:cs typeface="Arial"/>
                <a:sym typeface="Arial"/>
              </a:defRPr>
            </a:pPr>
            <a:r>
              <a:t>«Le disposizioni di cui al secondo comma non si applicano, limitatamente alle imprese a scopo mutualistico, agli associati individuati mediante elezione dall'organo assembleare di cui all'articolo 2540, il cui contratto sia certificato dagli organismi di cui all'articolo 76 del decreto legislativo 10 settembre 2003, n. 276, e successive modificazioni, nonché in relazione al rapporto fra produttori e artisti, interpreti, esecutori, volto alla realizzazione di registrazioni sonore, audiovisive o di sequenze di immagini in movimento»</a:t>
            </a:r>
          </a:p>
        </p:txBody>
      </p:sp>
      <p:sp>
        <p:nvSpPr>
          <p:cNvPr id="415" name="Shape 415"/>
          <p:cNvSpPr/>
          <p:nvPr/>
        </p:nvSpPr>
        <p:spPr>
          <a:xfrm>
            <a:off x="1658596" y="6318960"/>
            <a:ext cx="10932394" cy="166518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just" defTabSz="457200">
              <a:defRPr sz="2700">
                <a:latin typeface="Arial"/>
                <a:ea typeface="Arial"/>
                <a:cs typeface="Arial"/>
                <a:sym typeface="Arial"/>
              </a:defRPr>
            </a:pPr>
            <a:r>
              <a:t>I contratti di associazione in partecipazione nei quali l’apporto dell’associato consiste anche in una prestazione di lavoro, in corso alla data di entrata in vigore del decreto, </a:t>
            </a:r>
            <a:r>
              <a:rPr b="1"/>
              <a:t>sono fatti salvi fino alla loro cessazione</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Shape 41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24</a:t>
            </a:fld>
            <a:endParaRPr sz="1100">
              <a:solidFill>
                <a:srgbClr val="FFFFFF"/>
              </a:solidFill>
            </a:endParaRPr>
          </a:p>
        </p:txBody>
      </p:sp>
      <p:sp>
        <p:nvSpPr>
          <p:cNvPr id="418" name="Shape 418"/>
          <p:cNvSpPr/>
          <p:nvPr/>
        </p:nvSpPr>
        <p:spPr>
          <a:xfrm>
            <a:off x="3979638" y="4112447"/>
            <a:ext cx="5954235" cy="85137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p>
            <a:pPr lvl="1">
              <a:spcBef>
                <a:spcPts val="3000"/>
              </a:spcBef>
              <a:buClr>
                <a:srgbClr val="3D3D3D"/>
              </a:buClr>
              <a:defRPr sz="6000">
                <a:solidFill>
                  <a:srgbClr val="3D3D3D"/>
                </a:solidFill>
                <a:latin typeface="Arial"/>
                <a:ea typeface="Arial"/>
                <a:cs typeface="Arial"/>
                <a:sym typeface="Arial"/>
              </a:defRPr>
            </a:pPr>
            <a:r>
              <a:rPr b="1">
                <a:solidFill>
                  <a:srgbClr val="FF2600"/>
                </a:solidFill>
              </a:rPr>
              <a:t>Grazie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Shape 420"/>
          <p:cNvSpPr/>
          <p:nvPr/>
        </p:nvSpPr>
        <p:spPr>
          <a:xfrm>
            <a:off x="2389063" y="7269255"/>
            <a:ext cx="8226674" cy="346684"/>
          </a:xfrm>
          <a:prstGeom prst="rect">
            <a:avLst/>
          </a:prstGeom>
          <a:ln w="12700">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p>
            <a:pPr defTabSz="457200">
              <a:defRPr sz="1000" i="1">
                <a:latin typeface="Arial"/>
                <a:ea typeface="Arial"/>
                <a:cs typeface="Arial"/>
                <a:sym typeface="Arial"/>
              </a:defRPr>
            </a:pPr>
            <a:r>
              <a:t>La presentazione ha solo uno scopo formativo e didattico e non rappresenta un parere legale. </a:t>
            </a:r>
          </a:p>
          <a:p>
            <a:pPr defTabSz="457200">
              <a:defRPr sz="1000" i="1">
                <a:latin typeface="Arial"/>
                <a:ea typeface="Arial"/>
                <a:cs typeface="Arial"/>
                <a:sym typeface="Arial"/>
              </a:defRPr>
            </a:pPr>
            <a:r>
              <a:t>Lo studio nega ogni responsabilità per l'uso che dovesse esserne fatto senza coinvolgimento dei propri soci.</a:t>
            </a:r>
          </a:p>
        </p:txBody>
      </p:sp>
    </p:spTree>
  </p:cSld>
  <p:clrMapOvr>
    <a:masterClrMapping/>
  </p:clrMapOvr>
  <mc:AlternateContent xmlns:mc="http://schemas.openxmlformats.org/markup-compatibility/2006" xmlns:p14="http://schemas.microsoft.com/office/powerpoint/2010/main">
    <mc:Choice Requires="p14">
      <p:transition spd="slow" p14:dur="4949">
        <p:dissolv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Shape 310"/>
          <p:cNvSpPr>
            <a:spLocks noGrp="1"/>
          </p:cNvSpPr>
          <p:nvPr>
            <p:ph type="title"/>
          </p:nvPr>
        </p:nvSpPr>
        <p:spPr>
          <a:xfrm>
            <a:off x="1394197" y="356728"/>
            <a:ext cx="10916927" cy="1593992"/>
          </a:xfrm>
          <a:prstGeom prst="rect">
            <a:avLst/>
          </a:prstGeom>
        </p:spPr>
        <p:txBody>
          <a:bodyPr/>
          <a:lstStyle>
            <a:lvl1pPr algn="just">
              <a:defRPr b="1">
                <a:solidFill>
                  <a:srgbClr val="FF2600"/>
                </a:solidFill>
              </a:defRPr>
            </a:lvl1pPr>
          </a:lstStyle>
          <a:p>
            <a:r>
              <a:t>Rapporti di collaborazione: art. 2 D.Lgs. 81/2015</a:t>
            </a:r>
          </a:p>
        </p:txBody>
      </p:sp>
      <p:sp>
        <p:nvSpPr>
          <p:cNvPr id="311" name="Shape 3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3</a:t>
            </a:fld>
            <a:endParaRPr sz="1100">
              <a:solidFill>
                <a:srgbClr val="FFFFFF"/>
              </a:solidFill>
            </a:endParaRPr>
          </a:p>
        </p:txBody>
      </p:sp>
      <p:sp>
        <p:nvSpPr>
          <p:cNvPr id="312" name="Shape 312"/>
          <p:cNvSpPr/>
          <p:nvPr/>
        </p:nvSpPr>
        <p:spPr>
          <a:xfrm>
            <a:off x="1799920" y="2056031"/>
            <a:ext cx="10773173" cy="801167"/>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defTabSz="508000">
              <a:spcBef>
                <a:spcPts val="2200"/>
              </a:spcBef>
              <a:buClr>
                <a:srgbClr val="FFFFFF"/>
              </a:buClr>
              <a:buFont typeface="Comic Sans MS"/>
              <a:tabLst>
                <a:tab pos="838200" algn="l"/>
                <a:tab pos="838200" algn="l"/>
                <a:tab pos="838200" algn="l"/>
                <a:tab pos="838200" algn="l"/>
                <a:tab pos="838200" algn="l"/>
                <a:tab pos="838200" algn="l"/>
                <a:tab pos="838200" algn="l"/>
                <a:tab pos="9258300" algn="l"/>
                <a:tab pos="9258300" algn="l"/>
                <a:tab pos="9258300" algn="l"/>
                <a:tab pos="9258300" algn="l"/>
                <a:tab pos="9258300" algn="l"/>
                <a:tab pos="9258300" algn="l"/>
                <a:tab pos="9258300" algn="l"/>
                <a:tab pos="10058400" algn="l"/>
              </a:tabLst>
              <a:defRPr sz="2800">
                <a:latin typeface="Arial"/>
                <a:ea typeface="Arial"/>
                <a:cs typeface="Arial"/>
                <a:sym typeface="Arial"/>
              </a:defRPr>
            </a:pPr>
            <a:r>
              <a:t>Dal 1 gennaio 2016 </a:t>
            </a:r>
            <a:r>
              <a:rPr b="1"/>
              <a:t>si applica la disciplina del </a:t>
            </a:r>
            <a:r>
              <a:rPr b="1">
                <a:solidFill>
                  <a:srgbClr val="FF2600"/>
                </a:solidFill>
              </a:rPr>
              <a:t>rapporto di lavoro subordinato</a:t>
            </a:r>
            <a:r>
              <a:rPr b="1"/>
              <a:t> se la prestazione è:</a:t>
            </a:r>
          </a:p>
        </p:txBody>
      </p:sp>
      <p:sp>
        <p:nvSpPr>
          <p:cNvPr id="313" name="Shape 313"/>
          <p:cNvSpPr/>
          <p:nvPr/>
        </p:nvSpPr>
        <p:spPr>
          <a:xfrm>
            <a:off x="1863774" y="3739563"/>
            <a:ext cx="9277252" cy="334116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17500" indent="-317500" algn="just">
              <a:buSzPct val="100000"/>
              <a:buBlip>
                <a:blip r:embed="rId2"/>
              </a:buBlip>
              <a:defRPr sz="2800">
                <a:latin typeface="Arial"/>
                <a:ea typeface="Arial"/>
                <a:cs typeface="Arial"/>
                <a:sym typeface="Arial"/>
              </a:defRPr>
            </a:pPr>
            <a:endParaRPr/>
          </a:p>
          <a:p>
            <a:pPr marL="317500" indent="-317500" algn="just">
              <a:buSzPct val="100000"/>
              <a:buBlip>
                <a:blip r:embed="rId2"/>
              </a:buBlip>
              <a:defRPr sz="2800">
                <a:latin typeface="Arial"/>
                <a:ea typeface="Arial"/>
                <a:cs typeface="Arial"/>
                <a:sym typeface="Arial"/>
              </a:defRPr>
            </a:pPr>
            <a:r>
              <a:t>esclusivamente personale</a:t>
            </a:r>
          </a:p>
          <a:p>
            <a:pPr algn="just">
              <a:defRPr sz="2800">
                <a:latin typeface="Arial"/>
                <a:ea typeface="Arial"/>
                <a:cs typeface="Arial"/>
                <a:sym typeface="Arial"/>
              </a:defRPr>
            </a:pPr>
            <a:endParaRPr/>
          </a:p>
          <a:p>
            <a:pPr marL="317500" indent="-317500" algn="just">
              <a:buSzPct val="100000"/>
              <a:buBlip>
                <a:blip r:embed="rId2"/>
              </a:buBlip>
              <a:defRPr sz="2800">
                <a:latin typeface="Arial"/>
                <a:ea typeface="Arial"/>
                <a:cs typeface="Arial"/>
                <a:sym typeface="Arial"/>
              </a:defRPr>
            </a:pPr>
            <a:r>
              <a:t>continuativa</a:t>
            </a:r>
          </a:p>
          <a:p>
            <a:pPr algn="just">
              <a:defRPr sz="2800">
                <a:latin typeface="Arial"/>
                <a:ea typeface="Arial"/>
                <a:cs typeface="Arial"/>
                <a:sym typeface="Arial"/>
              </a:defRPr>
            </a:pPr>
            <a:endParaRPr/>
          </a:p>
          <a:p>
            <a:pPr marL="317500" indent="-317500" algn="just">
              <a:buSzPct val="100000"/>
              <a:buBlip>
                <a:blip r:embed="rId2"/>
              </a:buBlip>
              <a:defRPr sz="2800">
                <a:latin typeface="Arial"/>
                <a:ea typeface="Arial"/>
                <a:cs typeface="Arial"/>
                <a:sym typeface="Arial"/>
              </a:defRPr>
            </a:pPr>
            <a:r>
              <a:t>organizzata dal committente anche con riferimento ai tempi e luogo di lavoro</a:t>
            </a:r>
          </a:p>
        </p:txBody>
      </p:sp>
      <p:sp>
        <p:nvSpPr>
          <p:cNvPr id="314" name="Shape 314"/>
          <p:cNvSpPr/>
          <p:nvPr/>
        </p:nvSpPr>
        <p:spPr>
          <a:xfrm>
            <a:off x="553510" y="7378166"/>
            <a:ext cx="12364195" cy="534468"/>
          </a:xfrm>
          <a:prstGeom prst="rect">
            <a:avLst/>
          </a:prstGeom>
          <a:ln w="38100">
            <a:solidFill>
              <a:srgbClr val="A7A7A7"/>
            </a:solidFill>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defRPr sz="2800">
                <a:latin typeface="Arial"/>
                <a:ea typeface="Arial"/>
                <a:cs typeface="Arial"/>
                <a:sym typeface="Arial"/>
              </a:defRPr>
            </a:lvl1pPr>
          </a:lstStyle>
          <a:p>
            <a:r>
              <a:t>Devono sussistere tutti e tre gli elementi (. Min. Lav. 1 febbraio 2013, n.3)</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10"/>
                                        </p:tgtEl>
                                        <p:attrNameLst>
                                          <p:attrName>style.visibility</p:attrName>
                                        </p:attrNameLst>
                                      </p:cBhvr>
                                      <p:to>
                                        <p:strVal val="visible"/>
                                      </p:to>
                                    </p:set>
                                    <p:anim calcmode="lin" valueType="num">
                                      <p:cBhvr>
                                        <p:cTn id="7" dur="1000" fill="hold"/>
                                        <p:tgtEl>
                                          <p:spTgt spid="310"/>
                                        </p:tgtEl>
                                        <p:attrNameLst>
                                          <p:attrName>ppt_x</p:attrName>
                                        </p:attrNameLst>
                                      </p:cBhvr>
                                      <p:tavLst>
                                        <p:tav tm="0">
                                          <p:val>
                                            <p:strVal val="0-#ppt_w/2"/>
                                          </p:val>
                                        </p:tav>
                                        <p:tav tm="100000">
                                          <p:val>
                                            <p:strVal val="#ppt_x"/>
                                          </p:val>
                                        </p:tav>
                                      </p:tavLst>
                                    </p:anim>
                                    <p:anim calcmode="lin" valueType="num">
                                      <p:cBhvr>
                                        <p:cTn id="8" dur="1000" fill="hold"/>
                                        <p:tgtEl>
                                          <p:spTgt spid="310"/>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2" nodeType="afterEffect">
                                  <p:stCondLst>
                                    <p:cond delay="0"/>
                                  </p:stCondLst>
                                  <p:iterate>
                                    <p:tmAbs val="0"/>
                                  </p:iterate>
                                  <p:childTnLst>
                                    <p:set>
                                      <p:cBhvr>
                                        <p:cTn id="11" fill="hold"/>
                                        <p:tgtEl>
                                          <p:spTgt spid="312"/>
                                        </p:tgtEl>
                                        <p:attrNameLst>
                                          <p:attrName>style.visibility</p:attrName>
                                        </p:attrNameLst>
                                      </p:cBhvr>
                                      <p:to>
                                        <p:strVal val="visible"/>
                                      </p:to>
                                    </p:set>
                                    <p:anim calcmode="lin" valueType="num">
                                      <p:cBhvr>
                                        <p:cTn id="12" dur="1000" fill="hold"/>
                                        <p:tgtEl>
                                          <p:spTgt spid="312"/>
                                        </p:tgtEl>
                                        <p:attrNameLst>
                                          <p:attrName>ppt_x</p:attrName>
                                        </p:attrNameLst>
                                      </p:cBhvr>
                                      <p:tavLst>
                                        <p:tav tm="0">
                                          <p:val>
                                            <p:strVal val="0-#ppt_w/2"/>
                                          </p:val>
                                        </p:tav>
                                        <p:tav tm="100000">
                                          <p:val>
                                            <p:strVal val="#ppt_x"/>
                                          </p:val>
                                        </p:tav>
                                      </p:tavLst>
                                    </p:anim>
                                    <p:anim calcmode="lin" valueType="num">
                                      <p:cBhvr>
                                        <p:cTn id="13" dur="1000" fill="hold"/>
                                        <p:tgtEl>
                                          <p:spTgt spid="312"/>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3" nodeType="afterEffect">
                                  <p:stCondLst>
                                    <p:cond delay="0"/>
                                  </p:stCondLst>
                                  <p:iterate>
                                    <p:tmAbs val="0"/>
                                  </p:iterate>
                                  <p:childTnLst>
                                    <p:set>
                                      <p:cBhvr>
                                        <p:cTn id="16" fill="hold"/>
                                        <p:tgtEl>
                                          <p:spTgt spid="313"/>
                                        </p:tgtEl>
                                        <p:attrNameLst>
                                          <p:attrName>style.visibility</p:attrName>
                                        </p:attrNameLst>
                                      </p:cBhvr>
                                      <p:to>
                                        <p:strVal val="visible"/>
                                      </p:to>
                                    </p:set>
                                    <p:anim calcmode="lin" valueType="num">
                                      <p:cBhvr>
                                        <p:cTn id="17" dur="1000" fill="hold"/>
                                        <p:tgtEl>
                                          <p:spTgt spid="313"/>
                                        </p:tgtEl>
                                        <p:attrNameLst>
                                          <p:attrName>ppt_x</p:attrName>
                                        </p:attrNameLst>
                                      </p:cBhvr>
                                      <p:tavLst>
                                        <p:tav tm="0">
                                          <p:val>
                                            <p:strVal val="0-#ppt_w/2"/>
                                          </p:val>
                                        </p:tav>
                                        <p:tav tm="100000">
                                          <p:val>
                                            <p:strVal val="#ppt_x"/>
                                          </p:val>
                                        </p:tav>
                                      </p:tavLst>
                                    </p:anim>
                                    <p:anim calcmode="lin" valueType="num">
                                      <p:cBhvr>
                                        <p:cTn id="18" dur="1000" fill="hold"/>
                                        <p:tgtEl>
                                          <p:spTgt spid="313"/>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4" nodeType="afterEffect">
                                  <p:stCondLst>
                                    <p:cond delay="0"/>
                                  </p:stCondLst>
                                  <p:iterate>
                                    <p:tmAbs val="0"/>
                                  </p:iterate>
                                  <p:childTnLst>
                                    <p:set>
                                      <p:cBhvr>
                                        <p:cTn id="21" fill="hold"/>
                                        <p:tgtEl>
                                          <p:spTgt spid="311"/>
                                        </p:tgtEl>
                                        <p:attrNameLst>
                                          <p:attrName>style.visibility</p:attrName>
                                        </p:attrNameLst>
                                      </p:cBhvr>
                                      <p:to>
                                        <p:strVal val="visible"/>
                                      </p:to>
                                    </p:set>
                                    <p:anim calcmode="lin" valueType="num">
                                      <p:cBhvr>
                                        <p:cTn id="22" dur="1000" fill="hold"/>
                                        <p:tgtEl>
                                          <p:spTgt spid="311"/>
                                        </p:tgtEl>
                                        <p:attrNameLst>
                                          <p:attrName>ppt_x</p:attrName>
                                        </p:attrNameLst>
                                      </p:cBhvr>
                                      <p:tavLst>
                                        <p:tav tm="0">
                                          <p:val>
                                            <p:strVal val="0-#ppt_w/2"/>
                                          </p:val>
                                        </p:tav>
                                        <p:tav tm="100000">
                                          <p:val>
                                            <p:strVal val="#ppt_x"/>
                                          </p:val>
                                        </p:tav>
                                      </p:tavLst>
                                    </p:anim>
                                    <p:anim calcmode="lin" valueType="num">
                                      <p:cBhvr>
                                        <p:cTn id="23" dur="1000" fill="hold"/>
                                        <p:tgtEl>
                                          <p:spTgt spid="3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 grpId="1" animBg="1" advAuto="0"/>
      <p:bldP spid="311" grpId="4" animBg="1" advAuto="0"/>
      <p:bldP spid="312" grpId="2" animBg="1" advAuto="0"/>
      <p:bldP spid="313" grpId="3"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p:cNvSpPr>
          <p:nvPr>
            <p:ph type="title"/>
          </p:nvPr>
        </p:nvSpPr>
        <p:spPr>
          <a:xfrm>
            <a:off x="1660897" y="547228"/>
            <a:ext cx="10916927" cy="1593992"/>
          </a:xfrm>
          <a:prstGeom prst="rect">
            <a:avLst/>
          </a:prstGeom>
        </p:spPr>
        <p:txBody>
          <a:bodyPr/>
          <a:lstStyle>
            <a:lvl1pPr algn="just">
              <a:defRPr b="1">
                <a:solidFill>
                  <a:srgbClr val="FF2600"/>
                </a:solidFill>
              </a:defRPr>
            </a:lvl1pPr>
          </a:lstStyle>
          <a:p>
            <a:r>
              <a:t>La finalità dell’art. 2</a:t>
            </a:r>
          </a:p>
        </p:txBody>
      </p:sp>
      <p:sp>
        <p:nvSpPr>
          <p:cNvPr id="317" name="Shape 31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4</a:t>
            </a:fld>
            <a:endParaRPr sz="1100">
              <a:solidFill>
                <a:srgbClr val="FFFFFF"/>
              </a:solidFill>
            </a:endParaRPr>
          </a:p>
        </p:txBody>
      </p:sp>
      <p:sp>
        <p:nvSpPr>
          <p:cNvPr id="318" name="Shape 318"/>
          <p:cNvSpPr/>
          <p:nvPr/>
        </p:nvSpPr>
        <p:spPr>
          <a:xfrm>
            <a:off x="2016564" y="2546232"/>
            <a:ext cx="10434192" cy="181633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317500" indent="-317500" algn="just">
              <a:buSzPct val="100000"/>
              <a:buBlip>
                <a:blip r:embed="rId2"/>
              </a:buBlip>
              <a:defRPr sz="3000">
                <a:latin typeface="Arial"/>
                <a:ea typeface="Arial"/>
                <a:cs typeface="Arial"/>
                <a:sym typeface="Arial"/>
              </a:defRPr>
            </a:pPr>
            <a:r>
              <a:t>Ricondurre alla subordinazione le collaborazioni spurie</a:t>
            </a:r>
          </a:p>
          <a:p>
            <a:pPr marL="317500" indent="-317500" algn="just">
              <a:buSzPct val="100000"/>
              <a:buBlip>
                <a:blip r:embed="rId2"/>
              </a:buBlip>
              <a:defRPr sz="3000">
                <a:latin typeface="Arial"/>
                <a:ea typeface="Arial"/>
                <a:cs typeface="Arial"/>
                <a:sym typeface="Arial"/>
              </a:defRPr>
            </a:pPr>
            <a:endParaRPr/>
          </a:p>
          <a:p>
            <a:pPr marL="317500" indent="-317500" algn="just">
              <a:buSzPct val="100000"/>
              <a:buBlip>
                <a:blip r:embed="rId2"/>
              </a:buBlip>
              <a:defRPr sz="3000">
                <a:latin typeface="Arial"/>
                <a:ea typeface="Arial"/>
                <a:cs typeface="Arial"/>
                <a:sym typeface="Arial"/>
              </a:defRPr>
            </a:pPr>
            <a:r>
              <a:t>Impedire un ricorso indiscriminato alle </a:t>
            </a:r>
            <a:r>
              <a:rPr>
                <a:uFill>
                  <a:solidFill>
                    <a:srgbClr val="0000FF"/>
                  </a:solidFill>
                </a:uFill>
                <a:hlinkClick r:id="rId3"/>
              </a:rPr>
              <a:t>co.co.co</a:t>
            </a:r>
            <a:r>
              <a:t>. dopo l’abolizione del progetto</a:t>
            </a:r>
          </a:p>
        </p:txBody>
      </p:sp>
      <p:sp>
        <p:nvSpPr>
          <p:cNvPr id="319" name="Shape 319"/>
          <p:cNvSpPr/>
          <p:nvPr/>
        </p:nvSpPr>
        <p:spPr>
          <a:xfrm>
            <a:off x="722014" y="6255047"/>
            <a:ext cx="12068772" cy="1078906"/>
          </a:xfrm>
          <a:prstGeom prst="rect">
            <a:avLst/>
          </a:prstGeom>
          <a:ln w="50800">
            <a:solidFill>
              <a:srgbClr val="A7A7A7"/>
            </a:solidFill>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defRPr sz="3200">
                <a:latin typeface="Arial"/>
                <a:ea typeface="Arial"/>
                <a:cs typeface="Arial"/>
                <a:sym typeface="Arial"/>
              </a:defRPr>
            </a:pPr>
            <a:r>
              <a:t>Quindi </a:t>
            </a:r>
            <a:r>
              <a:rPr b="1"/>
              <a:t>non è una norma permissiva</a:t>
            </a:r>
            <a:r>
              <a:t> o di totale liberalizzazione. </a:t>
            </a:r>
          </a:p>
          <a:p>
            <a:pPr>
              <a:defRPr sz="3200">
                <a:latin typeface="Arial"/>
                <a:ea typeface="Arial"/>
                <a:cs typeface="Arial"/>
                <a:sym typeface="Arial"/>
              </a:defRPr>
            </a:pPr>
            <a:r>
              <a:t>Anzi.</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16"/>
                                        </p:tgtEl>
                                        <p:attrNameLst>
                                          <p:attrName>style.visibility</p:attrName>
                                        </p:attrNameLst>
                                      </p:cBhvr>
                                      <p:to>
                                        <p:strVal val="visible"/>
                                      </p:to>
                                    </p:set>
                                    <p:anim calcmode="lin" valueType="num">
                                      <p:cBhvr>
                                        <p:cTn id="7" dur="1000" fill="hold"/>
                                        <p:tgtEl>
                                          <p:spTgt spid="316"/>
                                        </p:tgtEl>
                                        <p:attrNameLst>
                                          <p:attrName>ppt_x</p:attrName>
                                        </p:attrNameLst>
                                      </p:cBhvr>
                                      <p:tavLst>
                                        <p:tav tm="0">
                                          <p:val>
                                            <p:strVal val="0-#ppt_w/2"/>
                                          </p:val>
                                        </p:tav>
                                        <p:tav tm="100000">
                                          <p:val>
                                            <p:strVal val="#ppt_x"/>
                                          </p:val>
                                        </p:tav>
                                      </p:tavLst>
                                    </p:anim>
                                    <p:anim calcmode="lin" valueType="num">
                                      <p:cBhvr>
                                        <p:cTn id="8" dur="1000" fill="hold"/>
                                        <p:tgtEl>
                                          <p:spTgt spid="316"/>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2" nodeType="afterEffect">
                                  <p:stCondLst>
                                    <p:cond delay="0"/>
                                  </p:stCondLst>
                                  <p:iterate>
                                    <p:tmAbs val="0"/>
                                  </p:iterate>
                                  <p:childTnLst>
                                    <p:set>
                                      <p:cBhvr>
                                        <p:cTn id="11" fill="hold"/>
                                        <p:tgtEl>
                                          <p:spTgt spid="317"/>
                                        </p:tgtEl>
                                        <p:attrNameLst>
                                          <p:attrName>style.visibility</p:attrName>
                                        </p:attrNameLst>
                                      </p:cBhvr>
                                      <p:to>
                                        <p:strVal val="visible"/>
                                      </p:to>
                                    </p:set>
                                    <p:anim calcmode="lin" valueType="num">
                                      <p:cBhvr>
                                        <p:cTn id="12" dur="1000" fill="hold"/>
                                        <p:tgtEl>
                                          <p:spTgt spid="317"/>
                                        </p:tgtEl>
                                        <p:attrNameLst>
                                          <p:attrName>ppt_x</p:attrName>
                                        </p:attrNameLst>
                                      </p:cBhvr>
                                      <p:tavLst>
                                        <p:tav tm="0">
                                          <p:val>
                                            <p:strVal val="0-#ppt_w/2"/>
                                          </p:val>
                                        </p:tav>
                                        <p:tav tm="100000">
                                          <p:val>
                                            <p:strVal val="#ppt_x"/>
                                          </p:val>
                                        </p:tav>
                                      </p:tavLst>
                                    </p:anim>
                                    <p:anim calcmode="lin" valueType="num">
                                      <p:cBhvr>
                                        <p:cTn id="13" dur="1000" fill="hold"/>
                                        <p:tgtEl>
                                          <p:spTgt spid="3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 grpId="1" animBg="1" advAuto="0"/>
      <p:bldP spid="317" grpId="2"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32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5</a:t>
            </a:fld>
            <a:endParaRPr sz="1100">
              <a:solidFill>
                <a:srgbClr val="FFFFFF"/>
              </a:solidFill>
            </a:endParaRPr>
          </a:p>
        </p:txBody>
      </p:sp>
      <p:sp>
        <p:nvSpPr>
          <p:cNvPr id="322" name="Shape 322"/>
          <p:cNvSpPr>
            <a:spLocks noGrp="1"/>
          </p:cNvSpPr>
          <p:nvPr>
            <p:ph type="title"/>
          </p:nvPr>
        </p:nvSpPr>
        <p:spPr>
          <a:xfrm>
            <a:off x="1764729" y="420228"/>
            <a:ext cx="10940095" cy="1593992"/>
          </a:xfrm>
          <a:prstGeom prst="rect">
            <a:avLst/>
          </a:prstGeom>
        </p:spPr>
        <p:txBody>
          <a:bodyPr/>
          <a:lstStyle>
            <a:lvl1pPr algn="just">
              <a:defRPr b="1">
                <a:solidFill>
                  <a:srgbClr val="FF2600"/>
                </a:solidFill>
              </a:defRPr>
            </a:lvl1pPr>
          </a:lstStyle>
          <a:p>
            <a:r>
              <a:t>Norma di fattispecie o di disciplina?</a:t>
            </a:r>
          </a:p>
        </p:txBody>
      </p:sp>
      <p:sp>
        <p:nvSpPr>
          <p:cNvPr id="323" name="Shape 323"/>
          <p:cNvSpPr/>
          <p:nvPr/>
        </p:nvSpPr>
        <p:spPr>
          <a:xfrm>
            <a:off x="2125556" y="2571216"/>
            <a:ext cx="10218441" cy="496676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182879" indent="-182879" algn="just" defTabSz="457200">
              <a:defRPr sz="2800">
                <a:solidFill>
                  <a:srgbClr val="363744"/>
                </a:solidFill>
                <a:latin typeface="Arial"/>
                <a:ea typeface="Arial"/>
                <a:cs typeface="Arial"/>
                <a:sym typeface="Arial"/>
              </a:defRPr>
            </a:pPr>
            <a:r>
              <a:t>L’art. 2 ha modificato la fattispecie di subordinazione </a:t>
            </a:r>
            <a:r>
              <a:rPr i="1"/>
              <a:t>ex</a:t>
            </a:r>
            <a:r>
              <a:t> art. 2094, c.c., o ha «soltanto» previsto un’ipotesi di estensione alle collaborazioni organizzate dal committente, della «</a:t>
            </a:r>
            <a:r>
              <a:rPr i="1"/>
              <a:t>disciplina del rapporto di lavoro subordinato</a:t>
            </a:r>
            <a:r>
              <a:t>»?</a:t>
            </a:r>
          </a:p>
          <a:p>
            <a:pPr marL="182879" indent="-182879" algn="just" defTabSz="457200">
              <a:defRPr sz="2800">
                <a:solidFill>
                  <a:srgbClr val="363744"/>
                </a:solidFill>
                <a:latin typeface="Arial"/>
                <a:ea typeface="Arial"/>
                <a:cs typeface="Arial"/>
                <a:sym typeface="Arial"/>
              </a:defRPr>
            </a:pPr>
            <a:endParaRPr/>
          </a:p>
          <a:p>
            <a:pPr marL="182879" indent="-182879" algn="just" defTabSz="457200">
              <a:defRPr sz="2800">
                <a:solidFill>
                  <a:srgbClr val="363744"/>
                </a:solidFill>
                <a:latin typeface="Arial"/>
                <a:ea typeface="Arial"/>
                <a:cs typeface="Arial"/>
                <a:sym typeface="Arial"/>
              </a:defRPr>
            </a:pPr>
            <a:endParaRPr/>
          </a:p>
          <a:p>
            <a:pPr marL="182879" indent="-182879" algn="just" defTabSz="457200">
              <a:defRPr sz="2800">
                <a:solidFill>
                  <a:srgbClr val="363744"/>
                </a:solidFill>
                <a:latin typeface="Arial"/>
                <a:ea typeface="Arial"/>
                <a:cs typeface="Arial"/>
                <a:sym typeface="Arial"/>
              </a:defRPr>
            </a:pPr>
            <a:endParaRPr/>
          </a:p>
          <a:p>
            <a:pPr marL="182879" indent="-182879" algn="just" defTabSz="457200">
              <a:defRPr sz="2800">
                <a:solidFill>
                  <a:srgbClr val="363744"/>
                </a:solidFill>
                <a:latin typeface="Arial"/>
                <a:ea typeface="Arial"/>
                <a:cs typeface="Arial"/>
                <a:sym typeface="Arial"/>
              </a:defRPr>
            </a:pPr>
            <a:endParaRPr/>
          </a:p>
          <a:p>
            <a:pPr marL="182879" indent="-182879" algn="just" defTabSz="457200">
              <a:defRPr sz="2800">
                <a:solidFill>
                  <a:srgbClr val="363744"/>
                </a:solidFill>
                <a:latin typeface="Arial"/>
                <a:ea typeface="Arial"/>
                <a:cs typeface="Arial"/>
                <a:sym typeface="Arial"/>
              </a:defRPr>
            </a:pPr>
            <a:r>
              <a:t>La fattispecie della subordinazione non è stata formalmente modificata</a:t>
            </a:r>
          </a:p>
          <a:p>
            <a:pPr marL="182879" indent="-182879" algn="just" defTabSz="457200">
              <a:defRPr sz="2800">
                <a:solidFill>
                  <a:srgbClr val="363744"/>
                </a:solidFill>
                <a:latin typeface="Arial"/>
                <a:ea typeface="Arial"/>
                <a:cs typeface="Arial"/>
                <a:sym typeface="Arial"/>
              </a:defRPr>
            </a:pPr>
            <a:endParaRPr/>
          </a:p>
        </p:txBody>
      </p:sp>
      <p:sp>
        <p:nvSpPr>
          <p:cNvPr id="324" name="Shape 324"/>
          <p:cNvSpPr/>
          <p:nvPr/>
        </p:nvSpPr>
        <p:spPr>
          <a:xfrm>
            <a:off x="7234776" y="4324857"/>
            <a:ext cx="1" cy="1459486"/>
          </a:xfrm>
          <a:prstGeom prst="line">
            <a:avLst/>
          </a:prstGeom>
          <a:ln w="63500">
            <a:solidFill>
              <a:srgbClr val="A7A7A7"/>
            </a:solidFill>
            <a:bevel/>
            <a:tailEnd type="triangle"/>
          </a:ln>
          <a:effectLst>
            <a:outerShdw blurRad="38100" dist="25400" dir="5400000" rotWithShape="0">
              <a:srgbClr val="000000">
                <a:alpha val="50000"/>
              </a:srgbClr>
            </a:outerShdw>
          </a:effectLst>
        </p:spPr>
        <p:txBody>
          <a:bodyPr lIns="45718" tIns="45718" rIns="45718" bIns="45718"/>
          <a:lstStyle/>
          <a:p>
            <a:pPr algn="l" defTabSz="457200">
              <a:defRPr sz="1200">
                <a:latin typeface="+mj-lt"/>
                <a:ea typeface="+mj-ea"/>
                <a:cs typeface="+mj-cs"/>
                <a:sym typeface="Helvetica"/>
              </a:defRPr>
            </a:pPr>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Shape 326"/>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6</a:t>
            </a:fld>
            <a:endParaRPr sz="1100">
              <a:solidFill>
                <a:srgbClr val="FFFFFF"/>
              </a:solidFill>
            </a:endParaRPr>
          </a:p>
        </p:txBody>
      </p:sp>
      <p:sp>
        <p:nvSpPr>
          <p:cNvPr id="327" name="Shape 327"/>
          <p:cNvSpPr>
            <a:spLocks noGrp="1"/>
          </p:cNvSpPr>
          <p:nvPr>
            <p:ph type="title"/>
          </p:nvPr>
        </p:nvSpPr>
        <p:spPr>
          <a:xfrm>
            <a:off x="1680053" y="547228"/>
            <a:ext cx="10940094" cy="1593992"/>
          </a:xfrm>
          <a:prstGeom prst="rect">
            <a:avLst/>
          </a:prstGeom>
        </p:spPr>
        <p:txBody>
          <a:bodyPr/>
          <a:lstStyle>
            <a:lvl1pPr algn="just">
              <a:defRPr b="1">
                <a:solidFill>
                  <a:srgbClr val="FF2600"/>
                </a:solidFill>
              </a:defRPr>
            </a:lvl1pPr>
          </a:lstStyle>
          <a:p>
            <a:r>
              <a:t>Tuttavia in termini pratici</a:t>
            </a:r>
          </a:p>
        </p:txBody>
      </p:sp>
      <p:sp>
        <p:nvSpPr>
          <p:cNvPr id="328" name="Shape 328"/>
          <p:cNvSpPr/>
          <p:nvPr/>
        </p:nvSpPr>
        <p:spPr>
          <a:xfrm>
            <a:off x="1799580" y="1719485"/>
            <a:ext cx="10218440" cy="649243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182879" indent="-182879" defTabSz="457200">
              <a:defRPr sz="2400">
                <a:solidFill>
                  <a:srgbClr val="363744"/>
                </a:solidFill>
                <a:latin typeface="Arial"/>
                <a:ea typeface="Arial"/>
                <a:cs typeface="Arial"/>
                <a:sym typeface="Arial"/>
              </a:defRPr>
            </a:pPr>
            <a:r>
              <a:rPr b="1"/>
              <a:t>Circolare Ministero del lavoro n. 3/2016</a:t>
            </a:r>
          </a:p>
          <a:p>
            <a:pPr marL="182879" indent="-182879" defTabSz="457200">
              <a:defRPr sz="2400">
                <a:solidFill>
                  <a:srgbClr val="363744"/>
                </a:solidFill>
                <a:latin typeface="Arial"/>
                <a:ea typeface="Arial"/>
                <a:cs typeface="Arial"/>
                <a:sym typeface="Arial"/>
              </a:defRPr>
            </a:pPr>
            <a:endParaRPr b="1"/>
          </a:p>
          <a:p>
            <a:pPr marL="182879" indent="-182879" algn="just" defTabSz="457200">
              <a:defRPr sz="2400">
                <a:solidFill>
                  <a:srgbClr val="363744"/>
                </a:solidFill>
                <a:latin typeface="Arial"/>
                <a:ea typeface="Arial"/>
                <a:cs typeface="Arial"/>
                <a:sym typeface="Arial"/>
              </a:defRPr>
            </a:pPr>
            <a:endParaRPr b="1"/>
          </a:p>
          <a:p>
            <a:pPr marL="182879" indent="-182879" algn="just" defTabSz="457200">
              <a:defRPr sz="2400">
                <a:solidFill>
                  <a:srgbClr val="363744"/>
                </a:solidFill>
                <a:latin typeface="Arial"/>
                <a:ea typeface="Arial"/>
                <a:cs typeface="Arial"/>
                <a:sym typeface="Arial"/>
              </a:defRPr>
            </a:pPr>
            <a:r>
              <a:t>«</a:t>
            </a:r>
            <a:r>
              <a:rPr i="1"/>
              <a:t>La formulazione utilizzata dal legislatore, di per sé generica, lascia intendere l’applicazione di qualsivoglia istituto, legale o contrattuale (ad es. trattamento retributivo, orario di lavoro, inquadramento previdenziale, tutele avverso i licenziamenti illegittimi ecc.), normalmente applicabile in forza di un rapporto di lavoro subordinato</a:t>
            </a:r>
            <a:r>
              <a:t>»</a:t>
            </a:r>
          </a:p>
          <a:p>
            <a:pPr marL="182879" indent="-182879" algn="just" defTabSz="457200">
              <a:defRPr sz="2400">
                <a:solidFill>
                  <a:srgbClr val="363744"/>
                </a:solidFill>
                <a:latin typeface="Arial"/>
                <a:ea typeface="Arial"/>
                <a:cs typeface="Arial"/>
                <a:sym typeface="Arial"/>
              </a:defRPr>
            </a:pPr>
            <a:endParaRPr/>
          </a:p>
          <a:p>
            <a:pPr marL="182879" indent="-182879" algn="just" defTabSz="457200">
              <a:defRPr sz="2400">
                <a:solidFill>
                  <a:srgbClr val="363744"/>
                </a:solidFill>
                <a:latin typeface="Arial"/>
                <a:ea typeface="Arial"/>
                <a:cs typeface="Arial"/>
                <a:sym typeface="Arial"/>
              </a:defRPr>
            </a:pPr>
            <a:r>
              <a:t>«</a:t>
            </a:r>
            <a:r>
              <a:rPr i="1"/>
              <a:t>…l’applicazione della disposizioni comporterà altresì l’irrogazione delle sanzioni in materia di collocamento (comunicazioni di assunzione e dichiarazioni di assunzione) i cui obblighi, del resto, attengono anch’essi alla disciplina del rapporto di lavoro subordinato</a:t>
            </a:r>
            <a:r>
              <a:t>» </a:t>
            </a:r>
          </a:p>
          <a:p>
            <a:pPr marL="182879" indent="-182879" algn="just" defTabSz="457200">
              <a:defRPr sz="2400">
                <a:solidFill>
                  <a:srgbClr val="363744"/>
                </a:solidFill>
                <a:latin typeface="Arial"/>
                <a:ea typeface="Arial"/>
                <a:cs typeface="Arial"/>
                <a:sym typeface="Arial"/>
              </a:defRPr>
            </a:pPr>
            <a:endParaRPr/>
          </a:p>
          <a:p>
            <a:pPr marL="182879" indent="-182879" algn="just" defTabSz="457200">
              <a:defRPr sz="2400">
                <a:solidFill>
                  <a:srgbClr val="363744"/>
                </a:solidFill>
                <a:latin typeface="Arial"/>
                <a:ea typeface="Arial"/>
                <a:cs typeface="Arial"/>
                <a:sym typeface="Arial"/>
              </a:defRPr>
            </a:pPr>
            <a:r>
              <a:t>«</a:t>
            </a:r>
            <a:r>
              <a:rPr i="1"/>
              <a:t>Questa Direzione al fine di contrastare possibili comportamenti elusivi […] intende avviare specifiche campagne ispettive nel corso nel 2016, in particolare nel settore dei call-center</a:t>
            </a:r>
            <a:r>
              <a:t>»</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Shape 330"/>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7</a:t>
            </a:fld>
            <a:endParaRPr sz="1100">
              <a:solidFill>
                <a:srgbClr val="FFFFFF"/>
              </a:solidFill>
            </a:endParaRPr>
          </a:p>
        </p:txBody>
      </p:sp>
      <p:sp>
        <p:nvSpPr>
          <p:cNvPr id="331" name="Shape 331"/>
          <p:cNvSpPr>
            <a:spLocks noGrp="1"/>
          </p:cNvSpPr>
          <p:nvPr>
            <p:ph type="title"/>
          </p:nvPr>
        </p:nvSpPr>
        <p:spPr>
          <a:xfrm>
            <a:off x="1680053" y="547228"/>
            <a:ext cx="10940094" cy="1593992"/>
          </a:xfrm>
          <a:prstGeom prst="rect">
            <a:avLst/>
          </a:prstGeom>
        </p:spPr>
        <p:txBody>
          <a:bodyPr/>
          <a:lstStyle>
            <a:lvl1pPr algn="just">
              <a:defRPr b="1">
                <a:solidFill>
                  <a:srgbClr val="FF2600"/>
                </a:solidFill>
              </a:defRPr>
            </a:lvl1pPr>
          </a:lstStyle>
          <a:p>
            <a:r>
              <a:t>“Campagne ispettive”</a:t>
            </a:r>
          </a:p>
        </p:txBody>
      </p:sp>
      <p:sp>
        <p:nvSpPr>
          <p:cNvPr id="332" name="Shape 332"/>
          <p:cNvSpPr/>
          <p:nvPr/>
        </p:nvSpPr>
        <p:spPr>
          <a:xfrm>
            <a:off x="2040880" y="2825632"/>
            <a:ext cx="10218440" cy="440713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marL="182879" indent="-182879" defTabSz="457200">
              <a:defRPr sz="3000">
                <a:solidFill>
                  <a:srgbClr val="363744"/>
                </a:solidFill>
                <a:latin typeface="Arial"/>
                <a:ea typeface="Arial"/>
                <a:cs typeface="Arial"/>
                <a:sym typeface="Arial"/>
              </a:defRPr>
            </a:pPr>
            <a:r>
              <a:rPr b="1"/>
              <a:t>Circolare Ministero del lavoro n. 3/2016</a:t>
            </a:r>
          </a:p>
          <a:p>
            <a:pPr marL="182879" indent="-182879" defTabSz="457200">
              <a:defRPr sz="3000">
                <a:solidFill>
                  <a:srgbClr val="363744"/>
                </a:solidFill>
                <a:latin typeface="Arial"/>
                <a:ea typeface="Arial"/>
                <a:cs typeface="Arial"/>
                <a:sym typeface="Arial"/>
              </a:defRPr>
            </a:pPr>
            <a:endParaRPr b="1"/>
          </a:p>
          <a:p>
            <a:pPr marL="182879" indent="-182879" algn="just" defTabSz="457200">
              <a:defRPr sz="3000">
                <a:solidFill>
                  <a:srgbClr val="363744"/>
                </a:solidFill>
                <a:latin typeface="Arial"/>
                <a:ea typeface="Arial"/>
                <a:cs typeface="Arial"/>
                <a:sym typeface="Arial"/>
              </a:defRPr>
            </a:pPr>
            <a:endParaRPr b="1"/>
          </a:p>
          <a:p>
            <a:pPr marL="182879" indent="-182879" algn="just" defTabSz="457200">
              <a:defRPr sz="3000">
                <a:solidFill>
                  <a:srgbClr val="363744"/>
                </a:solidFill>
                <a:latin typeface="Arial"/>
                <a:ea typeface="Arial"/>
                <a:cs typeface="Arial"/>
                <a:sym typeface="Arial"/>
              </a:defRPr>
            </a:pPr>
            <a:r>
              <a:t>«</a:t>
            </a:r>
            <a:r>
              <a:rPr i="1"/>
              <a:t>In altri termini il legislatore, rispetto alle fattispecie indicate dall’art. 2, comma 1, in esame, ha inteso far derivare le medesime conseguenze legate ad una riqualificazione del rapporto, semplificando di fatto l’attività del personale ispettivo che, in tali ipotesi, potrà limitarsi ad accertare la sussistenza di una eterorganizzazione</a:t>
            </a:r>
            <a:r>
              <a:t>»</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8</a:t>
            </a:fld>
            <a:endParaRPr sz="1100">
              <a:solidFill>
                <a:srgbClr val="FFFFFF"/>
              </a:solidFill>
            </a:endParaRPr>
          </a:p>
        </p:txBody>
      </p:sp>
      <p:sp>
        <p:nvSpPr>
          <p:cNvPr id="335" name="Shape 335"/>
          <p:cNvSpPr/>
          <p:nvPr/>
        </p:nvSpPr>
        <p:spPr>
          <a:xfrm>
            <a:off x="1848190" y="2477005"/>
            <a:ext cx="10773173" cy="4824990"/>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marL="457200" indent="-457200" algn="just" defTabSz="457200">
              <a:spcBef>
                <a:spcPts val="1300"/>
              </a:spcBef>
              <a:buSzPct val="80000"/>
              <a:buBlip>
                <a:blip r:embed="rId2"/>
              </a:buBlip>
              <a:defRPr sz="3300">
                <a:latin typeface="Arial"/>
                <a:ea typeface="Arial"/>
                <a:cs typeface="Arial"/>
                <a:sym typeface="Arial"/>
              </a:defRPr>
            </a:pPr>
            <a:r>
              <a:t>Accordi collettivi </a:t>
            </a:r>
            <a:r>
              <a:rPr b="1">
                <a:solidFill>
                  <a:srgbClr val="E52C0B"/>
                </a:solidFill>
              </a:rPr>
              <a:t>nazionali</a:t>
            </a:r>
            <a:r>
              <a:t> in ragione delle particolari esigenze produttive ed organizzative del relativo settore;</a:t>
            </a:r>
          </a:p>
          <a:p>
            <a:pPr marL="457200" indent="-457200" algn="just" defTabSz="457200">
              <a:spcBef>
                <a:spcPts val="1300"/>
              </a:spcBef>
              <a:buSzPct val="80000"/>
              <a:buBlip>
                <a:blip r:embed="rId2"/>
              </a:buBlip>
              <a:defRPr sz="3300">
                <a:latin typeface="Arial"/>
                <a:ea typeface="Arial"/>
                <a:cs typeface="Arial"/>
                <a:sym typeface="Arial"/>
              </a:defRPr>
            </a:pPr>
            <a:r>
              <a:t>Professioni intellettuali con albi professionali;</a:t>
            </a:r>
          </a:p>
          <a:p>
            <a:pPr marL="457200" indent="-457200" algn="just" defTabSz="457200">
              <a:spcBef>
                <a:spcPts val="1300"/>
              </a:spcBef>
              <a:buSzPct val="80000"/>
              <a:buBlip>
                <a:blip r:embed="rId2"/>
              </a:buBlip>
              <a:defRPr sz="3300">
                <a:latin typeface="Arial"/>
                <a:ea typeface="Arial"/>
                <a:cs typeface="Arial"/>
                <a:sym typeface="Arial"/>
              </a:defRPr>
            </a:pPr>
            <a:r>
              <a:t>Amministratori, sindaci e partecipanti a collegi e commissioni</a:t>
            </a:r>
          </a:p>
          <a:p>
            <a:pPr marL="457200" indent="-457200" algn="just" defTabSz="457200">
              <a:spcBef>
                <a:spcPts val="1300"/>
              </a:spcBef>
              <a:buSzPct val="80000"/>
              <a:buBlip>
                <a:blip r:embed="rId2"/>
              </a:buBlip>
              <a:defRPr sz="3300">
                <a:latin typeface="Arial"/>
                <a:ea typeface="Arial"/>
                <a:cs typeface="Arial"/>
                <a:sym typeface="Arial"/>
              </a:defRPr>
            </a:pPr>
            <a:r>
              <a:t>Collaborazioni con associazioni e società sportive dilettantistiche e con Enti di promozione sportiva riconosciuti dal CONI</a:t>
            </a:r>
          </a:p>
        </p:txBody>
      </p:sp>
      <p:sp>
        <p:nvSpPr>
          <p:cNvPr id="336" name="Shape 336"/>
          <p:cNvSpPr>
            <a:spLocks noGrp="1"/>
          </p:cNvSpPr>
          <p:nvPr>
            <p:ph type="title"/>
          </p:nvPr>
        </p:nvSpPr>
        <p:spPr>
          <a:xfrm>
            <a:off x="1764729" y="356728"/>
            <a:ext cx="10940095" cy="1593992"/>
          </a:xfrm>
          <a:prstGeom prst="rect">
            <a:avLst/>
          </a:prstGeom>
        </p:spPr>
        <p:txBody>
          <a:bodyPr/>
          <a:lstStyle>
            <a:lvl1pPr algn="just">
              <a:defRPr b="1">
                <a:solidFill>
                  <a:srgbClr val="FF2600"/>
                </a:solidFill>
              </a:defRPr>
            </a:lvl1pPr>
          </a:lstStyle>
          <a:p>
            <a:r>
              <a:t>Eccezioni</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35">
                                            <p:bg/>
                                          </p:spTgt>
                                        </p:tgtEl>
                                        <p:attrNameLst>
                                          <p:attrName>style.visibility</p:attrName>
                                        </p:attrNameLst>
                                      </p:cBhvr>
                                      <p:to>
                                        <p:strVal val="visible"/>
                                      </p:to>
                                    </p:set>
                                    <p:anim calcmode="lin" valueType="num">
                                      <p:cBhvr>
                                        <p:cTn id="7" dur="1000" fill="hold"/>
                                        <p:tgtEl>
                                          <p:spTgt spid="335">
                                            <p:bg/>
                                          </p:spTgt>
                                        </p:tgtEl>
                                        <p:attrNameLst>
                                          <p:attrName>ppt_x</p:attrName>
                                        </p:attrNameLst>
                                      </p:cBhvr>
                                      <p:tavLst>
                                        <p:tav tm="0">
                                          <p:val>
                                            <p:strVal val="0-#ppt_w/2"/>
                                          </p:val>
                                        </p:tav>
                                        <p:tav tm="100000">
                                          <p:val>
                                            <p:strVal val="#ppt_x"/>
                                          </p:val>
                                        </p:tav>
                                      </p:tavLst>
                                    </p:anim>
                                    <p:anim calcmode="lin" valueType="num">
                                      <p:cBhvr>
                                        <p:cTn id="8" dur="1000" fill="hold"/>
                                        <p:tgtEl>
                                          <p:spTgt spid="335">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335">
                                            <p:txEl>
                                              <p:pRg st="0" end="0"/>
                                            </p:txEl>
                                          </p:spTgt>
                                        </p:tgtEl>
                                        <p:attrNameLst>
                                          <p:attrName>style.visibility</p:attrName>
                                        </p:attrNameLst>
                                      </p:cBhvr>
                                      <p:to>
                                        <p:strVal val="visible"/>
                                      </p:to>
                                    </p:set>
                                    <p:anim calcmode="lin" valueType="num">
                                      <p:cBhvr>
                                        <p:cTn id="11" dur="1000" fill="hold"/>
                                        <p:tgtEl>
                                          <p:spTgt spid="335">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3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1" nodeType="clickEffect">
                                  <p:stCondLst>
                                    <p:cond delay="0"/>
                                  </p:stCondLst>
                                  <p:iterate>
                                    <p:tmAbs val="0"/>
                                  </p:iterate>
                                  <p:childTnLst>
                                    <p:set>
                                      <p:cBhvr>
                                        <p:cTn id="16" fill="hold"/>
                                        <p:tgtEl>
                                          <p:spTgt spid="335">
                                            <p:txEl>
                                              <p:pRg st="1" end="1"/>
                                            </p:txEl>
                                          </p:spTgt>
                                        </p:tgtEl>
                                        <p:attrNameLst>
                                          <p:attrName>style.visibility</p:attrName>
                                        </p:attrNameLst>
                                      </p:cBhvr>
                                      <p:to>
                                        <p:strVal val="visible"/>
                                      </p:to>
                                    </p:set>
                                    <p:anim calcmode="lin" valueType="num">
                                      <p:cBhvr>
                                        <p:cTn id="17" dur="1000" fill="hold"/>
                                        <p:tgtEl>
                                          <p:spTgt spid="335">
                                            <p:txEl>
                                              <p:pRg st="1" end="1"/>
                                            </p:txEl>
                                          </p:spTgt>
                                        </p:tgtEl>
                                        <p:attrNameLst>
                                          <p:attrName>ppt_x</p:attrName>
                                        </p:attrNameLst>
                                      </p:cBhvr>
                                      <p:tavLst>
                                        <p:tav tm="0">
                                          <p:val>
                                            <p:strVal val="0-#ppt_w/2"/>
                                          </p:val>
                                        </p:tav>
                                        <p:tav tm="100000">
                                          <p:val>
                                            <p:strVal val="#ppt_x"/>
                                          </p:val>
                                        </p:tav>
                                      </p:tavLst>
                                    </p:anim>
                                    <p:anim calcmode="lin" valueType="num">
                                      <p:cBhvr>
                                        <p:cTn id="18" dur="1000" fill="hold"/>
                                        <p:tgtEl>
                                          <p:spTgt spid="3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1" nodeType="clickEffect">
                                  <p:stCondLst>
                                    <p:cond delay="0"/>
                                  </p:stCondLst>
                                  <p:iterate>
                                    <p:tmAbs val="0"/>
                                  </p:iterate>
                                  <p:childTnLst>
                                    <p:set>
                                      <p:cBhvr>
                                        <p:cTn id="22" fill="hold"/>
                                        <p:tgtEl>
                                          <p:spTgt spid="335">
                                            <p:txEl>
                                              <p:pRg st="2" end="2"/>
                                            </p:txEl>
                                          </p:spTgt>
                                        </p:tgtEl>
                                        <p:attrNameLst>
                                          <p:attrName>style.visibility</p:attrName>
                                        </p:attrNameLst>
                                      </p:cBhvr>
                                      <p:to>
                                        <p:strVal val="visible"/>
                                      </p:to>
                                    </p:set>
                                    <p:anim calcmode="lin" valueType="num">
                                      <p:cBhvr>
                                        <p:cTn id="23" dur="1000" fill="hold"/>
                                        <p:tgtEl>
                                          <p:spTgt spid="335">
                                            <p:txEl>
                                              <p:pRg st="2" end="2"/>
                                            </p:txEl>
                                          </p:spTgt>
                                        </p:tgtEl>
                                        <p:attrNameLst>
                                          <p:attrName>ppt_x</p:attrName>
                                        </p:attrNameLst>
                                      </p:cBhvr>
                                      <p:tavLst>
                                        <p:tav tm="0">
                                          <p:val>
                                            <p:strVal val="0-#ppt_w/2"/>
                                          </p:val>
                                        </p:tav>
                                        <p:tav tm="100000">
                                          <p:val>
                                            <p:strVal val="#ppt_x"/>
                                          </p:val>
                                        </p:tav>
                                      </p:tavLst>
                                    </p:anim>
                                    <p:anim calcmode="lin" valueType="num">
                                      <p:cBhvr>
                                        <p:cTn id="24" dur="1000" fill="hold"/>
                                        <p:tgtEl>
                                          <p:spTgt spid="3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1" nodeType="clickEffect">
                                  <p:stCondLst>
                                    <p:cond delay="0"/>
                                  </p:stCondLst>
                                  <p:iterate>
                                    <p:tmAbs val="0"/>
                                  </p:iterate>
                                  <p:childTnLst>
                                    <p:set>
                                      <p:cBhvr>
                                        <p:cTn id="28" fill="hold"/>
                                        <p:tgtEl>
                                          <p:spTgt spid="335">
                                            <p:txEl>
                                              <p:pRg st="3" end="3"/>
                                            </p:txEl>
                                          </p:spTgt>
                                        </p:tgtEl>
                                        <p:attrNameLst>
                                          <p:attrName>style.visibility</p:attrName>
                                        </p:attrNameLst>
                                      </p:cBhvr>
                                      <p:to>
                                        <p:strVal val="visible"/>
                                      </p:to>
                                    </p:set>
                                    <p:anim calcmode="lin" valueType="num">
                                      <p:cBhvr>
                                        <p:cTn id="29" dur="1000" fill="hold"/>
                                        <p:tgtEl>
                                          <p:spTgt spid="335">
                                            <p:txEl>
                                              <p:pRg st="3" end="3"/>
                                            </p:txEl>
                                          </p:spTgt>
                                        </p:tgtEl>
                                        <p:attrNameLst>
                                          <p:attrName>ppt_x</p:attrName>
                                        </p:attrNameLst>
                                      </p:cBhvr>
                                      <p:tavLst>
                                        <p:tav tm="0">
                                          <p:val>
                                            <p:strVal val="0-#ppt_w/2"/>
                                          </p:val>
                                        </p:tav>
                                        <p:tav tm="100000">
                                          <p:val>
                                            <p:strVal val="#ppt_x"/>
                                          </p:val>
                                        </p:tav>
                                      </p:tavLst>
                                    </p:anim>
                                    <p:anim calcmode="lin" valueType="num">
                                      <p:cBhvr>
                                        <p:cTn id="30" dur="1000" fill="hold"/>
                                        <p:tgtEl>
                                          <p:spTgt spid="3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Shape 338"/>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lvl1pPr>
              <a:defRPr>
                <a:solidFill>
                  <a:srgbClr val="FFFFFF"/>
                </a:solidFill>
              </a:defRPr>
            </a:lvl1pPr>
          </a:lstStyle>
          <a:p>
            <a:pPr>
              <a:defRPr sz="1800">
                <a:solidFill>
                  <a:srgbClr val="000000"/>
                </a:solidFill>
              </a:defRPr>
            </a:pPr>
            <a:fld id="{86CB4B4D-7CA3-9044-876B-883B54F8677D}" type="slidenum">
              <a:rPr sz="1100">
                <a:solidFill>
                  <a:srgbClr val="FFFFFF"/>
                </a:solidFill>
              </a:rPr>
              <a:t>9</a:t>
            </a:fld>
            <a:endParaRPr sz="1100">
              <a:solidFill>
                <a:srgbClr val="FFFFFF"/>
              </a:solidFill>
            </a:endParaRPr>
          </a:p>
        </p:txBody>
      </p:sp>
      <p:sp>
        <p:nvSpPr>
          <p:cNvPr id="339" name="Shape 339"/>
          <p:cNvSpPr/>
          <p:nvPr/>
        </p:nvSpPr>
        <p:spPr>
          <a:xfrm>
            <a:off x="1733890" y="2374595"/>
            <a:ext cx="10773173" cy="5842652"/>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defTabSz="457200">
              <a:spcBef>
                <a:spcPts val="1300"/>
              </a:spcBef>
              <a:defRPr sz="2900" b="1">
                <a:latin typeface="Arial"/>
                <a:ea typeface="Arial"/>
                <a:cs typeface="Arial"/>
                <a:sym typeface="Arial"/>
              </a:defRPr>
            </a:pPr>
            <a:r>
              <a:t>L’etero - organizzazione </a:t>
            </a:r>
          </a:p>
          <a:p>
            <a:pPr algn="just" defTabSz="457200">
              <a:spcBef>
                <a:spcPts val="1300"/>
              </a:spcBef>
              <a:defRPr sz="2900">
                <a:latin typeface="Arial"/>
                <a:ea typeface="Arial"/>
                <a:cs typeface="Arial"/>
                <a:sym typeface="Arial"/>
              </a:defRPr>
            </a:pPr>
            <a:r>
              <a:t>La definizione del ministero (Circ. Min lav. n.3/2016)</a:t>
            </a:r>
          </a:p>
          <a:p>
            <a:pPr algn="just" defTabSz="457200">
              <a:spcBef>
                <a:spcPts val="1300"/>
              </a:spcBef>
              <a:defRPr sz="2900">
                <a:latin typeface="Arial"/>
                <a:ea typeface="Arial"/>
                <a:cs typeface="Arial"/>
                <a:sym typeface="Arial"/>
              </a:defRPr>
            </a:pPr>
            <a:r>
              <a:t>«</a:t>
            </a:r>
            <a:r>
              <a:rPr i="1"/>
              <a:t>ogniqualvolta il collaboratore operi all'intero di una organizzazione datoriale rispetto alla quale sia tenuto ad osservare determinati orari di lavoro e sia tenuto a prestare la propria attività presso luoghi di lavoro individuati dallo stesso committente, si considerano avverate Ie condizioni di cui all'art, 2, comma I, sempre che Ie prestazioni risultino continuative ed esecutivamente personali»</a:t>
            </a:r>
          </a:p>
          <a:p>
            <a:pPr algn="just" defTabSz="457200">
              <a:spcBef>
                <a:spcPts val="1300"/>
              </a:spcBef>
              <a:defRPr sz="2900">
                <a:latin typeface="Arial"/>
                <a:ea typeface="Arial"/>
                <a:cs typeface="Arial"/>
                <a:sym typeface="Arial"/>
              </a:defRPr>
            </a:pPr>
            <a:endParaRPr i="1"/>
          </a:p>
          <a:p>
            <a:pPr algn="just" defTabSz="457200">
              <a:spcBef>
                <a:spcPts val="1300"/>
              </a:spcBef>
              <a:defRPr sz="2900">
                <a:latin typeface="Arial"/>
                <a:ea typeface="Arial"/>
                <a:cs typeface="Arial"/>
                <a:sym typeface="Arial"/>
              </a:defRPr>
            </a:pPr>
            <a:endParaRPr i="1"/>
          </a:p>
          <a:p>
            <a:pPr defTabSz="457200">
              <a:spcBef>
                <a:spcPts val="1300"/>
              </a:spcBef>
              <a:defRPr sz="2900" b="1">
                <a:latin typeface="Arial"/>
                <a:ea typeface="Arial"/>
                <a:cs typeface="Arial"/>
                <a:sym typeface="Arial"/>
              </a:defRPr>
            </a:pPr>
            <a:r>
              <a:t>Come si distingue dal coordinamento?</a:t>
            </a:r>
          </a:p>
        </p:txBody>
      </p:sp>
      <p:sp>
        <p:nvSpPr>
          <p:cNvPr id="340" name="Shape 340"/>
          <p:cNvSpPr>
            <a:spLocks noGrp="1"/>
          </p:cNvSpPr>
          <p:nvPr>
            <p:ph type="title"/>
          </p:nvPr>
        </p:nvSpPr>
        <p:spPr>
          <a:xfrm>
            <a:off x="1186979" y="356728"/>
            <a:ext cx="11517845" cy="1365541"/>
          </a:xfrm>
          <a:prstGeom prst="rect">
            <a:avLst/>
          </a:prstGeom>
        </p:spPr>
        <p:txBody>
          <a:bodyPr/>
          <a:lstStyle>
            <a:lvl1pPr algn="just">
              <a:defRPr sz="3400" b="1">
                <a:solidFill>
                  <a:srgbClr val="FF2600"/>
                </a:solidFill>
              </a:defRPr>
            </a:lvl1pPr>
          </a:lstStyle>
          <a:p>
            <a:r>
              <a:t>Il “nuovo” confine tra collaborazione autonoma e applicazione della disciplina del lavoro subordinato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1" nodeType="afterEffect">
                                  <p:stCondLst>
                                    <p:cond delay="0"/>
                                  </p:stCondLst>
                                  <p:iterate>
                                    <p:tmAbs val="0"/>
                                  </p:iterate>
                                  <p:childTnLst>
                                    <p:set>
                                      <p:cBhvr>
                                        <p:cTn id="6" fill="hold"/>
                                        <p:tgtEl>
                                          <p:spTgt spid="339">
                                            <p:bg/>
                                          </p:spTgt>
                                        </p:tgtEl>
                                        <p:attrNameLst>
                                          <p:attrName>style.visibility</p:attrName>
                                        </p:attrNameLst>
                                      </p:cBhvr>
                                      <p:to>
                                        <p:strVal val="visible"/>
                                      </p:to>
                                    </p:set>
                                    <p:anim calcmode="lin" valueType="num">
                                      <p:cBhvr>
                                        <p:cTn id="7" dur="1000" fill="hold"/>
                                        <p:tgtEl>
                                          <p:spTgt spid="339">
                                            <p:bg/>
                                          </p:spTgt>
                                        </p:tgtEl>
                                        <p:attrNameLst>
                                          <p:attrName>ppt_x</p:attrName>
                                        </p:attrNameLst>
                                      </p:cBhvr>
                                      <p:tavLst>
                                        <p:tav tm="0">
                                          <p:val>
                                            <p:strVal val="0-#ppt_w/2"/>
                                          </p:val>
                                        </p:tav>
                                        <p:tav tm="100000">
                                          <p:val>
                                            <p:strVal val="#ppt_x"/>
                                          </p:val>
                                        </p:tav>
                                      </p:tavLst>
                                    </p:anim>
                                    <p:anim calcmode="lin" valueType="num">
                                      <p:cBhvr>
                                        <p:cTn id="8" dur="1000" fill="hold"/>
                                        <p:tgtEl>
                                          <p:spTgt spid="339">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339">
                                            <p:txEl>
                                              <p:pRg st="0" end="0"/>
                                            </p:txEl>
                                          </p:spTgt>
                                        </p:tgtEl>
                                        <p:attrNameLst>
                                          <p:attrName>style.visibility</p:attrName>
                                        </p:attrNameLst>
                                      </p:cBhvr>
                                      <p:to>
                                        <p:strVal val="visible"/>
                                      </p:to>
                                    </p:set>
                                    <p:anim calcmode="lin" valueType="num">
                                      <p:cBhvr>
                                        <p:cTn id="11" dur="1000" fill="hold"/>
                                        <p:tgtEl>
                                          <p:spTgt spid="339">
                                            <p:txEl>
                                              <p:pRg st="0" end="0"/>
                                            </p:txEl>
                                          </p:spTgt>
                                        </p:tgtEl>
                                        <p:attrNameLst>
                                          <p:attrName>ppt_x</p:attrName>
                                        </p:attrNameLst>
                                      </p:cBhvr>
                                      <p:tavLst>
                                        <p:tav tm="0">
                                          <p:val>
                                            <p:strVal val="0-#ppt_w/2"/>
                                          </p:val>
                                        </p:tav>
                                        <p:tav tm="100000">
                                          <p:val>
                                            <p:strVal val="#ppt_x"/>
                                          </p:val>
                                        </p:tav>
                                      </p:tavLst>
                                    </p:anim>
                                    <p:anim calcmode="lin" valueType="num">
                                      <p:cBhvr>
                                        <p:cTn id="12" dur="1000" fill="hold"/>
                                        <p:tgtEl>
                                          <p:spTgt spid="339">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1" nodeType="afterEffect">
                                  <p:stCondLst>
                                    <p:cond delay="0"/>
                                  </p:stCondLst>
                                  <p:iterate>
                                    <p:tmAbs val="0"/>
                                  </p:iterate>
                                  <p:childTnLst>
                                    <p:set>
                                      <p:cBhvr>
                                        <p:cTn id="15" fill="hold"/>
                                        <p:tgtEl>
                                          <p:spTgt spid="339">
                                            <p:txEl>
                                              <p:pRg st="1" end="1"/>
                                            </p:txEl>
                                          </p:spTgt>
                                        </p:tgtEl>
                                        <p:attrNameLst>
                                          <p:attrName>style.visibility</p:attrName>
                                        </p:attrNameLst>
                                      </p:cBhvr>
                                      <p:to>
                                        <p:strVal val="visible"/>
                                      </p:to>
                                    </p:set>
                                    <p:anim calcmode="lin" valueType="num">
                                      <p:cBhvr>
                                        <p:cTn id="16" dur="1000" fill="hold"/>
                                        <p:tgtEl>
                                          <p:spTgt spid="339">
                                            <p:txEl>
                                              <p:pRg st="1" end="1"/>
                                            </p:txEl>
                                          </p:spTgt>
                                        </p:tgtEl>
                                        <p:attrNameLst>
                                          <p:attrName>ppt_x</p:attrName>
                                        </p:attrNameLst>
                                      </p:cBhvr>
                                      <p:tavLst>
                                        <p:tav tm="0">
                                          <p:val>
                                            <p:strVal val="0-#ppt_w/2"/>
                                          </p:val>
                                        </p:tav>
                                        <p:tav tm="100000">
                                          <p:val>
                                            <p:strVal val="#ppt_x"/>
                                          </p:val>
                                        </p:tav>
                                      </p:tavLst>
                                    </p:anim>
                                    <p:anim calcmode="lin" valueType="num">
                                      <p:cBhvr>
                                        <p:cTn id="17" dur="1000" fill="hold"/>
                                        <p:tgtEl>
                                          <p:spTgt spid="339">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2000"/>
                            </p:stCondLst>
                            <p:childTnLst>
                              <p:par>
                                <p:cTn id="19" presetID="2" presetClass="entr" presetSubtype="8" fill="hold" grpId="1" nodeType="afterEffect">
                                  <p:stCondLst>
                                    <p:cond delay="0"/>
                                  </p:stCondLst>
                                  <p:iterate>
                                    <p:tmAbs val="0"/>
                                  </p:iterate>
                                  <p:childTnLst>
                                    <p:set>
                                      <p:cBhvr>
                                        <p:cTn id="20" fill="hold"/>
                                        <p:tgtEl>
                                          <p:spTgt spid="339">
                                            <p:txEl>
                                              <p:pRg st="2" end="2"/>
                                            </p:txEl>
                                          </p:spTgt>
                                        </p:tgtEl>
                                        <p:attrNameLst>
                                          <p:attrName>style.visibility</p:attrName>
                                        </p:attrNameLst>
                                      </p:cBhvr>
                                      <p:to>
                                        <p:strVal val="visible"/>
                                      </p:to>
                                    </p:set>
                                    <p:anim calcmode="lin" valueType="num">
                                      <p:cBhvr>
                                        <p:cTn id="21" dur="1000" fill="hold"/>
                                        <p:tgtEl>
                                          <p:spTgt spid="339">
                                            <p:txEl>
                                              <p:pRg st="2" end="2"/>
                                            </p:txEl>
                                          </p:spTgt>
                                        </p:tgtEl>
                                        <p:attrNameLst>
                                          <p:attrName>ppt_x</p:attrName>
                                        </p:attrNameLst>
                                      </p:cBhvr>
                                      <p:tavLst>
                                        <p:tav tm="0">
                                          <p:val>
                                            <p:strVal val="0-#ppt_w/2"/>
                                          </p:val>
                                        </p:tav>
                                        <p:tav tm="100000">
                                          <p:val>
                                            <p:strVal val="#ppt_x"/>
                                          </p:val>
                                        </p:tav>
                                      </p:tavLst>
                                    </p:anim>
                                    <p:anim calcmode="lin" valueType="num">
                                      <p:cBhvr>
                                        <p:cTn id="22" dur="1000" fill="hold"/>
                                        <p:tgtEl>
                                          <p:spTgt spid="339">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3000"/>
                            </p:stCondLst>
                            <p:childTnLst>
                              <p:par>
                                <p:cTn id="24" presetID="2" presetClass="entr" presetSubtype="8" fill="hold" grpId="1" nodeType="afterEffect">
                                  <p:stCondLst>
                                    <p:cond delay="0"/>
                                  </p:stCondLst>
                                  <p:iterate>
                                    <p:tmAbs val="0"/>
                                  </p:iterate>
                                  <p:childTnLst>
                                    <p:set>
                                      <p:cBhvr>
                                        <p:cTn id="25" fill="hold"/>
                                        <p:tgtEl>
                                          <p:spTgt spid="339">
                                            <p:txEl>
                                              <p:pRg st="3" end="3"/>
                                            </p:txEl>
                                          </p:spTgt>
                                        </p:tgtEl>
                                        <p:attrNameLst>
                                          <p:attrName>style.visibility</p:attrName>
                                        </p:attrNameLst>
                                      </p:cBhvr>
                                      <p:to>
                                        <p:strVal val="visible"/>
                                      </p:to>
                                    </p:set>
                                    <p:anim calcmode="lin" valueType="num">
                                      <p:cBhvr>
                                        <p:cTn id="26" dur="1000" fill="hold"/>
                                        <p:tgtEl>
                                          <p:spTgt spid="339">
                                            <p:txEl>
                                              <p:pRg st="3" end="3"/>
                                            </p:txEl>
                                          </p:spTgt>
                                        </p:tgtEl>
                                        <p:attrNameLst>
                                          <p:attrName>ppt_x</p:attrName>
                                        </p:attrNameLst>
                                      </p:cBhvr>
                                      <p:tavLst>
                                        <p:tav tm="0">
                                          <p:val>
                                            <p:strVal val="0-#ppt_w/2"/>
                                          </p:val>
                                        </p:tav>
                                        <p:tav tm="100000">
                                          <p:val>
                                            <p:strVal val="#ppt_x"/>
                                          </p:val>
                                        </p:tav>
                                      </p:tavLst>
                                    </p:anim>
                                    <p:anim calcmode="lin" valueType="num">
                                      <p:cBhvr>
                                        <p:cTn id="27" dur="1000" fill="hold"/>
                                        <p:tgtEl>
                                          <p:spTgt spid="339">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4000"/>
                            </p:stCondLst>
                            <p:childTnLst>
                              <p:par>
                                <p:cTn id="29" presetID="2" presetClass="entr" presetSubtype="8" fill="hold" grpId="1" nodeType="afterEffect">
                                  <p:stCondLst>
                                    <p:cond delay="0"/>
                                  </p:stCondLst>
                                  <p:iterate>
                                    <p:tmAbs val="0"/>
                                  </p:iterate>
                                  <p:childTnLst>
                                    <p:set>
                                      <p:cBhvr>
                                        <p:cTn id="30" fill="hold"/>
                                        <p:tgtEl>
                                          <p:spTgt spid="339">
                                            <p:txEl>
                                              <p:pRg st="4" end="4"/>
                                            </p:txEl>
                                          </p:spTgt>
                                        </p:tgtEl>
                                        <p:attrNameLst>
                                          <p:attrName>style.visibility</p:attrName>
                                        </p:attrNameLst>
                                      </p:cBhvr>
                                      <p:to>
                                        <p:strVal val="visible"/>
                                      </p:to>
                                    </p:set>
                                    <p:anim calcmode="lin" valueType="num">
                                      <p:cBhvr>
                                        <p:cTn id="31" dur="1000" fill="hold"/>
                                        <p:tgtEl>
                                          <p:spTgt spid="339">
                                            <p:txEl>
                                              <p:pRg st="4" end="4"/>
                                            </p:txEl>
                                          </p:spTgt>
                                        </p:tgtEl>
                                        <p:attrNameLst>
                                          <p:attrName>ppt_x</p:attrName>
                                        </p:attrNameLst>
                                      </p:cBhvr>
                                      <p:tavLst>
                                        <p:tav tm="0">
                                          <p:val>
                                            <p:strVal val="0-#ppt_w/2"/>
                                          </p:val>
                                        </p:tav>
                                        <p:tav tm="100000">
                                          <p:val>
                                            <p:strVal val="#ppt_x"/>
                                          </p:val>
                                        </p:tav>
                                      </p:tavLst>
                                    </p:anim>
                                    <p:anim calcmode="lin" valueType="num">
                                      <p:cBhvr>
                                        <p:cTn id="32" dur="1000" fill="hold"/>
                                        <p:tgtEl>
                                          <p:spTgt spid="339">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0"/>
                            </p:stCondLst>
                            <p:childTnLst>
                              <p:par>
                                <p:cTn id="34" presetID="2" presetClass="entr" presetSubtype="8" fill="hold" grpId="1" nodeType="afterEffect">
                                  <p:stCondLst>
                                    <p:cond delay="0"/>
                                  </p:stCondLst>
                                  <p:iterate>
                                    <p:tmAbs val="0"/>
                                  </p:iterate>
                                  <p:childTnLst>
                                    <p:set>
                                      <p:cBhvr>
                                        <p:cTn id="35" fill="hold"/>
                                        <p:tgtEl>
                                          <p:spTgt spid="339">
                                            <p:txEl>
                                              <p:pRg st="5" end="5"/>
                                            </p:txEl>
                                          </p:spTgt>
                                        </p:tgtEl>
                                        <p:attrNameLst>
                                          <p:attrName>style.visibility</p:attrName>
                                        </p:attrNameLst>
                                      </p:cBhvr>
                                      <p:to>
                                        <p:strVal val="visible"/>
                                      </p:to>
                                    </p:set>
                                    <p:anim calcmode="lin" valueType="num">
                                      <p:cBhvr>
                                        <p:cTn id="36" dur="1000" fill="hold"/>
                                        <p:tgtEl>
                                          <p:spTgt spid="339">
                                            <p:txEl>
                                              <p:pRg st="5" end="5"/>
                                            </p:txEl>
                                          </p:spTgt>
                                        </p:tgtEl>
                                        <p:attrNameLst>
                                          <p:attrName>ppt_x</p:attrName>
                                        </p:attrNameLst>
                                      </p:cBhvr>
                                      <p:tavLst>
                                        <p:tav tm="0">
                                          <p:val>
                                            <p:strVal val="0-#ppt_w/2"/>
                                          </p:val>
                                        </p:tav>
                                        <p:tav tm="100000">
                                          <p:val>
                                            <p:strVal val="#ppt_x"/>
                                          </p:val>
                                        </p:tav>
                                      </p:tavLst>
                                    </p:anim>
                                    <p:anim calcmode="lin" valueType="num">
                                      <p:cBhvr>
                                        <p:cTn id="37" dur="1000" fill="hold"/>
                                        <p:tgtEl>
                                          <p:spTgt spid="3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 grpId="1" build="p" bldLvl="5" animBg="1" advAuto="0"/>
    </p:bld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164</TotalTime>
  <Words>1912</Words>
  <Application>Microsoft Office PowerPoint</Application>
  <PresentationFormat>Personalizzato</PresentationFormat>
  <Paragraphs>147</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Default</vt:lpstr>
      <vt:lpstr>Presentazione standard di PowerPoint</vt:lpstr>
      <vt:lpstr>Il Codice dei Contratti</vt:lpstr>
      <vt:lpstr>Rapporti di collaborazione: art. 2 D.Lgs. 81/2015</vt:lpstr>
      <vt:lpstr>La finalità dell’art. 2</vt:lpstr>
      <vt:lpstr>Norma di fattispecie o di disciplina?</vt:lpstr>
      <vt:lpstr>Tuttavia in termini pratici</vt:lpstr>
      <vt:lpstr>“Campagne ispettive”</vt:lpstr>
      <vt:lpstr>Eccezioni</vt:lpstr>
      <vt:lpstr>Il “nuovo” confine tra collaborazione autonoma e applicazione della disciplina del lavoro subordinato </vt:lpstr>
      <vt:lpstr>I concetti chiave</vt:lpstr>
      <vt:lpstr>L’etero-direzione</vt:lpstr>
      <vt:lpstr>Il coordinamento</vt:lpstr>
      <vt:lpstr>Il coordinamento</vt:lpstr>
      <vt:lpstr>Confine tra coordinamento d etero-organizzazione</vt:lpstr>
      <vt:lpstr>La prossima integrazione all’art. 409 c.p.c.</vt:lpstr>
      <vt:lpstr> La certificazione</vt:lpstr>
      <vt:lpstr>«Condono» per i contratti di lavoro autonomo</vt:lpstr>
      <vt:lpstr>Stabilizzazione e accertamenti ispettivi</vt:lpstr>
      <vt:lpstr>Stabilizzazione ed esonero contributivo ispettivi</vt:lpstr>
      <vt:lpstr>Superamento del contratto a progetto</vt:lpstr>
      <vt:lpstr>Superamento dell’associazione in partecipazione con rapporto di lavoro</vt:lpstr>
      <vt:lpstr>Superamento dell’associazione in partecipazione con rapporto di lavoro</vt:lpstr>
      <vt:lpstr>Superamento dell’associazione in partecipazione con rapporto di lavoro</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Borsani</dc:creator>
  <cp:lastModifiedBy>Didattica</cp:lastModifiedBy>
  <cp:revision>3</cp:revision>
  <dcterms:modified xsi:type="dcterms:W3CDTF">2016-03-15T16:45:44Z</dcterms:modified>
</cp:coreProperties>
</file>